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292DDC0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82_BDCB3203.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79_4E7998FD.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modernComment_129_D94FBEA1.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261" r:id="rId3"/>
    <p:sldId id="260" r:id="rId4"/>
    <p:sldId id="404" r:id="rId5"/>
    <p:sldId id="406" r:id="rId6"/>
    <p:sldId id="257" r:id="rId7"/>
    <p:sldId id="258" r:id="rId8"/>
    <p:sldId id="259" r:id="rId9"/>
    <p:sldId id="386" r:id="rId10"/>
    <p:sldId id="262" r:id="rId11"/>
    <p:sldId id="263" r:id="rId12"/>
    <p:sldId id="264" r:id="rId13"/>
    <p:sldId id="265" r:id="rId14"/>
    <p:sldId id="266" r:id="rId15"/>
    <p:sldId id="267" r:id="rId16"/>
    <p:sldId id="370" r:id="rId17"/>
    <p:sldId id="377" r:id="rId18"/>
    <p:sldId id="385" r:id="rId19"/>
    <p:sldId id="378" r:id="rId20"/>
    <p:sldId id="379" r:id="rId21"/>
    <p:sldId id="382" r:id="rId22"/>
    <p:sldId id="381"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389" r:id="rId37"/>
    <p:sldId id="283" r:id="rId38"/>
    <p:sldId id="284" r:id="rId39"/>
    <p:sldId id="391" r:id="rId40"/>
    <p:sldId id="392" r:id="rId41"/>
    <p:sldId id="393" r:id="rId42"/>
    <p:sldId id="394" r:id="rId43"/>
    <p:sldId id="395" r:id="rId44"/>
    <p:sldId id="396" r:id="rId45"/>
    <p:sldId id="397" r:id="rId46"/>
    <p:sldId id="286" r:id="rId47"/>
    <p:sldId id="287" r:id="rId48"/>
    <p:sldId id="289" r:id="rId49"/>
    <p:sldId id="292" r:id="rId50"/>
    <p:sldId id="288" r:id="rId51"/>
    <p:sldId id="296" r:id="rId52"/>
    <p:sldId id="297" r:id="rId53"/>
    <p:sldId id="299" r:id="rId54"/>
    <p:sldId id="300" r:id="rId55"/>
    <p:sldId id="301" r:id="rId56"/>
    <p:sldId id="302" r:id="rId57"/>
    <p:sldId id="398" r:id="rId58"/>
    <p:sldId id="303" r:id="rId59"/>
    <p:sldId id="400" r:id="rId60"/>
    <p:sldId id="402" r:id="rId61"/>
    <p:sldId id="315" r:id="rId62"/>
    <p:sldId id="306" r:id="rId63"/>
    <p:sldId id="307" r:id="rId64"/>
    <p:sldId id="390" r:id="rId65"/>
    <p:sldId id="309" r:id="rId66"/>
    <p:sldId id="311" r:id="rId67"/>
    <p:sldId id="317" r:id="rId68"/>
    <p:sldId id="318" r:id="rId69"/>
    <p:sldId id="320" r:id="rId70"/>
    <p:sldId id="321" r:id="rId71"/>
    <p:sldId id="322" r:id="rId72"/>
    <p:sldId id="323" r:id="rId73"/>
    <p:sldId id="325" r:id="rId74"/>
    <p:sldId id="327" r:id="rId75"/>
    <p:sldId id="324" r:id="rId76"/>
    <p:sldId id="329" r:id="rId77"/>
    <p:sldId id="330" r:id="rId78"/>
    <p:sldId id="328" r:id="rId79"/>
    <p:sldId id="331" r:id="rId80"/>
    <p:sldId id="332" r:id="rId81"/>
    <p:sldId id="334" r:id="rId82"/>
    <p:sldId id="335" r:id="rId83"/>
    <p:sldId id="336" r:id="rId84"/>
    <p:sldId id="337" r:id="rId85"/>
    <p:sldId id="338" r:id="rId86"/>
    <p:sldId id="339" r:id="rId87"/>
    <p:sldId id="341" r:id="rId88"/>
    <p:sldId id="342" r:id="rId89"/>
    <p:sldId id="343" r:id="rId90"/>
    <p:sldId id="346" r:id="rId91"/>
    <p:sldId id="368" r:id="rId92"/>
    <p:sldId id="349" r:id="rId93"/>
    <p:sldId id="348" r:id="rId94"/>
    <p:sldId id="352" r:id="rId95"/>
    <p:sldId id="353" r:id="rId96"/>
    <p:sldId id="350" r:id="rId97"/>
    <p:sldId id="354" r:id="rId98"/>
    <p:sldId id="355" r:id="rId99"/>
    <p:sldId id="356" r:id="rId100"/>
    <p:sldId id="358" r:id="rId101"/>
    <p:sldId id="403" r:id="rId102"/>
    <p:sldId id="359" r:id="rId103"/>
    <p:sldId id="366" r:id="rId104"/>
    <p:sldId id="360" r:id="rId105"/>
    <p:sldId id="361" r:id="rId106"/>
    <p:sldId id="362" r:id="rId107"/>
    <p:sldId id="364" r:id="rId108"/>
    <p:sldId id="409" r:id="rId109"/>
    <p:sldId id="410" r:id="rId110"/>
    <p:sldId id="365"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BCD45-8DFB-7337-D8D5-9AD6BD4C8869}" name="Hannah Helton" initials="HH" userId="S::hhelton@specialolympics.org::50809f71-cd35-47c3-8c82-302f447fa588" providerId="AD"/>
  <p188:author id="{57F30FC0-CAF5-25AB-DA69-243E5394CDB2}" name="Yaiguili Alvarado García" initials="YA" userId="7060d762a36533a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026"/>
    <a:srgbClr val="B81BAF"/>
    <a:srgbClr val="1BB4E4"/>
    <a:srgbClr val="57C8EB"/>
    <a:srgbClr val="F9914C"/>
    <a:srgbClr val="F76200"/>
    <a:srgbClr val="FFDC33"/>
    <a:srgbClr val="E6CE54"/>
    <a:srgbClr val="1C9B86"/>
    <a:srgbClr val="40CF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510" autoAdjust="0"/>
  </p:normalViewPr>
  <p:slideViewPr>
    <p:cSldViewPr snapToGrid="0">
      <p:cViewPr varScale="1">
        <p:scale>
          <a:sx n="87" d="100"/>
          <a:sy n="87" d="100"/>
        </p:scale>
        <p:origin x="1512"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microsoft.com/office/2018/10/relationships/authors" Targe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omments/modernComment_100_292DDC04.xml><?xml version="1.0" encoding="utf-8"?>
<p188:cmLst xmlns:a="http://schemas.openxmlformats.org/drawingml/2006/main" xmlns:r="http://schemas.openxmlformats.org/officeDocument/2006/relationships" xmlns:p188="http://schemas.microsoft.com/office/powerpoint/2018/8/main">
  <p188:cm id="{5A465AB1-EB5C-43A1-B799-3520D8CF615C}" authorId="{50FBCD45-8DFB-7337-D8D5-9AD6BD4C8869}" status="resolved" created="2024-03-05T15:44:54.039" complete="100000">
    <ac:txMkLst xmlns:ac="http://schemas.microsoft.com/office/drawing/2013/main/command">
      <pc:docMk xmlns:pc="http://schemas.microsoft.com/office/powerpoint/2013/main/command"/>
      <pc:sldMk xmlns:pc="http://schemas.microsoft.com/office/powerpoint/2013/main/command" cId="690871300" sldId="256"/>
      <ac:spMk id="2" creationId="{796FBA81-E381-4232-DCDA-5F2D343EC9C6}"/>
      <ac:txMk cp="0" len="22">
        <ac:context len="23" hash="978336376"/>
      </ac:txMk>
    </ac:txMkLst>
    <p188:pos x="4011150" y="416960"/>
    <p188:txBody>
      <a:bodyPr/>
      <a:lstStyle/>
      <a:p>
        <a:r>
          <a:rPr lang="en-US"/>
          <a:t>Took out the word "guide"
</a:t>
        </a:r>
      </a:p>
    </p188:txBody>
  </p188:cm>
</p188:cmLst>
</file>

<file path=ppt/comments/modernComment_129_D94FBEA1.xml><?xml version="1.0" encoding="utf-8"?>
<p188:cmLst xmlns:a="http://schemas.openxmlformats.org/drawingml/2006/main" xmlns:r="http://schemas.openxmlformats.org/officeDocument/2006/relationships" xmlns:p188="http://schemas.microsoft.com/office/powerpoint/2018/8/main">
  <p188:cm id="{93497515-BB4B-4D59-AC72-08C18EEC7C82}" authorId="{50FBCD45-8DFB-7337-D8D5-9AD6BD4C8869}" status="resolved" created="2024-03-05T15:53:27.789" complete="100000">
    <pc:sldMkLst xmlns:pc="http://schemas.microsoft.com/office/powerpoint/2013/main/command">
      <pc:docMk/>
      <pc:sldMk cId="3645882017" sldId="297"/>
    </pc:sldMkLst>
    <p188:txBody>
      <a:bodyPr/>
      <a:lstStyle/>
      <a:p>
        <a:r>
          <a:rPr lang="en-US"/>
          <a:t>Who knew this graphic was even possible in ppt?! So cool!</a:t>
        </a:r>
      </a:p>
    </p188:txBody>
  </p188:cm>
</p188:cmLst>
</file>

<file path=ppt/comments/modernComment_179_4E7998FD.xml><?xml version="1.0" encoding="utf-8"?>
<p188:cmLst xmlns:a="http://schemas.openxmlformats.org/drawingml/2006/main" xmlns:r="http://schemas.openxmlformats.org/officeDocument/2006/relationships" xmlns:p188="http://schemas.microsoft.com/office/powerpoint/2018/8/main">
  <p188:cm id="{F36DA690-44C0-4297-A4D5-9C1E90E0827C}" authorId="{50FBCD45-8DFB-7337-D8D5-9AD6BD4C8869}" status="resolved" created="2024-03-05T15:47:24.009" complete="100000">
    <pc:sldMkLst xmlns:pc="http://schemas.microsoft.com/office/powerpoint/2013/main/command">
      <pc:docMk/>
      <pc:sldMk cId="1316591869" sldId="377"/>
    </pc:sldMkLst>
    <p188:txBody>
      <a:bodyPr/>
      <a:lstStyle/>
      <a:p>
        <a:r>
          <a:rPr lang="en-US"/>
          <a:t>This is so cool!! Love how yai designed this section</a:t>
        </a:r>
      </a:p>
    </p188:txBody>
  </p188:cm>
</p188:cmLst>
</file>

<file path=ppt/comments/modernComment_182_BDCB3203.xml><?xml version="1.0" encoding="utf-8"?>
<p188:cmLst xmlns:a="http://schemas.openxmlformats.org/drawingml/2006/main" xmlns:r="http://schemas.openxmlformats.org/officeDocument/2006/relationships" xmlns:p188="http://schemas.microsoft.com/office/powerpoint/2018/8/main">
  <p188:cm id="{9D165964-0A88-4ACA-863A-669DF2798A41}" authorId="{50FBCD45-8DFB-7337-D8D5-9AD6BD4C8869}" status="resolved" created="2024-03-05T15:47:05.860" complete="100000">
    <pc:sldMkLst xmlns:pc="http://schemas.microsoft.com/office/powerpoint/2013/main/command">
      <pc:docMk/>
      <pc:sldMk cId="3184210435" sldId="386"/>
    </pc:sldMkLst>
    <p188:txBody>
      <a:bodyPr/>
      <a:lstStyle/>
      <a:p>
        <a:r>
          <a:rPr lang="en-US"/>
          <a:t>Took out "(SO)"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A655B4-C2BD-47AA-9914-D700BD843E60}" type="datetimeFigureOut">
              <a:rPr lang="en-US" smtClean="0"/>
              <a:t>3/22/2024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B4960-CA66-47E0-A69E-4C8E9D6BFF86}" type="slidenum">
              <a:rPr lang="en-US" smtClean="0"/>
              <a:t>‹#›</a:t>
            </a:fld>
            <a:endParaRPr lang="en-US" dirty="0"/>
          </a:p>
        </p:txBody>
      </p:sp>
    </p:spTree>
    <p:extLst>
      <p:ext uri="{BB962C8B-B14F-4D97-AF65-F5344CB8AC3E}">
        <p14:creationId xmlns:p14="http://schemas.microsoft.com/office/powerpoint/2010/main" val="3701999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t>About: </a:t>
            </a:r>
            <a:br>
              <a:rPr lang="en-US" sz="800" b="1" dirty="0"/>
            </a:br>
            <a:r>
              <a:rPr lang="en-US" sz="800" b="0" dirty="0"/>
              <a:t>Welcome to the Family Leader Training! </a:t>
            </a:r>
          </a:p>
          <a:p>
            <a:r>
              <a:rPr lang="en-US" sz="800" b="0" dirty="0"/>
              <a:t>The “Facilitator script” on each slide will provide you with a general script to follow. The </a:t>
            </a:r>
            <a:r>
              <a:rPr lang="en-US" sz="800" b="0" i="1" dirty="0"/>
              <a:t>(Facilitator Note</a:t>
            </a:r>
            <a:r>
              <a:rPr lang="en-US" sz="800" b="0" i="1" dirty="0">
                <a:sym typeface="Wingdings" panose="05000000000000000000" pitchFamily="2" charset="2"/>
              </a:rPr>
              <a:t>:) </a:t>
            </a:r>
            <a:r>
              <a:rPr lang="en-US" sz="800" b="0" i="0" dirty="0">
                <a:sym typeface="Wingdings" panose="05000000000000000000" pitchFamily="2" charset="2"/>
              </a:rPr>
              <a:t>will also guide you in action.</a:t>
            </a:r>
            <a:r>
              <a:rPr lang="en-US" sz="800" b="0" dirty="0"/>
              <a:t> We highly recommend incorporating an Athlete Leader as a co-facilitator throughout the training. We have noted possible slides where collaboration with an Athlete Leader may be helpful with three asterisk. (***) </a:t>
            </a:r>
          </a:p>
          <a:p>
            <a:endParaRPr lang="en-US" sz="800"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800" b="0" dirty="0"/>
              <a:t>Please note that the slides, the training, and your facilitation, are flexible and open to adaptations based on your Program and region. </a:t>
            </a:r>
            <a:r>
              <a:rPr lang="en-US" sz="1050" dirty="0">
                <a:effectLst/>
                <a:latin typeface="Ubuntu Light" panose="020B0304030602030204" pitchFamily="34" charset="0"/>
                <a:ea typeface="Calibri" panose="020F0502020204030204" pitchFamily="34" charset="0"/>
                <a:cs typeface="Arial" panose="020B0604020202020204" pitchFamily="34" charset="0"/>
              </a:rPr>
              <a:t>We encourage you to add Program-specific content to make it more relatable to your group of Family Leaders.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effectLst/>
                <a:latin typeface="Ubuntu Light" panose="020B0304030602030204" pitchFamily="34" charset="0"/>
                <a:ea typeface="Calibri" panose="020F0502020204030204" pitchFamily="34" charset="0"/>
                <a:cs typeface="Arial" panose="020B0604020202020204" pitchFamily="34" charset="0"/>
              </a:rPr>
              <a:t>It is recommended that lessons are facilitated in order and each module be no longer than 1 hour in length. The course can be divided into multiple sessions. In the end, these are just resources at your disposal. You will need to adapt them to fit your constraints as a Program (time, space, technology, etc.).</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endParaRPr lang="en-US" sz="90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B1AB4960-CA66-47E0-A69E-4C8E9D6BFF86}" type="slidenum">
              <a:rPr lang="en-US" smtClean="0"/>
              <a:t>1</a:t>
            </a:fld>
            <a:endParaRPr lang="en-US" dirty="0"/>
          </a:p>
        </p:txBody>
      </p:sp>
    </p:spTree>
    <p:extLst>
      <p:ext uri="{BB962C8B-B14F-4D97-AF65-F5344CB8AC3E}">
        <p14:creationId xmlns:p14="http://schemas.microsoft.com/office/powerpoint/2010/main" val="9104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***Athlete participation recommended</a:t>
            </a:r>
          </a:p>
          <a:p>
            <a:endParaRPr lang="en-US" b="1" dirty="0"/>
          </a:p>
          <a:p>
            <a:r>
              <a:rPr lang="en-US" b="1" dirty="0"/>
              <a:t>Facilitator Script: </a:t>
            </a:r>
            <a:endParaRPr lang="en-US" b="0" dirty="0"/>
          </a:p>
          <a:p>
            <a:r>
              <a:rPr lang="en-US" b="0" dirty="0"/>
              <a:t>Let’s begin with a general history of Special Olympics. In 1968, Eunice Kennedy Shriver, founder of Special Olympics, organized a backyard summer camp for people with intellectual disabilities. Eventually, this summer camp transformed into the global Special Olympics movement that we know today. </a:t>
            </a:r>
          </a:p>
          <a:p>
            <a:endParaRPr lang="en-US" b="0" dirty="0"/>
          </a:p>
          <a:p>
            <a:r>
              <a:rPr lang="en-US" b="0" dirty="0"/>
              <a:t>Eunice Kennedy Shriver was a pioneer in advocating for rights and acceptance for people with intellectual disabilities. She taught the world that sports can change lives. </a:t>
            </a:r>
          </a:p>
          <a:p>
            <a:endParaRPr lang="en-US" b="0" dirty="0"/>
          </a:p>
          <a:p>
            <a:r>
              <a:rPr lang="en-US" b="0" dirty="0"/>
              <a:t>Here is a short video biography on our founder. </a:t>
            </a:r>
          </a:p>
          <a:p>
            <a:r>
              <a:rPr lang="en-US" b="0" dirty="0"/>
              <a:t>(</a:t>
            </a:r>
            <a:r>
              <a:rPr lang="en-US" b="0" i="1" dirty="0"/>
              <a:t>Facilitator Note: Click on the orange button (Watch a short biography) and make sure to TURN ON closed-captioning)</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a:t>
            </a:fld>
            <a:endParaRPr lang="en-US" dirty="0"/>
          </a:p>
        </p:txBody>
      </p:sp>
    </p:spTree>
    <p:extLst>
      <p:ext uri="{BB962C8B-B14F-4D97-AF65-F5344CB8AC3E}">
        <p14:creationId xmlns:p14="http://schemas.microsoft.com/office/powerpoint/2010/main" val="26492835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 </a:t>
            </a:r>
          </a:p>
          <a:p>
            <a:endParaRPr lang="en-US" b="1" dirty="0"/>
          </a:p>
          <a:p>
            <a:r>
              <a:rPr lang="en-US" b="1" dirty="0"/>
              <a:t>Facilitator Script: </a:t>
            </a:r>
          </a:p>
          <a:p>
            <a:r>
              <a:rPr lang="en-US" b="0" dirty="0"/>
              <a:t>Here is a chance to create your Action Plan. You will have 15 minutes to answer the questions listed on the Action Plan:</a:t>
            </a:r>
            <a:br>
              <a:rPr lang="en-US" b="0" dirty="0"/>
            </a:br>
            <a:r>
              <a:rPr lang="en-US" b="0" dirty="0"/>
              <a:t>Who are the people who can help me? </a:t>
            </a:r>
          </a:p>
          <a:p>
            <a:r>
              <a:rPr lang="en-US" b="0" dirty="0"/>
              <a:t>What resources do I need? </a:t>
            </a:r>
          </a:p>
          <a:p>
            <a:r>
              <a:rPr lang="en-US" b="0" dirty="0"/>
              <a:t>What challenges might I face? </a:t>
            </a:r>
          </a:p>
          <a:p>
            <a:r>
              <a:rPr lang="en-US" b="0" dirty="0"/>
              <a:t>What are solutions to those challenges? </a:t>
            </a:r>
          </a:p>
          <a:p>
            <a:endParaRPr lang="en-US" b="0" dirty="0"/>
          </a:p>
          <a:p>
            <a:r>
              <a:rPr lang="en-US" b="0" dirty="0"/>
              <a:t>After 15 minutes, you will have an opportunity to share any concerns or challenges you think you might face with a small group of around 5-8 people. You can support one another and think about solutions. </a:t>
            </a:r>
          </a:p>
          <a:p>
            <a:endParaRPr lang="en-US" b="0" dirty="0"/>
          </a:p>
          <a:p>
            <a:r>
              <a:rPr lang="en-US" b="0" dirty="0"/>
              <a:t>If, after talking with your group, you want to change our action plan, that is okay! You may find out that a fellow Family Leader gave you a great suggestion for resources or solutions to potential challenges. </a:t>
            </a:r>
            <a:br>
              <a:rPr lang="en-US" b="0" dirty="0"/>
            </a:br>
            <a:br>
              <a:rPr lang="en-US" b="1" dirty="0"/>
            </a:br>
            <a:r>
              <a:rPr lang="en-US" b="0" i="1" dirty="0"/>
              <a:t>(Facilitation Note: Give about 15 minutes to share and discuss in groups)</a:t>
            </a:r>
          </a:p>
          <a:p>
            <a:endParaRPr lang="en-US" b="0" i="1" dirty="0"/>
          </a:p>
          <a:p>
            <a:r>
              <a:rPr lang="en-US" b="0" i="0" dirty="0"/>
              <a:t>Great job, everyone! I hope you found this exercise useful and now have an action plan to help achieve your leadership goal.</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100</a:t>
            </a:fld>
            <a:endParaRPr lang="en-US" dirty="0"/>
          </a:p>
        </p:txBody>
      </p:sp>
    </p:spTree>
    <p:extLst>
      <p:ext uri="{BB962C8B-B14F-4D97-AF65-F5344CB8AC3E}">
        <p14:creationId xmlns:p14="http://schemas.microsoft.com/office/powerpoint/2010/main" val="11157292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45D8-624E-6ACD-C9C0-9693F7243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4A0E39-AF2F-6E1C-AF46-7D68B74A2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AE160-8F4C-FBE7-B0DB-39348EC6A0A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endParaRPr lang="en-US" dirty="0"/>
          </a:p>
          <a:p>
            <a:r>
              <a:rPr lang="en-US" b="1" dirty="0"/>
              <a:t>Facilitator Script: </a:t>
            </a:r>
            <a:br>
              <a:rPr lang="en-US" dirty="0"/>
            </a:br>
            <a:r>
              <a:rPr lang="en-US" dirty="0"/>
              <a:t>You have now completed the “Next Step Planning” module. Thank you for your participation! </a:t>
            </a:r>
            <a:br>
              <a:rPr lang="en-US" dirty="0"/>
            </a:br>
            <a:r>
              <a:rPr lang="en-US" dirty="0"/>
              <a:t>Let’s take a short fitness break together. </a:t>
            </a:r>
          </a:p>
          <a:p>
            <a:r>
              <a:rPr lang="en-US" dirty="0"/>
              <a:t>Afterwards, you will have around 30 minutes for an independent break to refresh.</a:t>
            </a:r>
          </a:p>
          <a:p>
            <a:endParaRPr lang="en-US" dirty="0"/>
          </a:p>
        </p:txBody>
      </p:sp>
      <p:sp>
        <p:nvSpPr>
          <p:cNvPr id="4" name="Slide Number Placeholder 3">
            <a:extLst>
              <a:ext uri="{FF2B5EF4-FFF2-40B4-BE49-F238E27FC236}">
                <a16:creationId xmlns:a16="http://schemas.microsoft.com/office/drawing/2014/main" id="{0F179B25-C4A5-5D90-DD7F-A0609225B485}"/>
              </a:ext>
            </a:extLst>
          </p:cNvPr>
          <p:cNvSpPr>
            <a:spLocks noGrp="1"/>
          </p:cNvSpPr>
          <p:nvPr>
            <p:ph type="sldNum" sz="quarter" idx="5"/>
          </p:nvPr>
        </p:nvSpPr>
        <p:spPr/>
        <p:txBody>
          <a:bodyPr/>
          <a:lstStyle/>
          <a:p>
            <a:fld id="{B1AB4960-CA66-47E0-A69E-4C8E9D6BFF86}" type="slidenum">
              <a:rPr lang="en-US" smtClean="0"/>
              <a:t>101</a:t>
            </a:fld>
            <a:endParaRPr lang="en-US" dirty="0"/>
          </a:p>
        </p:txBody>
      </p:sp>
    </p:spTree>
    <p:extLst>
      <p:ext uri="{BB962C8B-B14F-4D97-AF65-F5344CB8AC3E}">
        <p14:creationId xmlns:p14="http://schemas.microsoft.com/office/powerpoint/2010/main" val="34141525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Time allotted: </a:t>
            </a:r>
            <a:r>
              <a:rPr lang="en-US" b="0" i="0" dirty="0"/>
              <a:t>1 hour </a:t>
            </a:r>
          </a:p>
          <a:p>
            <a:endParaRPr lang="en-US" b="0" i="1" dirty="0"/>
          </a:p>
          <a:p>
            <a:r>
              <a:rPr lang="en-US" b="0" i="1" dirty="0"/>
              <a:t>Facilitator Note:</a:t>
            </a:r>
          </a:p>
          <a:p>
            <a:r>
              <a:rPr lang="en-US" i="1" dirty="0"/>
              <a:t>Invite a speaker to cover one of the below topics. Speaker and topic should be focused on family engagement in some way: </a:t>
            </a:r>
            <a:br>
              <a:rPr lang="en-US" i="1" dirty="0"/>
            </a:br>
            <a:r>
              <a:rPr lang="en-US" i="1" dirty="0"/>
              <a:t>-Families engaging in government advocacy, inclusion, local family support systems, or in any area/program of interest related to family engagement</a:t>
            </a:r>
          </a:p>
          <a:p>
            <a:r>
              <a:rPr lang="en-US" i="1" dirty="0"/>
              <a:t>-Have a current Family Leader share their experiences/how they became a leader</a:t>
            </a:r>
          </a:p>
          <a:p>
            <a:r>
              <a:rPr lang="en-US" i="1" dirty="0"/>
              <a:t>-Have a current athlete leader share their experiences/how they became a leader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102</a:t>
            </a:fld>
            <a:endParaRPr lang="en-US" dirty="0"/>
          </a:p>
        </p:txBody>
      </p:sp>
    </p:spTree>
    <p:extLst>
      <p:ext uri="{BB962C8B-B14F-4D97-AF65-F5344CB8AC3E}">
        <p14:creationId xmlns:p14="http://schemas.microsoft.com/office/powerpoint/2010/main" val="23882747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b="0" dirty="0"/>
              <a:t>***Athlete participation recommended </a:t>
            </a:r>
          </a:p>
          <a:p>
            <a:pPr marL="0" marR="0">
              <a:lnSpc>
                <a:spcPct val="107000"/>
              </a:lnSpc>
              <a:spcBef>
                <a:spcPts val="0"/>
              </a:spcBef>
              <a:spcAft>
                <a:spcPts val="800"/>
              </a:spcAft>
            </a:pPr>
            <a:endParaRPr lang="en-US" sz="1200" b="1" i="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i="0" dirty="0">
                <a:effectLst/>
                <a:latin typeface="Calibri" panose="020F0502020204030204" pitchFamily="34" charset="0"/>
                <a:ea typeface="Calibri" panose="020F0502020204030204" pitchFamily="34" charset="0"/>
                <a:cs typeface="Arial" panose="020B0604020202020204" pitchFamily="34" charset="0"/>
              </a:rPr>
              <a:t>Time allotted: </a:t>
            </a:r>
            <a:r>
              <a:rPr lang="en-US" sz="1200" i="0" dirty="0">
                <a:effectLst/>
                <a:latin typeface="Calibri" panose="020F0502020204030204" pitchFamily="34" charset="0"/>
                <a:ea typeface="Calibri" panose="020F0502020204030204" pitchFamily="34" charset="0"/>
                <a:cs typeface="Arial" panose="020B0604020202020204" pitchFamily="34" charset="0"/>
              </a:rPr>
              <a:t>3 hours </a:t>
            </a:r>
          </a:p>
          <a:p>
            <a:pPr marL="0" marR="0">
              <a:lnSpc>
                <a:spcPct val="107000"/>
              </a:lnSpc>
              <a:spcBef>
                <a:spcPts val="0"/>
              </a:spcBef>
              <a:spcAft>
                <a:spcPts val="800"/>
              </a:spcAft>
            </a:pPr>
            <a:endParaRPr lang="en-US" sz="1200" i="1"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i="1" dirty="0">
                <a:effectLst/>
                <a:latin typeface="Calibri" panose="020F0502020204030204" pitchFamily="34" charset="0"/>
                <a:ea typeface="Calibri" panose="020F0502020204030204" pitchFamily="34" charset="0"/>
                <a:cs typeface="Arial" panose="020B0604020202020204" pitchFamily="34" charset="0"/>
              </a:rPr>
              <a:t>Facilitator Note:</a:t>
            </a:r>
            <a:br>
              <a:rPr lang="en-US" sz="1200" i="1" dirty="0">
                <a:effectLst/>
                <a:latin typeface="Calibri" panose="020F0502020204030204" pitchFamily="34" charset="0"/>
                <a:ea typeface="Calibri" panose="020F0502020204030204" pitchFamily="34" charset="0"/>
                <a:cs typeface="Arial" panose="020B0604020202020204" pitchFamily="34" charset="0"/>
              </a:rPr>
            </a:br>
            <a:r>
              <a:rPr lang="en-US" sz="1200" i="1" dirty="0">
                <a:effectLst/>
                <a:latin typeface="Calibri" panose="020F0502020204030204" pitchFamily="34" charset="0"/>
                <a:ea typeface="Calibri" panose="020F0502020204030204" pitchFamily="34" charset="0"/>
                <a:cs typeface="Arial" panose="020B0604020202020204" pitchFamily="34" charset="0"/>
              </a:rPr>
              <a:t>Here are a few ideas of event that can be carried out during Field Day. If you are leaving the site of the training, make sure transportation has been configured in advance. </a:t>
            </a:r>
          </a:p>
          <a:p>
            <a:pPr marL="342900" marR="0" lvl="0" indent="-342900">
              <a:lnSpc>
                <a:spcPct val="107000"/>
              </a:lnSpc>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Attend an event and learn ways of volunteering.</a:t>
            </a:r>
          </a:p>
          <a:p>
            <a:pPr marL="342900" marR="0" lvl="0" indent="-342900">
              <a:lnSpc>
                <a:spcPct val="107000"/>
              </a:lnSpc>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Attend an event and discuss how it was planned and executed.</a:t>
            </a:r>
          </a:p>
          <a:p>
            <a:pPr marL="342900" marR="0" lvl="0" indent="-342900">
              <a:lnSpc>
                <a:spcPct val="107000"/>
              </a:lnSpc>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Attend a practice and discuss a family member’s role in sport practices.</a:t>
            </a:r>
          </a:p>
          <a:p>
            <a:pPr marL="342900" marR="0" lvl="0" indent="-342900">
              <a:lnSpc>
                <a:spcPct val="107000"/>
              </a:lnSpc>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Incorporate Family Health Forum.</a:t>
            </a:r>
          </a:p>
          <a:p>
            <a:pPr marL="342900" marR="0" lvl="0" indent="-342900">
              <a:lnSpc>
                <a:spcPct val="107000"/>
              </a:lnSpc>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Visit a Program office to meet staff and volunteers and discuss ideas for family engagement.</a:t>
            </a:r>
          </a:p>
          <a:p>
            <a:pPr marL="342900" marR="0" lvl="0" indent="-342900">
              <a:lnSpc>
                <a:spcPct val="107000"/>
              </a:lnSpc>
              <a:spcBef>
                <a:spcPts val="0"/>
              </a:spcBef>
              <a:spcAft>
                <a:spcPts val="80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Let us move while having fun: bring a coach to run a 30-minute cardio training or stretching to relax at the end of the training day.</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104</a:t>
            </a:fld>
            <a:endParaRPr lang="en-US" dirty="0"/>
          </a:p>
        </p:txBody>
      </p:sp>
    </p:spTree>
    <p:extLst>
      <p:ext uri="{BB962C8B-B14F-4D97-AF65-F5344CB8AC3E}">
        <p14:creationId xmlns:p14="http://schemas.microsoft.com/office/powerpoint/2010/main" val="2384525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endParaRPr lang="en-US" dirty="0"/>
          </a:p>
          <a:p>
            <a:r>
              <a:rPr lang="en-US" b="1" dirty="0"/>
              <a:t>Facilitator Script: </a:t>
            </a:r>
            <a:br>
              <a:rPr lang="en-US" dirty="0"/>
            </a:br>
            <a:r>
              <a:rPr lang="en-US" dirty="0"/>
              <a:t>Welcome back from Field Day! </a:t>
            </a:r>
            <a:br>
              <a:rPr lang="en-US" dirty="0"/>
            </a:br>
            <a:r>
              <a:rPr lang="en-US" dirty="0"/>
              <a:t>We will now have a one-hour lunch break. We will return with a three-minute energizer, before we conclude with a final reflection together.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105</a:t>
            </a:fld>
            <a:endParaRPr lang="en-US" dirty="0"/>
          </a:p>
        </p:txBody>
      </p:sp>
    </p:spTree>
    <p:extLst>
      <p:ext uri="{BB962C8B-B14F-4D97-AF65-F5344CB8AC3E}">
        <p14:creationId xmlns:p14="http://schemas.microsoft.com/office/powerpoint/2010/main" val="33942819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br>
              <a:rPr lang="en-US" dirty="0"/>
            </a:br>
            <a:r>
              <a:rPr lang="en-US" dirty="0"/>
              <a:t>We have come to the end of our training! Wonderful job, everyone! </a:t>
            </a:r>
            <a:br>
              <a:rPr lang="en-US" dirty="0"/>
            </a:br>
            <a:r>
              <a:rPr lang="en-US" dirty="0"/>
              <a:t>Thank you for your commitment to growing as a Family Leader and continuing your personal development. </a:t>
            </a:r>
            <a:br>
              <a:rPr lang="en-US" dirty="0"/>
            </a:br>
            <a:r>
              <a:rPr lang="en-US" dirty="0"/>
              <a:t>Remember, your leadership journey, goals, and action plan are unique to you. You may go through several different missions as a Family Leader, and that is okay. </a:t>
            </a:r>
          </a:p>
          <a:p>
            <a:endParaRPr lang="en-US" dirty="0"/>
          </a:p>
          <a:p>
            <a:r>
              <a:rPr lang="en-US" dirty="0"/>
              <a:t>To conclude our training, we will come back together for a reflection activity.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106</a:t>
            </a:fld>
            <a:endParaRPr lang="en-US" dirty="0"/>
          </a:p>
        </p:txBody>
      </p:sp>
    </p:spTree>
    <p:extLst>
      <p:ext uri="{BB962C8B-B14F-4D97-AF65-F5344CB8AC3E}">
        <p14:creationId xmlns:p14="http://schemas.microsoft.com/office/powerpoint/2010/main" val="1425770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***Athlete participation recommended </a:t>
            </a:r>
          </a:p>
          <a:p>
            <a:endParaRPr lang="en-US" b="1" dirty="0"/>
          </a:p>
          <a:p>
            <a:r>
              <a:rPr lang="en-US" b="1" dirty="0"/>
              <a:t>Facilitator Script: </a:t>
            </a:r>
          </a:p>
          <a:p>
            <a:r>
              <a:rPr lang="en-US" b="0" dirty="0"/>
              <a:t>In this final activity together, we will have an opportunity to reflect using the “Rose, Thorn, Bud” method. This can be based on your Action Plan, or the training in general.</a:t>
            </a:r>
          </a:p>
          <a:p>
            <a:br>
              <a:rPr lang="en-US" b="1" dirty="0"/>
            </a:br>
            <a:r>
              <a:rPr lang="en-US" b="0" dirty="0"/>
              <a:t>Rose = A highlight, success, small win, or something positive that happened.</a:t>
            </a:r>
          </a:p>
          <a:p>
            <a:endParaRPr lang="en-US" b="0" dirty="0"/>
          </a:p>
          <a:p>
            <a:r>
              <a:rPr lang="en-US" b="0" dirty="0"/>
              <a:t>Thorn = A challenge you experienced or something you can use more support with.</a:t>
            </a:r>
          </a:p>
          <a:p>
            <a:endParaRPr lang="en-US" b="0" dirty="0"/>
          </a:p>
          <a:p>
            <a:r>
              <a:rPr lang="en-US" b="0" dirty="0"/>
              <a:t>Bud = New ideas that have blossomed or something you are looking forward to knowing more about or experiencing.</a:t>
            </a:r>
          </a:p>
          <a:p>
            <a:endParaRPr lang="en-US" b="0" dirty="0"/>
          </a:p>
          <a:p>
            <a:r>
              <a:rPr lang="en-US" b="0" dirty="0"/>
              <a:t>You have around two minutes to sit silently and reflect on your rose, bud, and thorn. Then, we will join back together to share our own rose, bud, and thorn, and then go around the room while others share. </a:t>
            </a:r>
          </a:p>
          <a:p>
            <a:endParaRPr lang="en-US" b="0" i="1" dirty="0"/>
          </a:p>
          <a:p>
            <a:r>
              <a:rPr lang="en-US" b="0" i="1" dirty="0"/>
              <a:t>(Facilitator Note: Begin with your own rose, bud, thorn. Allow everyone who is comfortable sharing to do so)</a:t>
            </a:r>
          </a:p>
          <a:p>
            <a:endParaRPr lang="en-US" b="0" i="1" dirty="0"/>
          </a:p>
          <a:p>
            <a:r>
              <a:rPr lang="en-US" b="0" i="0" dirty="0"/>
              <a:t>Great reflections!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107</a:t>
            </a:fld>
            <a:endParaRPr lang="en-US" dirty="0"/>
          </a:p>
        </p:txBody>
      </p:sp>
    </p:spTree>
    <p:extLst>
      <p:ext uri="{BB962C8B-B14F-4D97-AF65-F5344CB8AC3E}">
        <p14:creationId xmlns:p14="http://schemas.microsoft.com/office/powerpoint/2010/main" val="26267848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BA6EA-85B3-50A1-1766-4570F292B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604FFF-F05B-EA6F-F8E2-33C264F8F3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49CC56-0C39-6CE1-0726-6869DFA5E38E}"/>
              </a:ext>
            </a:extLst>
          </p:cNvPr>
          <p:cNvSpPr>
            <a:spLocks noGrp="1"/>
          </p:cNvSpPr>
          <p:nvPr>
            <p:ph type="body" idx="1"/>
          </p:nvPr>
        </p:nvSpPr>
        <p:spPr/>
        <p:txBody>
          <a:bodyPr/>
          <a:lstStyle/>
          <a:p>
            <a:r>
              <a:rPr lang="en-US" b="1" dirty="0"/>
              <a:t>Facilitator Script: </a:t>
            </a:r>
          </a:p>
          <a:p>
            <a:r>
              <a:rPr lang="en-US" b="0" dirty="0"/>
              <a:t>Before we officially end, Family Leaders who chose to participate in the optional initial Family Well-Being Survey will be asked to participate again in the Final Family Well-Being Survey. </a:t>
            </a:r>
            <a:r>
              <a:rPr lang="en-US" sz="1200" kern="100" dirty="0">
                <a:effectLst/>
                <a:latin typeface="Aptos" panose="020B0004020202020204" pitchFamily="34" charset="0"/>
                <a:ea typeface="Aptos" panose="020B0004020202020204" pitchFamily="34" charset="0"/>
                <a:cs typeface="Arial" panose="020B0604020202020204" pitchFamily="34" charset="0"/>
              </a:rPr>
              <a:t>If you opted to complete the initial survey, we kindly request that you also fill out the final survey.</a:t>
            </a:r>
          </a:p>
          <a:p>
            <a:pPr marL="0" marR="0">
              <a:lnSpc>
                <a:spcPct val="107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Your responses will be invaluable in identifying how Special Olympics can best support family well-being in the future.</a:t>
            </a:r>
          </a:p>
          <a:p>
            <a:pPr marL="0" marR="0">
              <a:lnSpc>
                <a:spcPct val="107000"/>
              </a:lnSpc>
              <a:spcBef>
                <a:spcPts val="0"/>
              </a:spcBef>
              <a:spcAft>
                <a:spcPts val="800"/>
              </a:spcAft>
            </a:pPr>
            <a:r>
              <a:rPr lang="en-US" sz="1200" kern="100" dirty="0">
                <a:effectLst/>
                <a:latin typeface="Aptos" panose="020B0004020202020204" pitchFamily="34" charset="0"/>
                <a:ea typeface="Aptos" panose="020B0004020202020204" pitchFamily="34" charset="0"/>
                <a:cs typeface="Arial" panose="020B0604020202020204" pitchFamily="34" charset="0"/>
              </a:rPr>
              <a:t>This survey is expected to take approximately five minutes of your time. </a:t>
            </a:r>
            <a:br>
              <a:rPr lang="en-US" sz="1200" kern="100" dirty="0">
                <a:effectLst/>
                <a:latin typeface="Aptos" panose="020B0004020202020204" pitchFamily="34" charset="0"/>
                <a:ea typeface="Aptos" panose="020B0004020202020204" pitchFamily="34" charset="0"/>
                <a:cs typeface="Arial" panose="020B0604020202020204" pitchFamily="34" charset="0"/>
              </a:rPr>
            </a:b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cs typeface="Arial" panose="020B0604020202020204" pitchFamily="34" charset="0"/>
              </a:rPr>
              <a:t>You will find the final survey in your Family Leader Training: Participation Guide, but you can also choose to scan the QR code on the next slide to take the survey electronically. </a:t>
            </a:r>
          </a:p>
          <a:p>
            <a:pPr marL="0" marR="0">
              <a:lnSpc>
                <a:spcPct val="107000"/>
              </a:lnSpc>
              <a:spcBef>
                <a:spcPts val="0"/>
              </a:spcBef>
              <a:spcAft>
                <a:spcPts val="800"/>
              </a:spcAft>
            </a:pPr>
            <a:endParaRPr lang="en-US" sz="12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200" kern="100" dirty="0">
                <a:effectLst/>
                <a:latin typeface="Aptos" panose="020B0004020202020204" pitchFamily="34" charset="0"/>
                <a:cs typeface="Arial" panose="020B0604020202020204" pitchFamily="34" charset="0"/>
              </a:rPr>
              <a:t>I will now give you around five minutes to fill in the final survey!</a:t>
            </a:r>
          </a:p>
        </p:txBody>
      </p:sp>
      <p:sp>
        <p:nvSpPr>
          <p:cNvPr id="4" name="Slide Number Placeholder 3">
            <a:extLst>
              <a:ext uri="{FF2B5EF4-FFF2-40B4-BE49-F238E27FC236}">
                <a16:creationId xmlns:a16="http://schemas.microsoft.com/office/drawing/2014/main" id="{CC036C85-F6FC-FE9F-6493-3DE5BD2AE2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4555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4776B-13C6-0999-3F7A-13B310B3DD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5A57B-645C-9328-98BE-FB30A41BD9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D205E-FF72-A1AA-0862-BC355C334704}"/>
              </a:ext>
            </a:extLst>
          </p:cNvPr>
          <p:cNvSpPr>
            <a:spLocks noGrp="1"/>
          </p:cNvSpPr>
          <p:nvPr>
            <p:ph type="body" idx="1"/>
          </p:nvPr>
        </p:nvSpPr>
        <p:spPr/>
        <p:txBody>
          <a:bodyPr/>
          <a:lstStyle/>
          <a:p>
            <a:r>
              <a:rPr lang="en-US" b="1" dirty="0"/>
              <a:t>Facilitator Script: </a:t>
            </a:r>
            <a:endParaRPr lang="en-US" b="0" dirty="0"/>
          </a:p>
          <a:p>
            <a:r>
              <a:rPr lang="en-US" dirty="0"/>
              <a:t>If you have chosen to participate and wish to do so electronically, here is the QR code!</a:t>
            </a:r>
          </a:p>
        </p:txBody>
      </p:sp>
      <p:sp>
        <p:nvSpPr>
          <p:cNvPr id="4" name="Slide Number Placeholder 3">
            <a:extLst>
              <a:ext uri="{FF2B5EF4-FFF2-40B4-BE49-F238E27FC236}">
                <a16:creationId xmlns:a16="http://schemas.microsoft.com/office/drawing/2014/main" id="{6C89ACC0-C0EF-B524-F423-59D8742E30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83308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br>
              <a:rPr lang="en-US" dirty="0"/>
            </a:br>
            <a:r>
              <a:rPr lang="en-US" dirty="0"/>
              <a:t>Thank you for your time, effort, and participation! I will personally follow up with you one month after training to check in on your Action Plan. </a:t>
            </a:r>
          </a:p>
          <a:p>
            <a:endParaRPr lang="en-US" dirty="0"/>
          </a:p>
          <a:p>
            <a:r>
              <a:rPr lang="en-US" dirty="0"/>
              <a:t>We are grateful to have you as our new Family Leaders, and we are excited to hear about your leadership in action!</a:t>
            </a:r>
          </a:p>
          <a:p>
            <a:endParaRPr lang="en-US" dirty="0"/>
          </a:p>
          <a:p>
            <a:r>
              <a:rPr lang="en-US" i="1" dirty="0"/>
              <a:t>(Facilitator Note: Make sure to follow up with Family Leaders after one month to ensure support and guidance!)</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110</a:t>
            </a:fld>
            <a:endParaRPr lang="en-US" dirty="0"/>
          </a:p>
        </p:txBody>
      </p:sp>
    </p:spTree>
    <p:extLst>
      <p:ext uri="{BB962C8B-B14F-4D97-AF65-F5344CB8AC3E}">
        <p14:creationId xmlns:p14="http://schemas.microsoft.com/office/powerpoint/2010/main" val="385849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What is the goal of Special Olympics? Our mission is to provide year-round sports training and athletic competitions for children and adults with intellectual disabilities (ID), giving them continuing opportunities. </a:t>
            </a:r>
            <a:br>
              <a:rPr lang="en-US" b="1" dirty="0"/>
            </a:br>
            <a:br>
              <a:rPr lang="en-US" b="1" dirty="0"/>
            </a:br>
            <a:r>
              <a:rPr lang="en-US" b="0" dirty="0"/>
              <a:t>These opportunities include developing physical fitness, demonstrating courage, experiencing joy, and participating in a sharing of gifts, skills, and friendships with family members, other Special Olympics athletes, and our communities. </a:t>
            </a:r>
          </a:p>
        </p:txBody>
      </p:sp>
      <p:sp>
        <p:nvSpPr>
          <p:cNvPr id="4" name="Slide Number Placeholder 3"/>
          <p:cNvSpPr>
            <a:spLocks noGrp="1"/>
          </p:cNvSpPr>
          <p:nvPr>
            <p:ph type="sldNum" sz="quarter" idx="5"/>
          </p:nvPr>
        </p:nvSpPr>
        <p:spPr/>
        <p:txBody>
          <a:bodyPr/>
          <a:lstStyle/>
          <a:p>
            <a:fld id="{B1AB4960-CA66-47E0-A69E-4C8E9D6BFF86}" type="slidenum">
              <a:rPr lang="en-US" smtClean="0"/>
              <a:t>11</a:t>
            </a:fld>
            <a:endParaRPr lang="en-US" dirty="0"/>
          </a:p>
        </p:txBody>
      </p:sp>
    </p:spTree>
    <p:extLst>
      <p:ext uri="{BB962C8B-B14F-4D97-AF65-F5344CB8AC3E}">
        <p14:creationId xmlns:p14="http://schemas.microsoft.com/office/powerpoint/2010/main" val="286212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endParaRPr lang="en-US" b="1" dirty="0"/>
          </a:p>
          <a:p>
            <a:r>
              <a:rPr lang="en-US" b="1" dirty="0"/>
              <a:t>Facilitator Script: </a:t>
            </a:r>
          </a:p>
          <a:p>
            <a:r>
              <a:rPr lang="en-US" b="0" dirty="0"/>
              <a:t>Have you ever thought about our logo? What does our logo represent to you? </a:t>
            </a:r>
          </a:p>
          <a:p>
            <a:r>
              <a:rPr lang="en-US" b="0" dirty="0"/>
              <a:t>(</a:t>
            </a:r>
            <a:r>
              <a:rPr lang="en-US" b="0" i="1" dirty="0"/>
              <a:t>Facilitator Note: allow time for participation)</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12</a:t>
            </a:fld>
            <a:endParaRPr lang="en-US" dirty="0"/>
          </a:p>
        </p:txBody>
      </p:sp>
    </p:spTree>
    <p:extLst>
      <p:ext uri="{BB962C8B-B14F-4D97-AF65-F5344CB8AC3E}">
        <p14:creationId xmlns:p14="http://schemas.microsoft.com/office/powerpoint/2010/main" val="12573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Great ideas! </a:t>
            </a:r>
          </a:p>
          <a:p>
            <a:r>
              <a:rPr lang="en-US" dirty="0"/>
              <a:t>Our logo shows five figures in a unifying circle, which represents our global unity. </a:t>
            </a:r>
          </a:p>
          <a:p>
            <a:r>
              <a:rPr lang="en-US" dirty="0"/>
              <a:t>Have you noticed that the arms of the figures are in three positions? The raised arms represent joy and continued realization of ultimate goals. The straight arms represent greater equity and outreach. The lowered arms represent a time before Special Olympics when many people were unaware of the talents and abilities of people with ID. </a:t>
            </a:r>
          </a:p>
        </p:txBody>
      </p:sp>
      <p:sp>
        <p:nvSpPr>
          <p:cNvPr id="4" name="Slide Number Placeholder 3"/>
          <p:cNvSpPr>
            <a:spLocks noGrp="1"/>
          </p:cNvSpPr>
          <p:nvPr>
            <p:ph type="sldNum" sz="quarter" idx="5"/>
          </p:nvPr>
        </p:nvSpPr>
        <p:spPr/>
        <p:txBody>
          <a:bodyPr/>
          <a:lstStyle/>
          <a:p>
            <a:fld id="{B1AB4960-CA66-47E0-A69E-4C8E9D6BFF86}" type="slidenum">
              <a:rPr lang="en-US" smtClean="0"/>
              <a:t>13</a:t>
            </a:fld>
            <a:endParaRPr lang="en-US" dirty="0"/>
          </a:p>
        </p:txBody>
      </p:sp>
    </p:spTree>
    <p:extLst>
      <p:ext uri="{BB962C8B-B14F-4D97-AF65-F5344CB8AC3E}">
        <p14:creationId xmlns:p14="http://schemas.microsoft.com/office/powerpoint/2010/main" val="615322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here are some fun facts about our logo.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Did you know that our logo is based on the “Joy and Happiness to All the Children of the World” sculpture in New York? The sculpture was created by President of the Russian Academy of Arts Zurab Tsereteli.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five pillars represent the five continents who participated in the 1979 Special Olympics World Games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14</a:t>
            </a:fld>
            <a:endParaRPr lang="en-US" dirty="0"/>
          </a:p>
        </p:txBody>
      </p:sp>
    </p:spTree>
    <p:extLst>
      <p:ext uri="{BB962C8B-B14F-4D97-AF65-F5344CB8AC3E}">
        <p14:creationId xmlns:p14="http://schemas.microsoft.com/office/powerpoint/2010/main" val="337836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dirty="0"/>
              <a:t>(Facilitator Note: these questions will encourage participants to share personal reactions and emotional responses to Special Olympics, fostering a deeper connection to the topic, material, and one another.)</a:t>
            </a:r>
            <a:br>
              <a:rPr lang="en-US" dirty="0"/>
            </a:br>
            <a:r>
              <a:rPr lang="en-US" dirty="0"/>
              <a:t>Now, we will take a moment to split up into groups of 2-3. We will take 10 minutes to share our personal thoughts on the following question:</a:t>
            </a:r>
          </a:p>
          <a:p>
            <a:r>
              <a:rPr lang="en-US" dirty="0"/>
              <a:t>1. What aspects of the history of Special Olympics resonated with you most, and why? </a:t>
            </a:r>
          </a:p>
          <a:p>
            <a:r>
              <a:rPr lang="en-US" dirty="0"/>
              <a:t>2. In what ways do you think the history of Special Olympics has led the shift in perceptions and attitudes towards people with ID? Can you share any personal experiences that relate to this?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15</a:t>
            </a:fld>
            <a:endParaRPr lang="en-US" dirty="0"/>
          </a:p>
        </p:txBody>
      </p:sp>
    </p:spTree>
    <p:extLst>
      <p:ext uri="{BB962C8B-B14F-4D97-AF65-F5344CB8AC3E}">
        <p14:creationId xmlns:p14="http://schemas.microsoft.com/office/powerpoint/2010/main" val="175609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br>
              <a:rPr lang="en-US" b="1" dirty="0"/>
            </a:br>
            <a:r>
              <a:rPr lang="en-US" b="0" dirty="0"/>
              <a:t>Great! Thank you for sharing. </a:t>
            </a:r>
          </a:p>
          <a:p>
            <a:r>
              <a:rPr lang="en-US" b="0" dirty="0"/>
              <a:t>Now we will move onto the structure of the organization. There are many groups of people who work together to make Special Olympics, as we know it, a reality. Here are the main components of our organization: The Board of Directors, Special Olympics International, the Global Leadership Team, the Regional Presidents and Managing Directors, Regions, and Programs.</a:t>
            </a:r>
          </a:p>
          <a:p>
            <a:r>
              <a:rPr lang="en-US" b="0" dirty="0"/>
              <a:t>As we click through the chart, we will learn a bit more about each component.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16</a:t>
            </a:fld>
            <a:endParaRPr lang="en-US" dirty="0"/>
          </a:p>
        </p:txBody>
      </p:sp>
    </p:spTree>
    <p:extLst>
      <p:ext uri="{BB962C8B-B14F-4D97-AF65-F5344CB8AC3E}">
        <p14:creationId xmlns:p14="http://schemas.microsoft.com/office/powerpoint/2010/main" val="168731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The Board of Directors are volunteers, and they work on international policies. They include business and sports leaders, athletes, and educators. Some names you may recognize are Chairman of the Board Timothy Shriver and Chief Inspiration Officer Loretta Claiborne</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17</a:t>
            </a:fld>
            <a:endParaRPr lang="en-US" dirty="0"/>
          </a:p>
        </p:txBody>
      </p:sp>
    </p:spTree>
    <p:extLst>
      <p:ext uri="{BB962C8B-B14F-4D97-AF65-F5344CB8AC3E}">
        <p14:creationId xmlns:p14="http://schemas.microsoft.com/office/powerpoint/2010/main" val="1728830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Special Olympics International, or SOI, refers to the staff who work at our international headquarters in Washington D.C. Although regions may have differing goals, SOI is responsible for maintaining an overall vision for the organization.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18</a:t>
            </a:fld>
            <a:endParaRPr lang="en-US" dirty="0"/>
          </a:p>
        </p:txBody>
      </p:sp>
    </p:spTree>
    <p:extLst>
      <p:ext uri="{BB962C8B-B14F-4D97-AF65-F5344CB8AC3E}">
        <p14:creationId xmlns:p14="http://schemas.microsoft.com/office/powerpoint/2010/main" val="1404052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Global Leadership Team is a team of senior management at SOI. They use their background in corporate and nonprofit experiences to help make important decisions for the organization.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19</a:t>
            </a:fld>
            <a:endParaRPr lang="en-US" dirty="0"/>
          </a:p>
        </p:txBody>
      </p:sp>
    </p:spTree>
    <p:extLst>
      <p:ext uri="{BB962C8B-B14F-4D97-AF65-F5344CB8AC3E}">
        <p14:creationId xmlns:p14="http://schemas.microsoft.com/office/powerpoint/2010/main" val="1108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allotted: </a:t>
            </a:r>
            <a:r>
              <a:rPr lang="en-US" b="0" dirty="0"/>
              <a:t>30 minutes</a:t>
            </a:r>
          </a:p>
          <a:p>
            <a:endParaRPr lang="en-US" b="1" dirty="0"/>
          </a:p>
          <a:p>
            <a:r>
              <a:rPr lang="en-US" b="1" dirty="0"/>
              <a:t>Facilitator Script: </a:t>
            </a:r>
          </a:p>
          <a:p>
            <a:r>
              <a:rPr lang="en-US" b="0" dirty="0"/>
              <a:t>Good morning family members. Welcome to our Family Leader Training! This training will equip you to become Leaders within your Program or Region and connect you with other Family Leaders. Thank you for volunteering your time, we are grateful for you!</a:t>
            </a:r>
          </a:p>
        </p:txBody>
      </p:sp>
      <p:sp>
        <p:nvSpPr>
          <p:cNvPr id="4" name="Slide Number Placeholder 3"/>
          <p:cNvSpPr>
            <a:spLocks noGrp="1"/>
          </p:cNvSpPr>
          <p:nvPr>
            <p:ph type="sldNum" sz="quarter" idx="5"/>
          </p:nvPr>
        </p:nvSpPr>
        <p:spPr/>
        <p:txBody>
          <a:bodyPr/>
          <a:lstStyle/>
          <a:p>
            <a:fld id="{B1AB4960-CA66-47E0-A69E-4C8E9D6BFF86}" type="slidenum">
              <a:rPr lang="en-US" smtClean="0"/>
              <a:t>2</a:t>
            </a:fld>
            <a:endParaRPr lang="en-US" dirty="0"/>
          </a:p>
        </p:txBody>
      </p:sp>
    </p:spTree>
    <p:extLst>
      <p:ext uri="{BB962C8B-B14F-4D97-AF65-F5344CB8AC3E}">
        <p14:creationId xmlns:p14="http://schemas.microsoft.com/office/powerpoint/2010/main" val="211174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The Regional Presidents and Managing Directors are members of the Global Leadership Team. They lead our seven regional offices around the world.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20</a:t>
            </a:fld>
            <a:endParaRPr lang="en-US" dirty="0"/>
          </a:p>
        </p:txBody>
      </p:sp>
    </p:spTree>
    <p:extLst>
      <p:ext uri="{BB962C8B-B14F-4D97-AF65-F5344CB8AC3E}">
        <p14:creationId xmlns:p14="http://schemas.microsoft.com/office/powerpoint/2010/main" val="3435269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The 250 Programs we have worldwide are accredited by SOI, and they bring the mission and strategic plan to life.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21</a:t>
            </a:fld>
            <a:endParaRPr lang="en-US" dirty="0"/>
          </a:p>
        </p:txBody>
      </p:sp>
    </p:spTree>
    <p:extLst>
      <p:ext uri="{BB962C8B-B14F-4D97-AF65-F5344CB8AC3E}">
        <p14:creationId xmlns:p14="http://schemas.microsoft.com/office/powerpoint/2010/main" val="1570939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There may be more local Programs in each region. These are the people who conduct SO sport and non-sport activities in the community. They rely on athletes, coaches, and volunteers, such as Family Leaders, like you!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22</a:t>
            </a:fld>
            <a:endParaRPr lang="en-US" dirty="0"/>
          </a:p>
        </p:txBody>
      </p:sp>
    </p:spTree>
    <p:extLst>
      <p:ext uri="{BB962C8B-B14F-4D97-AF65-F5344CB8AC3E}">
        <p14:creationId xmlns:p14="http://schemas.microsoft.com/office/powerpoint/2010/main" val="382389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At Special Olympics, we are intentional about the terms we use and their corresponding definitions. As Family Leaders, the words you use matter. </a:t>
            </a:r>
            <a:br>
              <a:rPr lang="en-US" dirty="0"/>
            </a:br>
            <a:r>
              <a:rPr lang="en-US" dirty="0"/>
              <a:t>Let’s review some important terms and definitions.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Click to open each definition one by one.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23</a:t>
            </a:fld>
            <a:endParaRPr lang="en-US" dirty="0"/>
          </a:p>
        </p:txBody>
      </p:sp>
    </p:spTree>
    <p:extLst>
      <p:ext uri="{BB962C8B-B14F-4D97-AF65-F5344CB8AC3E}">
        <p14:creationId xmlns:p14="http://schemas.microsoft.com/office/powerpoint/2010/main" val="1785983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24</a:t>
            </a:fld>
            <a:endParaRPr lang="en-US" dirty="0"/>
          </a:p>
        </p:txBody>
      </p:sp>
    </p:spTree>
    <p:extLst>
      <p:ext uri="{BB962C8B-B14F-4D97-AF65-F5344CB8AC3E}">
        <p14:creationId xmlns:p14="http://schemas.microsoft.com/office/powerpoint/2010/main" val="4077125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25</a:t>
            </a:fld>
            <a:endParaRPr lang="en-US" dirty="0"/>
          </a:p>
        </p:txBody>
      </p:sp>
    </p:spTree>
    <p:extLst>
      <p:ext uri="{BB962C8B-B14F-4D97-AF65-F5344CB8AC3E}">
        <p14:creationId xmlns:p14="http://schemas.microsoft.com/office/powerpoint/2010/main" val="37727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26</a:t>
            </a:fld>
            <a:endParaRPr lang="en-US" dirty="0"/>
          </a:p>
        </p:txBody>
      </p:sp>
    </p:spTree>
    <p:extLst>
      <p:ext uri="{BB962C8B-B14F-4D97-AF65-F5344CB8AC3E}">
        <p14:creationId xmlns:p14="http://schemas.microsoft.com/office/powerpoint/2010/main" val="321350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27</a:t>
            </a:fld>
            <a:endParaRPr lang="en-US" dirty="0"/>
          </a:p>
        </p:txBody>
      </p:sp>
    </p:spTree>
    <p:extLst>
      <p:ext uri="{BB962C8B-B14F-4D97-AF65-F5344CB8AC3E}">
        <p14:creationId xmlns:p14="http://schemas.microsoft.com/office/powerpoint/2010/main" val="3862900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28</a:t>
            </a:fld>
            <a:endParaRPr lang="en-US" dirty="0"/>
          </a:p>
        </p:txBody>
      </p:sp>
    </p:spTree>
    <p:extLst>
      <p:ext uri="{BB962C8B-B14F-4D97-AF65-F5344CB8AC3E}">
        <p14:creationId xmlns:p14="http://schemas.microsoft.com/office/powerpoint/2010/main" val="1084778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Read the term and definition. Provide time for any questions.)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29</a:t>
            </a:fld>
            <a:endParaRPr lang="en-US" dirty="0"/>
          </a:p>
        </p:txBody>
      </p:sp>
    </p:spTree>
    <p:extLst>
      <p:ext uri="{BB962C8B-B14F-4D97-AF65-F5344CB8AC3E}">
        <p14:creationId xmlns:p14="http://schemas.microsoft.com/office/powerpoint/2010/main" val="31796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We will first begin by introducing ourselves, and then overviewing the agenda for the next two days together.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a:t>
            </a:fld>
            <a:endParaRPr lang="en-US" dirty="0"/>
          </a:p>
        </p:txBody>
      </p:sp>
    </p:spTree>
    <p:extLst>
      <p:ext uri="{BB962C8B-B14F-4D97-AF65-F5344CB8AC3E}">
        <p14:creationId xmlns:p14="http://schemas.microsoft.com/office/powerpoint/2010/main" val="182523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By show of hands, who is familiar with the United Nations on the Rights of Persons with Disabilities?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Great!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The UNCRPD sets out the fundamental human rights of persons with disabilities. Special Olympics helps countries fulfill their commitments to the CRPD.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Does anyone have any specific experiences with the UNCRPD and Special Olympics that they would like to share?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Thank you for sharing. </a:t>
            </a:r>
          </a:p>
        </p:txBody>
      </p:sp>
      <p:sp>
        <p:nvSpPr>
          <p:cNvPr id="4" name="Slide Number Placeholder 3"/>
          <p:cNvSpPr>
            <a:spLocks noGrp="1"/>
          </p:cNvSpPr>
          <p:nvPr>
            <p:ph type="sldNum" sz="quarter" idx="5"/>
          </p:nvPr>
        </p:nvSpPr>
        <p:spPr/>
        <p:txBody>
          <a:bodyPr/>
          <a:lstStyle/>
          <a:p>
            <a:fld id="{B1AB4960-CA66-47E0-A69E-4C8E9D6BFF86}" type="slidenum">
              <a:rPr lang="en-US" smtClean="0"/>
              <a:t>30</a:t>
            </a:fld>
            <a:endParaRPr lang="en-US" dirty="0"/>
          </a:p>
        </p:txBody>
      </p:sp>
    </p:spTree>
    <p:extLst>
      <p:ext uri="{BB962C8B-B14F-4D97-AF65-F5344CB8AC3E}">
        <p14:creationId xmlns:p14="http://schemas.microsoft.com/office/powerpoint/2010/main" val="552450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a:t>
            </a:r>
          </a:p>
          <a:p>
            <a:r>
              <a:rPr lang="en-US" dirty="0"/>
              <a:t>So, why is it important for you as a family member to be involved with Special Olympics? </a:t>
            </a:r>
          </a:p>
          <a:p>
            <a:r>
              <a:rPr lang="en-US" dirty="0"/>
              <a:t>Special Olympics Programs rely on family involvement. </a:t>
            </a:r>
          </a:p>
          <a:p>
            <a:r>
              <a:rPr lang="en-US" dirty="0"/>
              <a:t>At Special Olympics competitions and events, family members are among friends—and feel at home. They watch with pride as their athlete finds success and joy. Special Olympics is a support network that brings families together in a caring, positive way. </a:t>
            </a:r>
          </a:p>
          <a:p>
            <a:r>
              <a:rPr lang="en-US" dirty="0"/>
              <a:t>Families are also an essential link to the community and wider support for our movement.</a:t>
            </a:r>
          </a:p>
          <a:p>
            <a:r>
              <a:rPr lang="en-US" dirty="0"/>
              <a:t>Finally, Families are the number one fans of our Special Olympics athletes. They offer a unique type of support, love and encouragement that no one else can.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31</a:t>
            </a:fld>
            <a:endParaRPr lang="en-US" dirty="0"/>
          </a:p>
        </p:txBody>
      </p:sp>
    </p:spTree>
    <p:extLst>
      <p:ext uri="{BB962C8B-B14F-4D97-AF65-F5344CB8AC3E}">
        <p14:creationId xmlns:p14="http://schemas.microsoft.com/office/powerpoint/2010/main" val="3978265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endParaRPr lang="en-US" b="1" dirty="0"/>
          </a:p>
          <a:p>
            <a:r>
              <a:rPr lang="en-US" b="1" dirty="0"/>
              <a:t>Facilitator Script: </a:t>
            </a:r>
            <a:br>
              <a:rPr lang="en-US" dirty="0"/>
            </a:br>
            <a:r>
              <a:rPr lang="en-US" dirty="0"/>
              <a:t>You have now completed the “Introduction to Special Olympics” module. Thank you for your participation! We hope you found the information useful.</a:t>
            </a:r>
            <a:br>
              <a:rPr lang="en-US" dirty="0"/>
            </a:br>
            <a:r>
              <a:rPr lang="en-US" dirty="0"/>
              <a:t>Let’s take a short, three-minute fitness break together. </a:t>
            </a:r>
          </a:p>
          <a:p>
            <a:r>
              <a:rPr lang="en-US" dirty="0"/>
              <a:t>Afterwards, you will have around 30 minutes for an independent break to refresh.</a:t>
            </a:r>
          </a:p>
          <a:p>
            <a:endParaRPr lang="en-US" dirty="0"/>
          </a:p>
          <a:p>
            <a:r>
              <a:rPr lang="en-US" b="0" dirty="0"/>
              <a:t>(</a:t>
            </a:r>
            <a:r>
              <a:rPr lang="en-US" b="0" i="1" dirty="0"/>
              <a:t>Facilitator Note: Click on camera button to play fitness energizer)</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32</a:t>
            </a:fld>
            <a:endParaRPr lang="en-US" dirty="0"/>
          </a:p>
        </p:txBody>
      </p:sp>
    </p:spTree>
    <p:extLst>
      <p:ext uri="{BB962C8B-B14F-4D97-AF65-F5344CB8AC3E}">
        <p14:creationId xmlns:p14="http://schemas.microsoft.com/office/powerpoint/2010/main" val="2204516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allotted: </a:t>
            </a:r>
            <a:r>
              <a:rPr lang="en-US" b="0" dirty="0"/>
              <a:t>30 minutes</a:t>
            </a:r>
          </a:p>
          <a:p>
            <a:endParaRPr lang="en-US" b="0" dirty="0"/>
          </a:p>
          <a:p>
            <a:r>
              <a:rPr lang="en-US" b="1" dirty="0"/>
              <a:t>Facilitator Script: </a:t>
            </a:r>
          </a:p>
          <a:p>
            <a:r>
              <a:rPr lang="en-US" b="0" dirty="0"/>
              <a:t>Welcome back! I hope you had a good break. </a:t>
            </a:r>
          </a:p>
          <a:p>
            <a:r>
              <a:rPr lang="en-US" b="0" i="0" dirty="0"/>
              <a:t>Our next module focuses </a:t>
            </a:r>
            <a:r>
              <a:rPr lang="en-US" sz="1800" b="0" i="0" dirty="0">
                <a:effectLst/>
                <a:latin typeface="Ubuntu Light" panose="020B0304030602030204" pitchFamily="34" charset="0"/>
                <a:ea typeface="Calibri" panose="020F0502020204030204" pitchFamily="34" charset="0"/>
                <a:cs typeface="Arial" panose="020B0604020202020204" pitchFamily="34" charset="0"/>
              </a:rPr>
              <a:t>on understanding leadership – what leadership means and the traits and skills that leaders have. </a:t>
            </a:r>
            <a:endParaRPr lang="en-US" b="0"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33</a:t>
            </a:fld>
            <a:endParaRPr lang="en-US" dirty="0"/>
          </a:p>
        </p:txBody>
      </p:sp>
    </p:spTree>
    <p:extLst>
      <p:ext uri="{BB962C8B-B14F-4D97-AF65-F5344CB8AC3E}">
        <p14:creationId xmlns:p14="http://schemas.microsoft.com/office/powerpoint/2010/main" val="142882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Athletes present can speak about what the following definitions mean for them personally, and how they are a leader in their community.)</a:t>
            </a:r>
          </a:p>
          <a:p>
            <a:endParaRPr lang="en-US" dirty="0"/>
          </a:p>
          <a:p>
            <a:r>
              <a:rPr lang="en-US" b="1" dirty="0"/>
              <a:t>Facilitator Script:</a:t>
            </a:r>
          </a:p>
          <a:p>
            <a:pPr marL="0" indent="0"/>
            <a:r>
              <a:rPr lang="en-US" b="0" i="0" dirty="0"/>
              <a:t>When we think of leadership, different phrases may come to mind. In general,</a:t>
            </a:r>
            <a:r>
              <a:rPr lang="en-US" b="0" i="1" dirty="0"/>
              <a:t> </a:t>
            </a:r>
            <a:r>
              <a:rPr lang="en-US" sz="1200" b="0" i="0" dirty="0">
                <a:latin typeface="Ubuntu Light" panose="020B0304030602030204" pitchFamily="34" charset="0"/>
              </a:rPr>
              <a:t>le</a:t>
            </a:r>
            <a:r>
              <a:rPr lang="en-US" sz="1200" b="0" dirty="0">
                <a:latin typeface="Ubuntu Light" panose="020B0304030602030204" pitchFamily="34" charset="0"/>
              </a:rPr>
              <a:t>adership </a:t>
            </a:r>
            <a:r>
              <a:rPr lang="en-US" sz="1200" dirty="0">
                <a:latin typeface="Ubuntu Light" panose="020B0304030602030204" pitchFamily="34" charset="0"/>
              </a:rPr>
              <a:t>is a relationship where one person influences the behaviors or actions of other people to achieve goals. </a:t>
            </a:r>
            <a:r>
              <a:rPr lang="en-US" sz="1200" b="0" dirty="0">
                <a:latin typeface="Ubuntu Light" panose="020B0304030602030204" pitchFamily="34" charset="0"/>
              </a:rPr>
              <a:t>Leaders have the ability to </a:t>
            </a:r>
            <a:r>
              <a:rPr lang="en-US" sz="1200" dirty="0">
                <a:latin typeface="Ubuntu Light" panose="020B0304030602030204" pitchFamily="34" charset="0"/>
              </a:rPr>
              <a:t>guide, direct, or influence people.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Now, let’s move on to a short activity.</a:t>
            </a:r>
            <a:endParaRPr lang="en-US" i="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34</a:t>
            </a:fld>
            <a:endParaRPr lang="en-US" dirty="0"/>
          </a:p>
        </p:txBody>
      </p:sp>
    </p:spTree>
    <p:extLst>
      <p:ext uri="{BB962C8B-B14F-4D97-AF65-F5344CB8AC3E}">
        <p14:creationId xmlns:p14="http://schemas.microsoft.com/office/powerpoint/2010/main" val="28589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a:t>
            </a:r>
          </a:p>
          <a:p>
            <a:r>
              <a:rPr lang="en-US" dirty="0"/>
              <a:t>For this activity, we will split up into groups of 2-3 again. </a:t>
            </a:r>
            <a:br>
              <a:rPr lang="en-US" dirty="0"/>
            </a:br>
            <a:r>
              <a:rPr lang="en-US" dirty="0"/>
              <a:t>Before we split up, take a moment to think about a leader you know. This can be someone in Special Olympics, or outside. </a:t>
            </a:r>
            <a:br>
              <a:rPr lang="en-US" dirty="0"/>
            </a:br>
            <a:r>
              <a:rPr lang="en-US" dirty="0"/>
              <a:t>We will share the following three answers with our groups: </a:t>
            </a:r>
          </a:p>
          <a:p>
            <a:pPr marL="228600" indent="-228600">
              <a:buAutoNum type="arabicPeriod"/>
            </a:pPr>
            <a:r>
              <a:rPr lang="en-US" dirty="0"/>
              <a:t>Who is this leader? </a:t>
            </a:r>
          </a:p>
          <a:p>
            <a:pPr marL="228600" indent="-228600">
              <a:buAutoNum type="arabicPeriod"/>
            </a:pPr>
            <a:r>
              <a:rPr lang="en-US" dirty="0"/>
              <a:t>What do you think inspires people to follow this person? </a:t>
            </a:r>
          </a:p>
          <a:p>
            <a:pPr marL="228600" indent="-228600">
              <a:buAutoNum type="arabicPeriod"/>
            </a:pPr>
            <a:r>
              <a:rPr lang="en-US" dirty="0"/>
              <a:t>What behaviors or skills do they have that you see reflected in your own leadership?</a:t>
            </a:r>
          </a:p>
          <a:p>
            <a:pPr marL="0" indent="0">
              <a:buNone/>
            </a:pPr>
            <a:endParaRPr lang="en-US" dirty="0"/>
          </a:p>
          <a:p>
            <a:pPr marL="0" indent="0">
              <a:buNone/>
            </a:pPr>
            <a:r>
              <a:rPr lang="en-US" i="1" dirty="0"/>
              <a:t>(Facilitator Note: Give around five minutes for sharing)</a:t>
            </a:r>
          </a:p>
          <a:p>
            <a:endParaRPr lang="en-US" dirty="0"/>
          </a:p>
          <a:p>
            <a:r>
              <a:rPr lang="en-US" dirty="0"/>
              <a:t>Great! Let’s come back together, and take a poll </a:t>
            </a:r>
          </a:p>
          <a:p>
            <a:pPr marL="0" marR="0">
              <a:spcBef>
                <a:spcPts val="0"/>
              </a:spcBef>
              <a:spcAft>
                <a:spcPts val="0"/>
              </a:spcAft>
            </a:pPr>
            <a:endParaRPr lang="en-US" sz="1800" b="1" i="1" dirty="0">
              <a:effectLst/>
              <a:latin typeface="Ubuntu Light" panose="020B0304030602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35</a:t>
            </a:fld>
            <a:endParaRPr lang="en-US" dirty="0"/>
          </a:p>
        </p:txBody>
      </p:sp>
    </p:spTree>
    <p:extLst>
      <p:ext uri="{BB962C8B-B14F-4D97-AF65-F5344CB8AC3E}">
        <p14:creationId xmlns:p14="http://schemas.microsoft.com/office/powerpoint/2010/main" val="439486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EC8EA-B5B1-EB79-3E80-767EAF20F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36B66-DD9E-8C3D-5410-8F0285913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E2E5B-AFAB-37A5-4FFB-F28B52250BA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a:t>
            </a:r>
          </a:p>
          <a:p>
            <a:pPr marL="0" marR="0">
              <a:spcBef>
                <a:spcPts val="0"/>
              </a:spcBef>
              <a:spcAft>
                <a:spcPts val="0"/>
              </a:spcAft>
            </a:pPr>
            <a:r>
              <a:rPr lang="en-US" sz="1800" b="0" i="0" dirty="0">
                <a:effectLst/>
                <a:latin typeface="Ubuntu Light" panose="020B0304030602030204" pitchFamily="34" charset="0"/>
                <a:ea typeface="Calibri" panose="020F0502020204030204" pitchFamily="34" charset="0"/>
                <a:cs typeface="Arial" panose="020B0604020202020204" pitchFamily="34" charset="0"/>
              </a:rPr>
              <a:t>Please pick the category that best represents the leader you picked.</a:t>
            </a:r>
            <a:endParaRPr lang="en-US" sz="18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b="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Coach</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Teacher</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Teammate</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Special Olympics Volunteer</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Community group leader</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Co-Worker</a:t>
            </a:r>
            <a:endParaRPr lang="en-US" sz="1800" b="0" i="0" dirty="0">
              <a:effectLst/>
              <a:latin typeface="Calibri" panose="020F0502020204030204" pitchFamily="34" charset="0"/>
              <a:ea typeface="Calibri" panose="020F0502020204030204" pitchFamily="34" charset="0"/>
            </a:endParaRPr>
          </a:p>
          <a:p>
            <a:pPr marL="252000" marR="0" lvl="0" indent="-180000">
              <a:spcBef>
                <a:spcPts val="0"/>
              </a:spcBef>
              <a:spcAft>
                <a:spcPts val="0"/>
              </a:spcAft>
              <a:buFont typeface="Arial" panose="020B0604020202020204" pitchFamily="34" charset="0"/>
              <a:buChar char="•"/>
            </a:pPr>
            <a:r>
              <a:rPr lang="en-US" sz="1800" b="0" i="0" dirty="0">
                <a:effectLst/>
                <a:latin typeface="Ubuntu Light" panose="020B0304030602030204" pitchFamily="34" charset="0"/>
                <a:ea typeface="Calibri" panose="020F0502020204030204" pitchFamily="34" charset="0"/>
                <a:cs typeface="Arial" panose="020B0604020202020204" pitchFamily="34" charset="0"/>
              </a:rPr>
              <a:t>Athlete Leader</a:t>
            </a:r>
            <a:endParaRPr lang="en-US" sz="1800" b="0" i="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i="1" dirty="0">
                <a:effectLst/>
                <a:latin typeface="Ubuntu Light" panose="020B0304030602030204" pitchFamily="34" charset="0"/>
                <a:ea typeface="Calibri" panose="020F0502020204030204" pitchFamily="34" charset="0"/>
                <a:cs typeface="Arial" panose="020B0604020202020204" pitchFamily="34" charset="0"/>
              </a:rPr>
              <a:t>(Facilitator Note: Point out any trends that you see in the kind of person they picked. What traits do they share? Ask the group to point out any similarities among the groups.)</a:t>
            </a:r>
            <a:endParaRPr lang="en-US" sz="1800" i="1"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r>
              <a:rPr lang="en-US" dirty="0"/>
              <a:t>Let’s keep these similarities in mind as we move forward! </a:t>
            </a: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5637B951-7EC9-6494-3569-3F319C826BA7}"/>
              </a:ext>
            </a:extLst>
          </p:cNvPr>
          <p:cNvSpPr>
            <a:spLocks noGrp="1"/>
          </p:cNvSpPr>
          <p:nvPr>
            <p:ph type="sldNum" sz="quarter" idx="5"/>
          </p:nvPr>
        </p:nvSpPr>
        <p:spPr/>
        <p:txBody>
          <a:bodyPr/>
          <a:lstStyle/>
          <a:p>
            <a:fld id="{B1AB4960-CA66-47E0-A69E-4C8E9D6BFF86}" type="slidenum">
              <a:rPr lang="en-US" smtClean="0"/>
              <a:t>36</a:t>
            </a:fld>
            <a:endParaRPr lang="en-US" dirty="0"/>
          </a:p>
        </p:txBody>
      </p:sp>
    </p:spTree>
    <p:extLst>
      <p:ext uri="{BB962C8B-B14F-4D97-AF65-F5344CB8AC3E}">
        <p14:creationId xmlns:p14="http://schemas.microsoft.com/office/powerpoint/2010/main" val="15703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There are many behaviors that leaders you have chosen have in common and things they do that make them good leaders. </a:t>
            </a: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Here are few examples of behaviors that the best leaders have.</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Good leaders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n-US" sz="1200" b="0" i="0" u="none" dirty="0">
                <a:effectLst/>
                <a:latin typeface="Ubuntu Light" panose="020B0304030602030204" pitchFamily="34" charset="0"/>
                <a:ea typeface="Calibri" panose="020F0502020204030204" pitchFamily="34" charset="0"/>
                <a:cs typeface="Arial" panose="020B0604020202020204" pitchFamily="34" charset="0"/>
              </a:rPr>
              <a:t>Model the way: They set good examples for other people to look up to. They show people how they should treat others and how to work hard.</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n-US" sz="1200" b="0" i="0" u="none" dirty="0">
                <a:effectLst/>
                <a:latin typeface="Ubuntu Light" panose="020B0304030602030204" pitchFamily="34" charset="0"/>
                <a:ea typeface="Calibri" panose="020F0502020204030204" pitchFamily="34" charset="0"/>
                <a:cs typeface="Arial" panose="020B0604020202020204" pitchFamily="34" charset="0"/>
              </a:rPr>
              <a:t>Inspire the shared vision: Leaders believe they can make a difference. They share enthusiasm for the future. Great leaders find a way to inspire others to act.</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n-US" sz="1200" b="0" i="0" u="none" dirty="0">
                <a:effectLst/>
                <a:latin typeface="Ubuntu Light" panose="020B0304030602030204" pitchFamily="34" charset="0"/>
                <a:ea typeface="Calibri" panose="020F0502020204030204" pitchFamily="34" charset="0"/>
                <a:cs typeface="Arial" panose="020B0604020202020204" pitchFamily="34" charset="0"/>
              </a:rPr>
              <a:t>Challenge the process: Great leaders are always learning new things and improve the way things are done. They are not afraid to ask questions and do not let people use the excuse, “Well that’s the way it has always been done!”</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n-US" sz="1200" b="0" i="0" u="none" dirty="0">
                <a:effectLst/>
                <a:latin typeface="Ubuntu Light" panose="020B0304030602030204" pitchFamily="34" charset="0"/>
                <a:ea typeface="Calibri" panose="020F0502020204030204" pitchFamily="34" charset="0"/>
                <a:cs typeface="Arial" panose="020B0604020202020204" pitchFamily="34" charset="0"/>
              </a:rPr>
              <a:t>Encourage the heart: Great leaders see when others are doing good things and give them credit for their work. They cheer people on, especially when things are difficult.</a:t>
            </a:r>
            <a:endParaRPr lang="en-US" sz="1200" b="0" i="0" u="none"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Ubuntu Light" panose="020B0304030602030204" pitchFamily="34" charset="0"/>
              <a:buChar char="-"/>
            </a:pPr>
            <a:r>
              <a:rPr lang="en-US" sz="1200" b="0" i="0" u="none" dirty="0">
                <a:effectLst/>
                <a:latin typeface="Ubuntu Light" panose="020B0304030602030204" pitchFamily="34" charset="0"/>
                <a:ea typeface="Calibri" panose="020F0502020204030204" pitchFamily="34" charset="0"/>
                <a:cs typeface="Arial" panose="020B0604020202020204" pitchFamily="34" charset="0"/>
              </a:rPr>
              <a:t>Enable others to act: </a:t>
            </a:r>
            <a:r>
              <a:rPr lang="en-US" sz="1200" b="0" i="0" dirty="0">
                <a:effectLst/>
                <a:latin typeface="Ubuntu Light" panose="020B0304030602030204" pitchFamily="34" charset="0"/>
                <a:ea typeface="Calibri" panose="020F0502020204030204" pitchFamily="34" charset="0"/>
                <a:cs typeface="Arial" panose="020B0604020202020204" pitchFamily="34" charset="0"/>
              </a:rPr>
              <a:t>Great leaders encourage and empower others. They want everyone on the team to contribute. They create an atmosphere of trust and respect for everyone involved.</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37</a:t>
            </a:fld>
            <a:endParaRPr lang="en-US" dirty="0"/>
          </a:p>
        </p:txBody>
      </p:sp>
    </p:spTree>
    <p:extLst>
      <p:ext uri="{BB962C8B-B14F-4D97-AF65-F5344CB8AC3E}">
        <p14:creationId xmlns:p14="http://schemas.microsoft.com/office/powerpoint/2010/main" val="31039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***Athlete participation recommended for this section</a:t>
            </a:r>
          </a:p>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Now we are going to discuss 6 basic unified leadership skills.</a:t>
            </a: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7030A0"/>
              </a:solidFill>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7030A0"/>
                </a:solidFill>
                <a:effectLst/>
                <a:latin typeface="Arial" panose="020B0604020202020204" pitchFamily="34" charset="0"/>
                <a:ea typeface="Times New Roman" panose="02020603050405020304" pitchFamily="18" charset="0"/>
              </a:rPr>
              <a:t>We want to develop these six </a:t>
            </a:r>
            <a:r>
              <a:rPr lang="en-US" sz="1800" dirty="0">
                <a:solidFill>
                  <a:srgbClr val="7030A0"/>
                </a:solidFill>
                <a:effectLst/>
                <a:latin typeface="Arial" panose="020B0604020202020204" pitchFamily="34" charset="0"/>
                <a:ea typeface="Times New Roman" panose="02020603050405020304" pitchFamily="18" charset="0"/>
              </a:rPr>
              <a:t>competencies</a:t>
            </a:r>
            <a:r>
              <a:rPr lang="en-GB" sz="1800" dirty="0">
                <a:solidFill>
                  <a:srgbClr val="7030A0"/>
                </a:solidFill>
                <a:effectLst/>
                <a:latin typeface="Arial" panose="020B0604020202020204" pitchFamily="34" charset="0"/>
                <a:ea typeface="Times New Roman" panose="02020603050405020304" pitchFamily="18" charset="0"/>
              </a:rPr>
              <a:t> in all people who participate in leadership development at Special Olympics. We believe that these 6 </a:t>
            </a:r>
            <a:r>
              <a:rPr lang="en-US" sz="1800" dirty="0">
                <a:solidFill>
                  <a:srgbClr val="7030A0"/>
                </a:solidFill>
                <a:effectLst/>
                <a:latin typeface="Arial" panose="020B0604020202020204" pitchFamily="34" charset="0"/>
                <a:ea typeface="Times New Roman" panose="02020603050405020304" pitchFamily="18" charset="0"/>
              </a:rPr>
              <a:t>competencies </a:t>
            </a:r>
            <a:r>
              <a:rPr lang="en-GB" sz="1800" dirty="0">
                <a:solidFill>
                  <a:srgbClr val="7030A0"/>
                </a:solidFill>
                <a:effectLst/>
                <a:latin typeface="Arial" panose="020B0604020202020204" pitchFamily="34" charset="0"/>
                <a:ea typeface="Times New Roman" panose="02020603050405020304" pitchFamily="18" charset="0"/>
              </a:rPr>
              <a:t>are the key to unlocking our true potential not just as leaders, but as inclusive leaders who stand up and fight for radical inclusion, especially for people with IDD.</a:t>
            </a:r>
            <a:endParaRPr lang="en-US" sz="1800" dirty="0">
              <a:effectLst/>
              <a:latin typeface="Times New Roman" panose="02020603050405020304" pitchFamily="18" charset="0"/>
              <a:ea typeface="Times New Roman" panose="02020603050405020304" pitchFamily="18" charset="0"/>
            </a:endParaRPr>
          </a:p>
          <a:p>
            <a:br>
              <a:rPr lang="en-US" sz="1800" dirty="0"/>
            </a:br>
            <a:r>
              <a:rPr lang="en-US" sz="1800" dirty="0"/>
              <a:t>As a Family Leader, you will have a chance to practice these skills as you lead within the organization.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It is important for us to have self-awareness about which skills we are best at, and which skills we want to improve.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We all have things we are good at (strengths) and things we can improve (weaknesses).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Knowing your strengths and weaknesses is very important to becoming a great leader. It helps you know what to improve or how to build a successful team. Good leaders surround themselves with people whose strengths work well with their own and cover their weaknesses or gaps in knowledge.</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228600" marR="0">
              <a:spcBef>
                <a:spcPts val="0"/>
              </a:spcBef>
              <a:spcAft>
                <a:spcPts val="0"/>
              </a:spcAft>
            </a:pPr>
            <a:r>
              <a:rPr lang="en-US" sz="1200" b="0" i="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8049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F274-760F-C089-533C-6105862A5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BDE47-01F4-EEC7-734B-689339953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28E593-3822-AB57-FFEE-B734392E929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r>
              <a:rPr lang="en-US" sz="1200" b="0" i="0" dirty="0">
                <a:effectLst/>
                <a:latin typeface="Ubuntu Light" panose="020B0304030602030204" pitchFamily="34" charset="0"/>
                <a:ea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effectLst/>
                <a:latin typeface="Ubuntu Light" panose="020B0304030602030204" pitchFamily="34" charset="0"/>
                <a:ea typeface="Calibri" panose="020F0502020204030204" pitchFamily="34" charset="0"/>
              </a:rPr>
              <a:t>The first skill is empathy.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dirty="0">
              <a:effectLst/>
              <a:latin typeface="Calibri" panose="020F0502020204030204" pitchFamily="34" charset="0"/>
              <a:ea typeface="Calibri" panose="020F0502020204030204" pitchFamily="34" charset="0"/>
            </a:endParaRPr>
          </a:p>
          <a:p>
            <a:pPr marL="0" marR="0" lvl="0" indent="0">
              <a:spcBef>
                <a:spcPts val="0"/>
              </a:spcBef>
              <a:spcAft>
                <a:spcPts val="0"/>
              </a:spcAft>
              <a:buFont typeface="Arial" panose="020B0604020202020204" pitchFamily="34" charset="0"/>
              <a:buNone/>
              <a:tabLst>
                <a:tab pos="457200" algn="l"/>
              </a:tabLst>
            </a:pPr>
            <a:r>
              <a:rPr lang="en-GB" sz="1800" dirty="0">
                <a:solidFill>
                  <a:srgbClr val="7030A0"/>
                </a:solidFill>
                <a:effectLst/>
                <a:latin typeface="Arial" panose="020B0604020202020204" pitchFamily="34" charset="0"/>
                <a:ea typeface="Times New Roman" panose="02020603050405020304" pitchFamily="18" charset="0"/>
              </a:rPr>
              <a:t>Empathetic leaders are people who: Seek diversity, show belief in others, step into others’ shoes, and are authentic and aware of their own </a:t>
            </a:r>
            <a:r>
              <a:rPr lang="en-GB" sz="1800" dirty="0" err="1">
                <a:solidFill>
                  <a:srgbClr val="7030A0"/>
                </a:solidFill>
                <a:effectLst/>
                <a:latin typeface="Arial" panose="020B0604020202020204" pitchFamily="34" charset="0"/>
                <a:ea typeface="Times New Roman" panose="02020603050405020304" pitchFamily="18" charset="0"/>
              </a:rPr>
              <a:t>behaviors</a:t>
            </a:r>
            <a:r>
              <a:rPr lang="en-GB" sz="1800" dirty="0">
                <a:solidFill>
                  <a:srgbClr val="7030A0"/>
                </a:solidFill>
                <a:effectLst/>
                <a:latin typeface="Arial" panose="020B0604020202020204" pitchFamily="34" charset="0"/>
                <a:ea typeface="Times New Roman" panose="02020603050405020304" pitchFamily="18" charset="0"/>
              </a:rPr>
              <a:t> and biases. </a:t>
            </a: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dirty="0"/>
          </a:p>
        </p:txBody>
      </p:sp>
      <p:sp>
        <p:nvSpPr>
          <p:cNvPr id="4" name="Slide Number Placeholder 3">
            <a:extLst>
              <a:ext uri="{FF2B5EF4-FFF2-40B4-BE49-F238E27FC236}">
                <a16:creationId xmlns:a16="http://schemas.microsoft.com/office/drawing/2014/main" id="{5317C73E-5AEE-0114-939B-9E8F107099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Before we officially begin, you have the opportunity to take part in an optional Family Well-Being Survey as</a:t>
            </a:r>
            <a:r>
              <a:rPr lang="en-US" sz="1800" kern="100" dirty="0">
                <a:effectLst/>
                <a:latin typeface="Aptos" panose="020B0004020202020204" pitchFamily="34" charset="0"/>
                <a:ea typeface="Aptos" panose="020B0004020202020204" pitchFamily="34" charset="0"/>
                <a:cs typeface="Arial" panose="020B0604020202020204" pitchFamily="34" charset="0"/>
              </a:rPr>
              <a:t> part of the Special Olympics social-emotional well-being initiative. If you choose to participate, you will complete the same survey twice: before and after the Family Leader Training. If you opt to complete the initial survey, we kindly request that you also fill out the final survey.</a:t>
            </a:r>
          </a:p>
          <a:p>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Participation is voluntary, and your information will remain anonymous. If you opt to participate, you will be asked to provide optional demographic information in the initial survey. You may choose not to provide demographic information, but you will be asked to complete the Family Well-Being Scale before submission.</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Your responses will be invaluable in identifying how Special Olympics can best support family well-being in the future.</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Arial" panose="020B0604020202020204" pitchFamily="34" charset="0"/>
              </a:rPr>
              <a:t>This survey is expected to take approximately five minutes of your time. </a:t>
            </a:r>
            <a:br>
              <a:rPr lang="en-US" sz="1800" kern="100" dirty="0">
                <a:effectLst/>
                <a:latin typeface="Aptos" panose="020B0004020202020204" pitchFamily="34" charset="0"/>
                <a:ea typeface="Aptos" panose="020B0004020202020204" pitchFamily="34" charset="0"/>
                <a:cs typeface="Arial" panose="020B0604020202020204" pitchFamily="34" charset="0"/>
              </a:rPr>
            </a:b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Aptos" panose="020B0004020202020204" pitchFamily="34" charset="0"/>
                <a:cs typeface="Arial" panose="020B0604020202020204" pitchFamily="34" charset="0"/>
              </a:rPr>
              <a:t>You will find the </a:t>
            </a:r>
            <a:r>
              <a:rPr lang="en-US" sz="1800" kern="100" dirty="0" err="1">
                <a:effectLst/>
                <a:latin typeface="Aptos" panose="020B0004020202020204" pitchFamily="34" charset="0"/>
                <a:cs typeface="Arial" panose="020B0604020202020204" pitchFamily="34" charset="0"/>
              </a:rPr>
              <a:t>intial</a:t>
            </a:r>
            <a:r>
              <a:rPr lang="en-US" sz="1800" kern="100" dirty="0">
                <a:effectLst/>
                <a:latin typeface="Aptos" panose="020B0004020202020204" pitchFamily="34" charset="0"/>
                <a:cs typeface="Arial" panose="020B0604020202020204" pitchFamily="34" charset="0"/>
              </a:rPr>
              <a:t> survey in your Family Leader Training: Participation Guide, but you can also choose to scan the QR code on the next slide to take the survey electronically.  </a:t>
            </a:r>
          </a:p>
          <a:p>
            <a:pPr marL="0" marR="0">
              <a:lnSpc>
                <a:spcPct val="107000"/>
              </a:lnSpc>
              <a:spcBef>
                <a:spcPts val="0"/>
              </a:spcBef>
              <a:spcAft>
                <a:spcPts val="800"/>
              </a:spcAft>
            </a:pPr>
            <a:endParaRPr lang="en-US" sz="1800" kern="100" dirty="0">
              <a:effectLst/>
              <a:latin typeface="Aptos" panose="020B0004020202020204" pitchFamily="34" charset="0"/>
              <a:cs typeface="Arial" panose="020B0604020202020204" pitchFamily="34" charset="0"/>
            </a:endParaRPr>
          </a:p>
          <a:p>
            <a:pPr marL="0" marR="0">
              <a:lnSpc>
                <a:spcPct val="107000"/>
              </a:lnSpc>
              <a:spcBef>
                <a:spcPts val="0"/>
              </a:spcBef>
              <a:spcAft>
                <a:spcPts val="800"/>
              </a:spcAft>
            </a:pPr>
            <a:r>
              <a:rPr lang="en-US" sz="1800" kern="100" dirty="0">
                <a:effectLst/>
                <a:latin typeface="Aptos" panose="020B0004020202020204" pitchFamily="34" charset="0"/>
                <a:cs typeface="Arial" panose="020B0604020202020204" pitchFamily="34" charset="0"/>
              </a:rPr>
              <a:t>I will now give you around five minutes to fill in the survey, should you wish to participate!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a:t>
            </a:fld>
            <a:endParaRPr lang="en-US" dirty="0"/>
          </a:p>
        </p:txBody>
      </p:sp>
    </p:spTree>
    <p:extLst>
      <p:ext uri="{BB962C8B-B14F-4D97-AF65-F5344CB8AC3E}">
        <p14:creationId xmlns:p14="http://schemas.microsoft.com/office/powerpoint/2010/main" val="311998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E4F9-F1A5-23B3-3885-7F07E729B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6CF2F-750F-5448-C798-CB6A5990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64EC81-99E3-45E1-6613-9369DBCE5499}"/>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Next is Grit.</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r>
              <a:rPr lang="en-GB" sz="1800" dirty="0">
                <a:solidFill>
                  <a:srgbClr val="7030A0"/>
                </a:solidFill>
                <a:effectLst/>
                <a:latin typeface="Arial" panose="020B0604020202020204" pitchFamily="34" charset="0"/>
                <a:ea typeface="Times New Roman" panose="02020603050405020304" pitchFamily="18" charset="0"/>
              </a:rPr>
              <a:t>People who show this skill are resilient, relentless, show drive and are active, they overcome barriers and maintain focus on inclusion.</a:t>
            </a:r>
            <a:br>
              <a:rPr lang="en-US" sz="1200" b="0" i="0" dirty="0">
                <a:effectLst/>
                <a:latin typeface="Ubuntu Light" panose="020B0304030602030204" pitchFamily="34" charset="0"/>
                <a:ea typeface="Calibri" panose="020F0502020204030204" pitchFamily="34" charset="0"/>
                <a:cs typeface="Arial" panose="020B0604020202020204" pitchFamily="34" charset="0"/>
              </a:rPr>
            </a:b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AF9604D-714B-2E2E-3203-890EBA29B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389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7E3B-5C9D-F8A2-4C79-943DA18A8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DEFB-4D87-CC0E-2373-C9870D201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17515-B619-F9B0-88C4-28642ACC2A2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r>
              <a:rPr lang="en-US" sz="1200" b="0" i="0" dirty="0">
                <a:effectLst/>
                <a:latin typeface="Ubuntu Light" panose="020B0304030602030204" pitchFamily="34" charset="0"/>
                <a:ea typeface="Calibri" panose="020F0502020204030204" pitchFamily="34" charset="0"/>
                <a:cs typeface="Arial" panose="020B0604020202020204" pitchFamily="34" charset="0"/>
              </a:rPr>
              <a: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Accountability is next.</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p>
          <a:p>
            <a:pPr marL="0" marR="0">
              <a:spcBef>
                <a:spcPts val="0"/>
              </a:spcBef>
              <a:spcAft>
                <a:spcPts val="0"/>
              </a:spcAft>
            </a:pPr>
            <a:r>
              <a:rPr lang="en-US" dirty="0"/>
              <a:t>Having this skill means you </a:t>
            </a:r>
            <a:r>
              <a:rPr lang="en-GB" sz="1800" dirty="0">
                <a:solidFill>
                  <a:srgbClr val="7030A0"/>
                </a:solidFill>
                <a:effectLst/>
                <a:latin typeface="Arial" panose="020B0604020202020204" pitchFamily="34" charset="0"/>
              </a:rPr>
              <a:t>f</a:t>
            </a:r>
            <a:r>
              <a:rPr lang="en-GB" sz="1800" dirty="0">
                <a:solidFill>
                  <a:srgbClr val="7030A0"/>
                </a:solidFill>
                <a:effectLst/>
                <a:latin typeface="Arial" panose="020B0604020202020204" pitchFamily="34" charset="0"/>
                <a:ea typeface="Times New Roman" panose="02020603050405020304" pitchFamily="18" charset="0"/>
              </a:rPr>
              <a:t>ocus on results, follow through on promises, and inspire others through action.</a:t>
            </a:r>
            <a:endParaRPr lang="en-US" dirty="0"/>
          </a:p>
        </p:txBody>
      </p:sp>
      <p:sp>
        <p:nvSpPr>
          <p:cNvPr id="4" name="Slide Number Placeholder 3">
            <a:extLst>
              <a:ext uri="{FF2B5EF4-FFF2-40B4-BE49-F238E27FC236}">
                <a16:creationId xmlns:a16="http://schemas.microsoft.com/office/drawing/2014/main" id="{C20BCFF2-8D9C-C72E-7068-44975E4495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7489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2654-B330-8E86-05CF-512831596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A11F11-8A43-9917-D450-9215E7802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386FA-9D08-9CCD-E947-1EA16688BFA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Openness is also very important.</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7030A0"/>
                </a:solidFill>
                <a:effectLst/>
                <a:latin typeface="Arial" panose="020B0604020202020204" pitchFamily="34" charset="0"/>
                <a:ea typeface="Times New Roman" panose="02020603050405020304" pitchFamily="18" charset="0"/>
              </a:rPr>
              <a:t>Openness means you actively look for different perspectives, communicate well, listen more than talk, and build partnerships and work well in teams.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2017C14-6276-A5BE-A92D-1D33A8C718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3254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D0B40-1171-1B4D-05CB-01C3081C7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6C62B-47EE-1320-01C0-C1F7AD4AF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C5DD9-4181-F3AC-CA21-5CE6C2D782D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Just as important as openness is bravery.</a:t>
            </a:r>
          </a:p>
          <a:p>
            <a:pPr marL="0" marR="0">
              <a:spcBef>
                <a:spcPts val="0"/>
              </a:spcBef>
              <a:spcAft>
                <a:spcPts val="0"/>
              </a:spcAft>
            </a:pPr>
            <a:endParaRPr lang="en-US" sz="1200" b="0"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GB" sz="1800" dirty="0">
                <a:solidFill>
                  <a:srgbClr val="7030A0"/>
                </a:solidFill>
                <a:effectLst/>
                <a:latin typeface="Arial" panose="020B0604020202020204" pitchFamily="34" charset="0"/>
                <a:ea typeface="Times New Roman" panose="02020603050405020304" pitchFamily="18" charset="0"/>
              </a:rPr>
              <a:t>Brave people challenge others, are courageous and passionate, dare to fail, and learn from mistakes.</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BAD1526-6444-10CB-549F-42658EA2F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473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E187E-255F-61ED-DB8C-82667CFDE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D06987-9CF1-18D1-6151-1DF004522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6B654-9379-5B94-9B00-17363807EF6D}"/>
              </a:ext>
            </a:extLst>
          </p:cNvPr>
          <p:cNvSpPr>
            <a:spLocks noGrp="1"/>
          </p:cNvSpPr>
          <p:nvPr>
            <p:ph type="body" idx="1"/>
          </p:nvPr>
        </p:nvSpPr>
        <p:spPr/>
        <p:txBody>
          <a:bodyPr/>
          <a:lstStyle/>
          <a:p>
            <a:pPr marL="0" marR="0">
              <a:spcBef>
                <a:spcPts val="0"/>
              </a:spcBef>
              <a:spcAft>
                <a:spcPts val="0"/>
              </a:spcAft>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a:t>
            </a: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Last, but not least, is Innovation.</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r>
              <a:rPr lang="en-US" sz="1200" b="0" i="0" dirty="0">
                <a:effectLst/>
                <a:latin typeface="Ubuntu Light" panose="020B0304030602030204" pitchFamily="34" charset="0"/>
                <a:ea typeface="Calibri" panose="020F0502020204030204" pitchFamily="34" charset="0"/>
                <a:cs typeface="Times New Roman" panose="02020603050405020304" pitchFamily="18" charset="0"/>
              </a:rPr>
              <a:t>Leaders skilled in innovation realize that change can be a good thing and make things better.</a:t>
            </a:r>
          </a:p>
          <a:p>
            <a:pPr marL="0" marR="0">
              <a:spcBef>
                <a:spcPts val="0"/>
              </a:spcBef>
              <a:spcAft>
                <a:spcPts val="0"/>
              </a:spcAft>
            </a:pPr>
            <a:r>
              <a:rPr lang="en-GB" sz="1800" dirty="0">
                <a:solidFill>
                  <a:srgbClr val="7030A0"/>
                </a:solidFill>
                <a:effectLst/>
                <a:latin typeface="Arial" panose="020B0604020202020204" pitchFamily="34" charset="0"/>
                <a:ea typeface="Times New Roman" panose="02020603050405020304" pitchFamily="18" charset="0"/>
              </a:rPr>
              <a:t>They encourage a growth mindset, enable creative sharing of ideas by others, inspire with joy, and facilitate learning and look for continuous improvement.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GB" sz="1800" dirty="0">
                <a:solidFill>
                  <a:srgbClr val="7030A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sz="1200" b="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F047C4-0214-1212-8FB8-5721DF05FB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523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7C18-0A8A-1223-049C-095EBD88E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F08C9-2332-90CC-EB10-F219A3F11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F42F-026E-E80F-6B0B-A2A70C81399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0" dirty="0">
              <a:effectLst/>
              <a:latin typeface="Ubuntu Light" panose="020B0304030602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0" dirty="0">
                <a:effectLst/>
                <a:latin typeface="Ubuntu Light" panose="020B0304030602030204" pitchFamily="34" charset="0"/>
                <a:ea typeface="Calibri" panose="020F0502020204030204" pitchFamily="34" charset="0"/>
                <a:cs typeface="Arial" panose="020B0604020202020204" pitchFamily="34" charset="0"/>
              </a:rPr>
              <a:t>Facilitator Script: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Ubuntu Light" panose="020B0304030602030204" pitchFamily="34" charset="0"/>
                <a:ea typeface="Calibri" panose="020F0502020204030204" pitchFamily="34" charset="0"/>
                <a:cs typeface="Arial" panose="020B0604020202020204" pitchFamily="34" charset="0"/>
              </a:rPr>
              <a:t> </a:t>
            </a:r>
            <a:r>
              <a:rPr lang="en-US" sz="1200" b="0" i="0" dirty="0">
                <a:effectLst/>
                <a:latin typeface="Ubuntu Light" panose="020B0304030602030204" pitchFamily="34" charset="0"/>
                <a:ea typeface="Calibri" panose="020F0502020204030204" pitchFamily="34" charset="0"/>
                <a:cs typeface="Arial" panose="020B0604020202020204" pitchFamily="34" charset="0"/>
              </a:rPr>
              <a:t>Okay, now we are going to take a poll by hands. Keep these reflections in mind, as we will have a Strengths Evaluation Activity at the end of our next module.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Which skill do you think you are best at?</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Empathy</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Grit</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Accountability</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Openness</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Bravery</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Innovation</a:t>
            </a:r>
          </a:p>
          <a:p>
            <a:pPr marL="342900" marR="0" lvl="0" indent="-342900">
              <a:spcBef>
                <a:spcPts val="0"/>
              </a:spcBef>
              <a:spcAft>
                <a:spcPts val="0"/>
              </a:spcAft>
              <a:buFont typeface="Symbol" panose="05050102010706020507" pitchFamily="18" charset="2"/>
              <a:buChar char=""/>
            </a:pPr>
            <a:endParaRPr lang="en-US" sz="1200" b="0" i="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200"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Which skill do you want to get better at?</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Empathy</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Grit</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Accountability</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Openness</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Bravery</a:t>
            </a:r>
          </a:p>
          <a:p>
            <a:pPr marL="342900" marR="0" lvl="0" indent="-342900">
              <a:spcBef>
                <a:spcPts val="0"/>
              </a:spcBef>
              <a:spcAft>
                <a:spcPts val="0"/>
              </a:spcAft>
              <a:buFont typeface="Symbol" panose="05050102010706020507" pitchFamily="18" charset="2"/>
              <a:buChar char=""/>
            </a:pPr>
            <a:r>
              <a:rPr lang="en-US" sz="1200" b="0" i="0" dirty="0">
                <a:effectLst/>
                <a:latin typeface="Ubuntu Light" panose="020B0304030602030204" pitchFamily="34" charset="0"/>
                <a:ea typeface="Calibri" panose="020F0502020204030204" pitchFamily="34" charset="0"/>
              </a:rPr>
              <a:t>Innovation</a:t>
            </a:r>
          </a:p>
          <a:p>
            <a:pPr marL="0" marR="0">
              <a:spcBef>
                <a:spcPts val="0"/>
              </a:spcBef>
              <a:spcAft>
                <a:spcPts val="0"/>
              </a:spcAft>
            </a:pPr>
            <a:r>
              <a:rPr lang="en-US" sz="1200" b="1" i="1"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b="0" i="0" dirty="0">
                <a:effectLst/>
                <a:latin typeface="Ubuntu Light" panose="020B0304030602030204" pitchFamily="34" charset="0"/>
                <a:ea typeface="Calibri" panose="020F0502020204030204" pitchFamily="34" charset="0"/>
                <a:cs typeface="Arial" panose="020B0604020202020204" pitchFamily="34" charset="0"/>
              </a:rPr>
              <a:t>How do you think you can use your best skill and get better at your skill? Write down your answer and work on that over the next few weeks and months. Remember, good leaders are always working to get better at their skills. </a:t>
            </a:r>
            <a:endParaRPr lang="en-US" sz="1200" b="0" i="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Ubuntu Light" panose="020B0304030602030204" pitchFamily="34" charset="0"/>
                <a:ea typeface="Calibri" panose="020F0502020204030204" pitchFamily="34"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23ED5622-36AD-6A16-D94F-FBBCCDC24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960-CA66-47E0-A69E-4C8E9D6BFF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125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Time allotted: </a:t>
            </a:r>
            <a:r>
              <a:rPr lang="en-US" b="0" dirty="0"/>
              <a:t>30 minutes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br>
              <a:rPr lang="en-US" dirty="0"/>
            </a:br>
            <a:r>
              <a:rPr lang="en-US" dirty="0"/>
              <a:t>Now that we know what a leader is, let’s discuss becoming a Family Leader! We will provide an overview of the primary goal of a Family Leader, the core roles and responsibilities, expectations after this training, potential roles, and a strengths evaluation activity.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46</a:t>
            </a:fld>
            <a:endParaRPr lang="en-US" dirty="0"/>
          </a:p>
        </p:txBody>
      </p:sp>
    </p:spTree>
    <p:extLst>
      <p:ext uri="{BB962C8B-B14F-4D97-AF65-F5344CB8AC3E}">
        <p14:creationId xmlns:p14="http://schemas.microsoft.com/office/powerpoint/2010/main" val="1225045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dirty="0"/>
              <a:t>As a Family Leader, your primary goal is to work with local programs to foster a supportive and inclusive community for Special Olympics families by creating a network where families can share experiences, access resources, and actively contribute to the success of Special Olympics programs. Family Leaders play a crucial role in enhancing communication, collaboration, and engagement among Special Olympics families.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47</a:t>
            </a:fld>
            <a:endParaRPr lang="en-US" dirty="0"/>
          </a:p>
        </p:txBody>
      </p:sp>
    </p:spTree>
    <p:extLst>
      <p:ext uri="{BB962C8B-B14F-4D97-AF65-F5344CB8AC3E}">
        <p14:creationId xmlns:p14="http://schemas.microsoft.com/office/powerpoint/2010/main" val="610771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The following are the core roles and responsibilities of a Family Leader. </a:t>
            </a:r>
          </a:p>
          <a:p>
            <a:endParaRPr lang="en-US" dirty="0"/>
          </a:p>
          <a:p>
            <a:r>
              <a:rPr lang="en-US" dirty="0"/>
              <a:t>Family leaders should</a:t>
            </a:r>
          </a:p>
          <a:p>
            <a:pPr marL="342900" marR="0" lvl="0" indent="-342900" rtl="0">
              <a:lnSpc>
                <a:spcPct val="107000"/>
              </a:lnSpc>
              <a:spcBef>
                <a:spcPts val="0"/>
              </a:spcBef>
              <a:spcAft>
                <a:spcPts val="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Arial" panose="020B0604020202020204" pitchFamily="34" charset="0"/>
              </a:rPr>
              <a:t>Understand Local Program Structure and Goals:</a:t>
            </a:r>
            <a:r>
              <a:rPr lang="en-US" sz="1200" kern="100" dirty="0">
                <a:effectLst/>
                <a:latin typeface="Calibri" panose="020F0502020204030204" pitchFamily="34" charset="0"/>
                <a:ea typeface="Calibri" panose="020F0502020204030204" pitchFamily="34" charset="0"/>
                <a:cs typeface="Arial" panose="020B0604020202020204" pitchFamily="34" charset="0"/>
              </a:rPr>
              <a:t> Family Leaders should work closely with their local program to understand the goals and structure of the program. This ensures everyone is in alignment and supporting the same strategy and mission.</a:t>
            </a:r>
          </a:p>
          <a:p>
            <a:pPr marL="342900" marR="0" lvl="0" indent="-342900">
              <a:lnSpc>
                <a:spcPct val="107000"/>
              </a:lnSpc>
              <a:spcBef>
                <a:spcPts val="0"/>
              </a:spcBef>
              <a:spcAft>
                <a:spcPts val="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Arial" panose="020B0604020202020204" pitchFamily="34" charset="0"/>
              </a:rPr>
              <a:t>Family Support:</a:t>
            </a:r>
            <a:r>
              <a:rPr lang="en-US" sz="1200" kern="100" dirty="0">
                <a:effectLst/>
                <a:latin typeface="Calibri" panose="020F0502020204030204" pitchFamily="34" charset="0"/>
                <a:ea typeface="Calibri" panose="020F0502020204030204" pitchFamily="34" charset="0"/>
                <a:cs typeface="Arial" panose="020B0604020202020204" pitchFamily="34" charset="0"/>
              </a:rPr>
              <a:t> Offer support to families by providing information, resources, and guidance on Special Olympics involvement and other community services.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48</a:t>
            </a:fld>
            <a:endParaRPr lang="en-US" dirty="0"/>
          </a:p>
        </p:txBody>
      </p:sp>
    </p:spTree>
    <p:extLst>
      <p:ext uri="{BB962C8B-B14F-4D97-AF65-F5344CB8AC3E}">
        <p14:creationId xmlns:p14="http://schemas.microsoft.com/office/powerpoint/2010/main" val="3419478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pPr marL="342900" marR="0" lvl="0" indent="-342900">
              <a:lnSpc>
                <a:spcPct val="107000"/>
              </a:lnSpc>
              <a:spcBef>
                <a:spcPts val="0"/>
              </a:spcBef>
              <a:spcAft>
                <a:spcPts val="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Arial" panose="020B0604020202020204" pitchFamily="34" charset="0"/>
              </a:rPr>
              <a:t>Program Support:</a:t>
            </a:r>
            <a:r>
              <a:rPr lang="en-US" sz="1200" kern="100" dirty="0">
                <a:effectLst/>
                <a:latin typeface="Calibri" panose="020F0502020204030204" pitchFamily="34" charset="0"/>
                <a:ea typeface="Calibri" panose="020F0502020204030204" pitchFamily="34" charset="0"/>
                <a:cs typeface="Arial" panose="020B0604020202020204" pitchFamily="34" charset="0"/>
              </a:rPr>
              <a:t> As a trained Family Leader, work with your program to determine if there is a need that you have the time and expertise to fill. </a:t>
            </a:r>
          </a:p>
          <a:p>
            <a:pPr marL="342900" marR="0" lvl="0" indent="-342900">
              <a:lnSpc>
                <a:spcPct val="107000"/>
              </a:lnSpc>
              <a:spcBef>
                <a:spcPts val="0"/>
              </a:spcBef>
              <a:spcAft>
                <a:spcPts val="80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Arial" panose="020B0604020202020204" pitchFamily="34" charset="0"/>
              </a:rPr>
              <a:t>Feedback Collection:</a:t>
            </a:r>
            <a:r>
              <a:rPr lang="en-US" sz="1200" kern="100" dirty="0">
                <a:effectLst/>
                <a:latin typeface="Calibri" panose="020F0502020204030204" pitchFamily="34" charset="0"/>
                <a:ea typeface="Calibri" panose="020F0502020204030204" pitchFamily="34" charset="0"/>
                <a:cs typeface="Arial" panose="020B0604020202020204" pitchFamily="34" charset="0"/>
              </a:rPr>
              <a:t> Collect feedback from families and ensure their voices are represented in discussions and decision-making processes. Depending on your program’s family engagement structure, this information can be given to your program’s Family Coordinator or Family Leadership Council.</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49</a:t>
            </a:fld>
            <a:endParaRPr lang="en-US" dirty="0"/>
          </a:p>
        </p:txBody>
      </p:sp>
    </p:spTree>
    <p:extLst>
      <p:ext uri="{BB962C8B-B14F-4D97-AF65-F5344CB8AC3E}">
        <p14:creationId xmlns:p14="http://schemas.microsoft.com/office/powerpoint/2010/main" val="165388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AA691-A094-09E2-E5DE-8749BBAEC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D82B7-4837-5CF9-6F62-AB3EC50CE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A7B7A-9029-FF05-5483-B57E495D2CB4}"/>
              </a:ext>
            </a:extLst>
          </p:cNvPr>
          <p:cNvSpPr>
            <a:spLocks noGrp="1"/>
          </p:cNvSpPr>
          <p:nvPr>
            <p:ph type="body" idx="1"/>
          </p:nvPr>
        </p:nvSpPr>
        <p:spPr/>
        <p:txBody>
          <a:bodyPr/>
          <a:lstStyle/>
          <a:p>
            <a:r>
              <a:rPr lang="en-US" b="1" dirty="0"/>
              <a:t>Facilitator Script: </a:t>
            </a:r>
            <a:endParaRPr lang="en-US" b="0" dirty="0"/>
          </a:p>
          <a:p>
            <a:r>
              <a:rPr lang="en-US" dirty="0"/>
              <a:t>If you have chosen to participate and wish to do so electronically, here is the QR code!</a:t>
            </a:r>
          </a:p>
        </p:txBody>
      </p:sp>
      <p:sp>
        <p:nvSpPr>
          <p:cNvPr id="4" name="Slide Number Placeholder 3">
            <a:extLst>
              <a:ext uri="{FF2B5EF4-FFF2-40B4-BE49-F238E27FC236}">
                <a16:creationId xmlns:a16="http://schemas.microsoft.com/office/drawing/2014/main" id="{43A828B4-CC95-0D7B-271F-2A4D5E182509}"/>
              </a:ext>
            </a:extLst>
          </p:cNvPr>
          <p:cNvSpPr>
            <a:spLocks noGrp="1"/>
          </p:cNvSpPr>
          <p:nvPr>
            <p:ph type="sldNum" sz="quarter" idx="5"/>
          </p:nvPr>
        </p:nvSpPr>
        <p:spPr/>
        <p:txBody>
          <a:bodyPr/>
          <a:lstStyle/>
          <a:p>
            <a:fld id="{B1AB4960-CA66-47E0-A69E-4C8E9D6BFF86}" type="slidenum">
              <a:rPr lang="en-US" smtClean="0"/>
              <a:t>5</a:t>
            </a:fld>
            <a:endParaRPr lang="en-US" dirty="0"/>
          </a:p>
        </p:txBody>
      </p:sp>
    </p:spTree>
    <p:extLst>
      <p:ext uri="{BB962C8B-B14F-4D97-AF65-F5344CB8AC3E}">
        <p14:creationId xmlns:p14="http://schemas.microsoft.com/office/powerpoint/2010/main" val="11776542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endParaRPr lang="en-US" i="1" dirty="0"/>
          </a:p>
          <a:p>
            <a:r>
              <a:rPr lang="en-US" i="1" dirty="0"/>
              <a:t>(Facilitator Note: Make sure you have enough leadership characteristics prepared: one characteristic per individual. Refer to the “Leadership Characteristics” chart above and write one characteristic on each piece of paper. Hand one characteristic to every participant.)</a:t>
            </a:r>
          </a:p>
          <a:p>
            <a:endParaRPr lang="en-US" i="1" dirty="0"/>
          </a:p>
          <a:p>
            <a:r>
              <a:rPr lang="en-US" b="1" i="0" dirty="0"/>
              <a:t>Facilitator Script: </a:t>
            </a:r>
          </a:p>
          <a:p>
            <a:r>
              <a:rPr lang="en-US" b="0" i="0" dirty="0"/>
              <a:t>As you begin to think about how you can work with your Program/Regional Leaders to meet mutual goals, it will be useful to think about your strengths in relation to Special Olympics.</a:t>
            </a:r>
          </a:p>
          <a:p>
            <a:r>
              <a:rPr lang="en-US" b="0" i="0" dirty="0"/>
              <a:t>We will now conduct a strength evaluation activity to reflect on some leadership characteristics and how they relate to your own leadership as a Family Leader in Special Olympics. </a:t>
            </a:r>
          </a:p>
          <a:p>
            <a:r>
              <a:rPr lang="en-US" b="0" i="0" dirty="0"/>
              <a:t>First, read the leadership characteristic on your card and take a moment to reflect on how it relates to your leadership in Special Olympics.</a:t>
            </a:r>
          </a:p>
          <a:p>
            <a:r>
              <a:rPr lang="en-US" b="0" i="0" dirty="0"/>
              <a:t>Next, let’s stand up and gather in a circle. </a:t>
            </a:r>
          </a:p>
          <a:p>
            <a:r>
              <a:rPr lang="en-US" b="0" i="0" dirty="0"/>
              <a:t>Now, we will take turns sharing the strength on our own card and explain how we see it manifesting in our leadership style or approach. </a:t>
            </a:r>
            <a:br>
              <a:rPr lang="en-US" b="0" i="0" dirty="0"/>
            </a:br>
            <a:r>
              <a:rPr lang="en-US" b="0" i="0" dirty="0"/>
              <a:t>Once you are done sharing your strength, pass this strength to the person on your left. </a:t>
            </a:r>
            <a:br>
              <a:rPr lang="en-US" b="0" i="0" dirty="0"/>
            </a:br>
            <a:r>
              <a:rPr lang="en-US" b="0" i="0" dirty="0"/>
              <a:t>The new holder of the card reflects on how this strength applies to them or how they have seen it in their own leadership, as well as sharing their own strength card. </a:t>
            </a:r>
          </a:p>
          <a:p>
            <a:r>
              <a:rPr lang="en-US" b="0" i="0" dirty="0"/>
              <a:t>I will begin.</a:t>
            </a:r>
          </a:p>
          <a:p>
            <a:endParaRPr lang="en-US" b="0" i="0" dirty="0"/>
          </a:p>
          <a:p>
            <a:r>
              <a:rPr lang="en-US" b="0" i="0" dirty="0"/>
              <a:t>Great teamwork! Let’s take our seats again.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50</a:t>
            </a:fld>
            <a:endParaRPr lang="en-US" dirty="0"/>
          </a:p>
        </p:txBody>
      </p:sp>
    </p:spTree>
    <p:extLst>
      <p:ext uri="{BB962C8B-B14F-4D97-AF65-F5344CB8AC3E}">
        <p14:creationId xmlns:p14="http://schemas.microsoft.com/office/powerpoint/2010/main" val="14662170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1" dirty="0"/>
              <a:t>(Facilitator Note: conclude the activity with a group reflection on the strengths identified)</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t>Facilitator Script: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As you see, our individual strengths are multiplied when we work together in a circle of strength. Remember this as we part from each other at the end of the training and know that you have a community of strength in our Family Leaders!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t>What do you think? How can these diverse strengths be combined and utilized to enhance family leadership in Special Olympics?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51</a:t>
            </a:fld>
            <a:endParaRPr lang="en-US" dirty="0"/>
          </a:p>
        </p:txBody>
      </p:sp>
    </p:spTree>
    <p:extLst>
      <p:ext uri="{BB962C8B-B14F-4D97-AF65-F5344CB8AC3E}">
        <p14:creationId xmlns:p14="http://schemas.microsoft.com/office/powerpoint/2010/main" val="311803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endParaRPr lang="en-US" dirty="0"/>
          </a:p>
          <a:p>
            <a:r>
              <a:rPr lang="en-US" dirty="0"/>
              <a:t>So, what happens after our two days of training together, and how can you begin your role as a Family Leader? </a:t>
            </a:r>
          </a:p>
          <a:p>
            <a:r>
              <a:rPr lang="en-US" dirty="0"/>
              <a:t>After the training, it is important to </a:t>
            </a:r>
            <a:r>
              <a:rPr lang="en-US" sz="1200" kern="100" dirty="0">
                <a:effectLst/>
                <a:latin typeface="Calibri" panose="020F0502020204030204" pitchFamily="34" charset="0"/>
                <a:cs typeface="Arial" panose="020B0604020202020204" pitchFamily="34" charset="0"/>
              </a:rPr>
              <a:t>m</a:t>
            </a:r>
            <a:r>
              <a:rPr lang="en-US" sz="1200" kern="100" dirty="0">
                <a:effectLst/>
                <a:latin typeface="Calibri" panose="020F0502020204030204" pitchFamily="34" charset="0"/>
                <a:ea typeface="Calibri" panose="020F0502020204030204" pitchFamily="34" charset="0"/>
                <a:cs typeface="Arial" panose="020B0604020202020204" pitchFamily="34" charset="0"/>
              </a:rPr>
              <a:t>eet with your program’s Family Coordinator or another Special Olympics staff member in your local community. At this meeting, you can present to them your goals and plans for increasing family engagement in your local Program, which we will develop at the end of today. During and following this meeting with the SO staff, you can modify your goals as needed to ensure alignment with your local Program’s goals. You can then implement this new action plan as a Family Leader. </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kern="100" dirty="0">
                <a:effectLst/>
                <a:latin typeface="Calibri" panose="020F0502020204030204" pitchFamily="34" charset="0"/>
                <a:ea typeface="Calibri" panose="020F0502020204030204" pitchFamily="34" charset="0"/>
                <a:cs typeface="Arial" panose="020B0604020202020204" pitchFamily="34" charset="0"/>
              </a:rPr>
              <a:t>Throughout your time as a Family Leader, make sure to follow up with your local Program contact regularly to report feedback, successes, or obstacles. Remember that you are not alone, and we all work together to meet Program goals!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52</a:t>
            </a:fld>
            <a:endParaRPr lang="en-US" dirty="0"/>
          </a:p>
        </p:txBody>
      </p:sp>
    </p:spTree>
    <p:extLst>
      <p:ext uri="{BB962C8B-B14F-4D97-AF65-F5344CB8AC3E}">
        <p14:creationId xmlns:p14="http://schemas.microsoft.com/office/powerpoint/2010/main" val="31923894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endParaRPr lang="en-US" dirty="0"/>
          </a:p>
          <a:p>
            <a:r>
              <a:rPr lang="en-US" dirty="0"/>
              <a:t>So, what happens after our two days of training together, and how can you begin your role as a Family Leader? </a:t>
            </a:r>
          </a:p>
          <a:p>
            <a:r>
              <a:rPr lang="en-US" dirty="0"/>
              <a:t>After the training, it is important to </a:t>
            </a:r>
            <a:r>
              <a:rPr lang="en-US" sz="1200" kern="100" dirty="0">
                <a:effectLst/>
                <a:latin typeface="Calibri" panose="020F0502020204030204" pitchFamily="34" charset="0"/>
                <a:cs typeface="Arial" panose="020B0604020202020204" pitchFamily="34" charset="0"/>
              </a:rPr>
              <a:t>m</a:t>
            </a:r>
            <a:r>
              <a:rPr lang="en-US" sz="1200" kern="100" dirty="0">
                <a:effectLst/>
                <a:latin typeface="Calibri" panose="020F0502020204030204" pitchFamily="34" charset="0"/>
                <a:ea typeface="Calibri" panose="020F0502020204030204" pitchFamily="34" charset="0"/>
                <a:cs typeface="Arial" panose="020B0604020202020204" pitchFamily="34" charset="0"/>
              </a:rPr>
              <a:t>eet with your program’s Family Coordinator or another Special Olympics staff member in your local community. At this meeting, you can present to them your goals and plans for increasing family engagement in your local Program, which we will develop at the end of today. During and following this meeting with the SO staff, you can modify your goals as needed to ensure alignment with your local Program’s goals. You can then implement this new action plan as a Family Leader. </a:t>
            </a:r>
          </a:p>
          <a:p>
            <a:pPr marL="0" marR="0" lvl="0" indent="0">
              <a:lnSpc>
                <a:spcPct val="107000"/>
              </a:lnSpc>
              <a:spcBef>
                <a:spcPts val="0"/>
              </a:spcBef>
              <a:spcAft>
                <a:spcPts val="800"/>
              </a:spcAft>
              <a:buFont typeface="+mj-lt"/>
              <a:buNone/>
            </a:pPr>
            <a:endParaRPr lang="en-US"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mj-lt"/>
              <a:buNone/>
            </a:pPr>
            <a:r>
              <a:rPr lang="en-US" sz="1200" kern="100" dirty="0">
                <a:effectLst/>
                <a:latin typeface="Calibri" panose="020F0502020204030204" pitchFamily="34" charset="0"/>
                <a:ea typeface="Calibri" panose="020F0502020204030204" pitchFamily="34" charset="0"/>
                <a:cs typeface="Arial" panose="020B0604020202020204" pitchFamily="34" charset="0"/>
              </a:rPr>
              <a:t>Throughout your time as a Family Leader, make sure to follow up with your local Program contact regularly to report feedback, successes, or obstacles. Remember that you are not alone, and we all work together to meet Program goals!</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53</a:t>
            </a:fld>
            <a:endParaRPr lang="en-US" dirty="0"/>
          </a:p>
        </p:txBody>
      </p:sp>
    </p:spTree>
    <p:extLst>
      <p:ext uri="{BB962C8B-B14F-4D97-AF65-F5344CB8AC3E}">
        <p14:creationId xmlns:p14="http://schemas.microsoft.com/office/powerpoint/2010/main" val="17945306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a:t>
            </a:r>
          </a:p>
          <a:p>
            <a:r>
              <a:rPr lang="en-US" dirty="0"/>
              <a:t>Before meeting with your SO staff, it will be useful to have an idea of some roles you can have as a Family Leader. This list is not exhaustive, and your SO contact may have different ideas. Remember to keep your strengths in mind and to consult with your local Program to align your skills to their needs.</a:t>
            </a:r>
          </a:p>
          <a:p>
            <a:br>
              <a:rPr lang="en-US" sz="1200" kern="100" dirty="0">
                <a:effectLst/>
                <a:ea typeface="Calibri" panose="020F0502020204030204" pitchFamily="34" charset="0"/>
                <a:cs typeface="Arial" panose="020B0604020202020204" pitchFamily="34" charset="0"/>
              </a:rPr>
            </a:br>
            <a:r>
              <a:rPr lang="en-US" sz="1200" kern="100" dirty="0">
                <a:effectLst/>
                <a:ea typeface="Calibri" panose="020F0502020204030204" pitchFamily="34" charset="0"/>
                <a:cs typeface="Arial" panose="020B0604020202020204" pitchFamily="34" charset="0"/>
              </a:rPr>
              <a:t>Your leadership may be useful in: </a:t>
            </a:r>
            <a:br>
              <a:rPr lang="en-US" sz="1200" kern="100" dirty="0">
                <a:effectLst/>
                <a:ea typeface="Calibri" panose="020F0502020204030204" pitchFamily="34" charset="0"/>
                <a:cs typeface="Arial" panose="020B0604020202020204" pitchFamily="34" charset="0"/>
              </a:rPr>
            </a:br>
            <a:r>
              <a:rPr lang="en-US" sz="1200" b="1" kern="100" dirty="0">
                <a:effectLst/>
                <a:ea typeface="Calibri" panose="020F0502020204030204" pitchFamily="34" charset="0"/>
                <a:cs typeface="Arial" panose="020B0604020202020204" pitchFamily="34" charset="0"/>
              </a:rPr>
              <a:t>Recruitment of family members: </a:t>
            </a:r>
            <a:r>
              <a:rPr lang="en-US" sz="1200" kern="100" dirty="0">
                <a:effectLst/>
                <a:ea typeface="Calibri" panose="020F0502020204030204" pitchFamily="34" charset="0"/>
                <a:cs typeface="Arial" panose="020B0604020202020204" pitchFamily="34" charset="0"/>
              </a:rPr>
              <a:t>Reaching out to new families using email, phone, or the preferred communication method in your region. New family members may find it useful to hear your experiences with Special Olympics. It would also be useful to keep family contact information organized, such as through an Excel file, in order to maintain communication with family members throughout the years. You may also support or plan family events.</a:t>
            </a:r>
          </a:p>
          <a:p>
            <a:r>
              <a:rPr lang="en-US" sz="1200" b="1" kern="100" dirty="0">
                <a:effectLst/>
                <a:ea typeface="Calibri" panose="020F0502020204030204" pitchFamily="34" charset="0"/>
                <a:cs typeface="Arial" panose="020B0604020202020204" pitchFamily="34" charset="0"/>
              </a:rPr>
              <a:t>Formation of Family Support Networks (FSN): </a:t>
            </a:r>
            <a:r>
              <a:rPr lang="en-US" sz="1200" b="0" kern="100" dirty="0">
                <a:effectLst/>
                <a:ea typeface="Calibri" panose="020F0502020204030204" pitchFamily="34" charset="0"/>
                <a:cs typeface="Arial" panose="020B0604020202020204" pitchFamily="34" charset="0"/>
              </a:rPr>
              <a:t>Family Support Networks provide a programmatic structure in which Special Olympics families reach out to new families to welcome them into the Special Olympics community. The objective of FSNs is to support families, develop partnerships with community organizations, and train new Family Leaders. If your region does not have FSNs, you can take a look at what other regions are doing! One example is the FSN in Italy.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latin typeface="+mn-lt"/>
                <a:ea typeface="Calibri" panose="020F0502020204030204" pitchFamily="34" charset="0"/>
                <a:cs typeface="Arial" panose="020B0604020202020204" pitchFamily="34" charset="0"/>
              </a:rPr>
              <a:t>Family Health Forums: </a:t>
            </a:r>
            <a:r>
              <a:rPr lang="en-US" sz="1200" b="0" kern="100" dirty="0">
                <a:latin typeface="+mn-lt"/>
                <a:ea typeface="Calibri" panose="020F0502020204030204" pitchFamily="34" charset="0"/>
                <a:cs typeface="Arial" panose="020B0604020202020204" pitchFamily="34" charset="0"/>
              </a:rPr>
              <a:t>Family Health Forums (FHF) provide a space for parents, caregivers, and siblings to engage in health education and gain direct access to resources from health professionals, community leaders and social service providers. You may volunteer in planning an FHF, invite other families to attend, and present at a FHF as a Subject Matter Expert of selected topics.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mn-lt"/>
                <a:ea typeface="Calibri" panose="020F0502020204030204" pitchFamily="34" charset="0"/>
                <a:cs typeface="Arial" panose="020B0604020202020204" pitchFamily="34" charset="0"/>
              </a:rPr>
              <a:t>Young Athletes: </a:t>
            </a:r>
            <a:r>
              <a:rPr lang="en-US" sz="1200" b="0" kern="100" dirty="0">
                <a:effectLst/>
                <a:latin typeface="+mn-lt"/>
                <a:ea typeface="Calibri" panose="020F0502020204030204" pitchFamily="34" charset="0"/>
                <a:cs typeface="Arial" panose="020B0604020202020204" pitchFamily="34" charset="0"/>
              </a:rPr>
              <a:t>Young Athletes (YA) delivers direct support to children ages 2 to 7 through inclusive developmental skill activities, impacting the social, cognitive,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00" dirty="0">
                <a:effectLst/>
                <a:latin typeface="+mn-lt"/>
                <a:ea typeface="Calibri" panose="020F0502020204030204" pitchFamily="34" charset="0"/>
                <a:cs typeface="Arial" panose="020B0604020202020204" pitchFamily="34" charset="0"/>
              </a:rPr>
              <a:t>psychological, and physical development of young children. YA takes place in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00" dirty="0">
                <a:effectLst/>
                <a:latin typeface="+mn-lt"/>
                <a:ea typeface="Calibri" panose="020F0502020204030204" pitchFamily="34" charset="0"/>
                <a:cs typeface="Arial" panose="020B0604020202020204" pitchFamily="34" charset="0"/>
              </a:rPr>
              <a:t>homes, schools, and communities, led by parents, families, teachers, and volunteers supported with Special Olympics training and resources. You may volunteer for YA activities or serve as a coach. Siblings ages 2-7 can also join inclusive YA activities as participants with their sibling with ID.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mn-lt"/>
                <a:ea typeface="Calibri" panose="020F0502020204030204" pitchFamily="34" charset="0"/>
                <a:cs typeface="Arial" panose="020B0604020202020204" pitchFamily="34" charset="0"/>
              </a:rPr>
              <a:t>Healthy Athletes: </a:t>
            </a:r>
            <a:r>
              <a:rPr lang="en-US" sz="1200" b="0" kern="100" dirty="0">
                <a:effectLst/>
                <a:latin typeface="+mn-lt"/>
                <a:ea typeface="Calibri" panose="020F0502020204030204" pitchFamily="34" charset="0"/>
                <a:cs typeface="Arial" panose="020B0604020202020204" pitchFamily="34" charset="0"/>
              </a:rPr>
              <a:t>Healthy Athletes® (HA) provides free health screenings and health education in a fun, welcoming environment with a focus on removing the anxiety people with ID often experience when faced with a visit to a medical professional. HA offers screening in nine different areas of health including pediatrics, emotional wellbeing, vision, dental, audiology, physical therapy, podiatry, health promotion, and sports physicals. As a student or health care professional, you may serve as a health expertise volunteer.</a:t>
            </a:r>
            <a:endParaRPr lang="en-US" sz="1200" b="0" kern="100" dirty="0">
              <a:effectLst/>
              <a:ea typeface="Calibri" panose="020F0502020204030204" pitchFamily="34" charset="0"/>
              <a:cs typeface="Arial" panose="020B0604020202020204" pitchFamily="34" charset="0"/>
            </a:endParaRPr>
          </a:p>
          <a:p>
            <a:r>
              <a:rPr lang="en-US" sz="1200" b="1" kern="100" dirty="0">
                <a:effectLst/>
                <a:ea typeface="Calibri" panose="020F0502020204030204" pitchFamily="34" charset="0"/>
                <a:cs typeface="Arial" panose="020B0604020202020204" pitchFamily="34" charset="0"/>
              </a:rPr>
              <a:t>Advocacy and empowerment: </a:t>
            </a:r>
            <a:r>
              <a:rPr lang="en-US" sz="1200" b="0" kern="100" dirty="0">
                <a:effectLst/>
                <a:ea typeface="Calibri" panose="020F0502020204030204" pitchFamily="34" charset="0"/>
                <a:cs typeface="Arial" panose="020B0604020202020204" pitchFamily="34" charset="0"/>
              </a:rPr>
              <a:t>Athletes as self-advocates are vital to the goal of Special Olympics, and Family Leaders can join this effort as well. You may educate lawmakers and other organizations about the significant consequences that arise from the stigma and stereotypes faced by people with ID.</a:t>
            </a:r>
          </a:p>
          <a:p>
            <a:r>
              <a:rPr lang="en-US" sz="1200" b="0" kern="100" dirty="0">
                <a:effectLst/>
                <a:cs typeface="Arial" panose="020B0604020202020204" pitchFamily="34" charset="0"/>
              </a:rPr>
              <a:t>Other functions and roles make include raising donations for your Program, Storytelling for Impact (which we will learn about in the next module), or any other needs that the Program has where your strength aligns. </a:t>
            </a:r>
          </a:p>
          <a:p>
            <a:r>
              <a:rPr lang="en-US" sz="1200" b="0" kern="100" dirty="0">
                <a:effectLst/>
                <a:cs typeface="Arial" panose="020B0604020202020204" pitchFamily="34" charset="0"/>
              </a:rPr>
              <a:t>The opportunities are endless, and we are grateful to have you along! </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54</a:t>
            </a:fld>
            <a:endParaRPr lang="en-US" dirty="0"/>
          </a:p>
        </p:txBody>
      </p:sp>
    </p:spTree>
    <p:extLst>
      <p:ext uri="{BB962C8B-B14F-4D97-AF65-F5344CB8AC3E}">
        <p14:creationId xmlns:p14="http://schemas.microsoft.com/office/powerpoint/2010/main" val="3585711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***Athlete participation recommended</a:t>
            </a:r>
          </a:p>
          <a:p>
            <a:endParaRPr lang="en-US" dirty="0"/>
          </a:p>
          <a:p>
            <a:r>
              <a:rPr lang="en-US" b="1" dirty="0"/>
              <a:t>Facilitator Script: </a:t>
            </a:r>
            <a:br>
              <a:rPr lang="en-US" dirty="0"/>
            </a:br>
            <a:r>
              <a:rPr lang="en-US" dirty="0"/>
              <a:t>You have now completed the “What is Leader” and “What is a Family Leader” Modules. Great work! </a:t>
            </a:r>
            <a:br>
              <a:rPr lang="en-US" dirty="0"/>
            </a:br>
            <a:r>
              <a:rPr lang="en-US" dirty="0"/>
              <a:t>We will now have a one-hour lunch break. We will return with a three-minute energizer, before we split for our “Telling Stories of Impact” and “Sibling Engagement” workshops.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55</a:t>
            </a:fld>
            <a:endParaRPr lang="en-US" dirty="0"/>
          </a:p>
        </p:txBody>
      </p:sp>
    </p:spTree>
    <p:extLst>
      <p:ext uri="{BB962C8B-B14F-4D97-AF65-F5344CB8AC3E}">
        <p14:creationId xmlns:p14="http://schemas.microsoft.com/office/powerpoint/2010/main" val="10689813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***Athlete participation recommended </a:t>
            </a:r>
          </a:p>
          <a:p>
            <a:endParaRPr lang="en-US" b="1" dirty="0"/>
          </a:p>
          <a:p>
            <a:r>
              <a:rPr lang="en-US" b="1" dirty="0"/>
              <a:t>Time allotted: </a:t>
            </a:r>
            <a:r>
              <a:rPr lang="en-US" b="0" dirty="0"/>
              <a:t>1 hour</a:t>
            </a:r>
          </a:p>
          <a:p>
            <a:endParaRPr lang="en-US" b="0" dirty="0"/>
          </a:p>
          <a:p>
            <a:r>
              <a:rPr lang="en-US" b="1" dirty="0"/>
              <a:t>Facilitator Script: </a:t>
            </a:r>
          </a:p>
          <a:p>
            <a:r>
              <a:rPr lang="en-US" b="0" dirty="0"/>
              <a:t>Welcome back! </a:t>
            </a:r>
          </a:p>
          <a:p>
            <a:r>
              <a:rPr lang="en-US" b="0" dirty="0"/>
              <a:t>This afternoon, we will begin by splitting up into groups. Our siblings will attend the “Sibling Engagement” workshop, while other family members will remain here for a “Telling Stories of Impact” workshop. </a:t>
            </a:r>
          </a:p>
          <a:p>
            <a:r>
              <a:rPr lang="en-US" b="0" dirty="0"/>
              <a:t>The “Telling Stories of Impact” workshop will prepare you to tell stories about the impact of the work that Special Olympics does. </a:t>
            </a:r>
          </a:p>
          <a:p>
            <a:r>
              <a:rPr lang="en-US" b="0" dirty="0"/>
              <a:t>The “Siblings Engagement” workshop will present an opportunity for siblings to get to know one another and discuss becoming a Family Leader, specifically as a sibling. </a:t>
            </a:r>
          </a:p>
          <a:p>
            <a:r>
              <a:rPr lang="en-US" b="0" dirty="0"/>
              <a:t>Let’s split up now.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56</a:t>
            </a:fld>
            <a:endParaRPr lang="en-US" dirty="0"/>
          </a:p>
        </p:txBody>
      </p:sp>
    </p:spTree>
    <p:extLst>
      <p:ext uri="{BB962C8B-B14F-4D97-AF65-F5344CB8AC3E}">
        <p14:creationId xmlns:p14="http://schemas.microsoft.com/office/powerpoint/2010/main" val="2009680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E6136-E202-9B3B-153E-BBCBD57B4C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3B8705-F202-F525-2CD5-056B1436E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0760-1090-4C93-9ACA-905EE31F3F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75E7F-F843-986F-FFE8-5C7A5C198FC4}"/>
              </a:ext>
            </a:extLst>
          </p:cNvPr>
          <p:cNvSpPr>
            <a:spLocks noGrp="1"/>
          </p:cNvSpPr>
          <p:nvPr>
            <p:ph type="sldNum" sz="quarter" idx="5"/>
          </p:nvPr>
        </p:nvSpPr>
        <p:spPr/>
        <p:txBody>
          <a:bodyPr/>
          <a:lstStyle/>
          <a:p>
            <a:fld id="{B1AB4960-CA66-47E0-A69E-4C8E9D6BFF86}" type="slidenum">
              <a:rPr lang="en-US" smtClean="0"/>
              <a:t>57</a:t>
            </a:fld>
            <a:endParaRPr lang="en-US" dirty="0"/>
          </a:p>
        </p:txBody>
      </p:sp>
    </p:spTree>
    <p:extLst>
      <p:ext uri="{BB962C8B-B14F-4D97-AF65-F5344CB8AC3E}">
        <p14:creationId xmlns:p14="http://schemas.microsoft.com/office/powerpoint/2010/main" val="4225155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p>
          <a:p>
            <a:r>
              <a:rPr lang="en-US" sz="1200" dirty="0">
                <a:effectLst/>
                <a:latin typeface="Ubuntu" panose="020B0504030602030204" pitchFamily="34" charset="0"/>
                <a:ea typeface="Calibri" panose="020F0502020204030204" pitchFamily="34" charset="0"/>
                <a:cs typeface="Times New Roman" panose="02020603050405020304" pitchFamily="18" charset="0"/>
              </a:rPr>
              <a:t>There are many types of stories people tell about Special Olympics. The best ones are about the impact of the work. Impact is a word that different people think of differently. We will clarify it, so we are all thinking about it the same way.</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58</a:t>
            </a:fld>
            <a:endParaRPr lang="en-US" dirty="0"/>
          </a:p>
        </p:txBody>
      </p:sp>
    </p:spTree>
    <p:extLst>
      <p:ext uri="{BB962C8B-B14F-4D97-AF65-F5344CB8AC3E}">
        <p14:creationId xmlns:p14="http://schemas.microsoft.com/office/powerpoint/2010/main" val="998675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5844-C636-229A-4584-31D4A6B0F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11897C-4DCE-ABCD-6AA2-6C411341B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DC2244-CDF5-9507-DE0F-47A2EF59BE56}"/>
              </a:ext>
            </a:extLst>
          </p:cNvPr>
          <p:cNvSpPr>
            <a:spLocks noGrp="1"/>
          </p:cNvSpPr>
          <p:nvPr>
            <p:ph type="body" idx="1"/>
          </p:nvPr>
        </p:nvSpPr>
        <p:spPr/>
        <p:txBody>
          <a:bodyPr/>
          <a:lstStyle/>
          <a:p>
            <a:r>
              <a:rPr lang="en-US" b="1" dirty="0"/>
              <a:t>Facilitator Script</a:t>
            </a:r>
          </a:p>
          <a:p>
            <a:r>
              <a:rPr lang="en-US" sz="1200" dirty="0">
                <a:effectLst/>
                <a:latin typeface="Aptos" panose="020B0004020202020204" pitchFamily="34" charset="0"/>
                <a:ea typeface="Aptos" panose="020B0004020202020204" pitchFamily="34" charset="0"/>
                <a:cs typeface="Aptos" panose="020B0004020202020204" pitchFamily="34" charset="0"/>
              </a:rPr>
              <a:t>Before we begin, let's take a moment to reflect. Life has brought both joys and challenges to you, and it can be easy to forget how much you and your family have grown. Storytelling is important, because it gives you a chance to share and celebrate your experiences and the power of Special Olympics.  </a:t>
            </a:r>
            <a:endParaRPr lang="en-US" dirty="0"/>
          </a:p>
        </p:txBody>
      </p:sp>
      <p:sp>
        <p:nvSpPr>
          <p:cNvPr id="4" name="Slide Number Placeholder 3">
            <a:extLst>
              <a:ext uri="{FF2B5EF4-FFF2-40B4-BE49-F238E27FC236}">
                <a16:creationId xmlns:a16="http://schemas.microsoft.com/office/drawing/2014/main" id="{2A934CA9-7170-6E30-E22B-82F6E7DE92CD}"/>
              </a:ext>
            </a:extLst>
          </p:cNvPr>
          <p:cNvSpPr>
            <a:spLocks noGrp="1"/>
          </p:cNvSpPr>
          <p:nvPr>
            <p:ph type="sldNum" sz="quarter" idx="5"/>
          </p:nvPr>
        </p:nvSpPr>
        <p:spPr/>
        <p:txBody>
          <a:bodyPr/>
          <a:lstStyle/>
          <a:p>
            <a:fld id="{B1AB4960-CA66-47E0-A69E-4C8E9D6BFF86}" type="slidenum">
              <a:rPr lang="en-US" smtClean="0"/>
              <a:t>59</a:t>
            </a:fld>
            <a:endParaRPr lang="en-US" dirty="0"/>
          </a:p>
        </p:txBody>
      </p:sp>
    </p:spTree>
    <p:extLst>
      <p:ext uri="{BB962C8B-B14F-4D97-AF65-F5344CB8AC3E}">
        <p14:creationId xmlns:p14="http://schemas.microsoft.com/office/powerpoint/2010/main" val="1796593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***Athlete participation recommended</a:t>
            </a:r>
          </a:p>
          <a:p>
            <a:endParaRPr lang="en-US" b="0" dirty="0"/>
          </a:p>
          <a:p>
            <a:r>
              <a:rPr lang="en-US" b="1" dirty="0"/>
              <a:t>Facilitator Script: </a:t>
            </a:r>
          </a:p>
          <a:p>
            <a:r>
              <a:rPr lang="en-US" b="0" dirty="0"/>
              <a:t>Let’s begin by introducing ourselves. Please include your name, details about your involvement in Special Olympics, and the best thing that’s happened to you recently. I will begin!</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a:t>
            </a:fld>
            <a:endParaRPr lang="en-US" dirty="0"/>
          </a:p>
        </p:txBody>
      </p:sp>
    </p:spTree>
    <p:extLst>
      <p:ext uri="{BB962C8B-B14F-4D97-AF65-F5344CB8AC3E}">
        <p14:creationId xmlns:p14="http://schemas.microsoft.com/office/powerpoint/2010/main" val="3632831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C357-4633-EE26-B535-E29F2FD6C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F0A78-15F0-B98C-C772-4166D8F331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6DB370-CE9E-5294-DC74-89A74094A2D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When you think about what Special Olympics does, many things might come to mind. The common purpose behind what Special Olympics does is to solve problems.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In fact, Special Olympics was created because there was a space to solve problems, where governments, businesses, and individuals were not equipped just yet.</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When Special Olympics solves problems, it can change lives. When you solve big problems, those are changes that matter.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Those kinds of changes are what impact stories are all about.</a:t>
            </a:r>
            <a:endParaRPr lang="en-US" sz="1000" dirty="0"/>
          </a:p>
          <a:p>
            <a:endParaRPr lang="en-US" dirty="0"/>
          </a:p>
        </p:txBody>
      </p:sp>
      <p:sp>
        <p:nvSpPr>
          <p:cNvPr id="4" name="Slide Number Placeholder 3">
            <a:extLst>
              <a:ext uri="{FF2B5EF4-FFF2-40B4-BE49-F238E27FC236}">
                <a16:creationId xmlns:a16="http://schemas.microsoft.com/office/drawing/2014/main" id="{9EB06CC7-468F-772A-959D-6E638D33F4D0}"/>
              </a:ext>
            </a:extLst>
          </p:cNvPr>
          <p:cNvSpPr>
            <a:spLocks noGrp="1"/>
          </p:cNvSpPr>
          <p:nvPr>
            <p:ph type="sldNum" sz="quarter" idx="5"/>
          </p:nvPr>
        </p:nvSpPr>
        <p:spPr/>
        <p:txBody>
          <a:bodyPr/>
          <a:lstStyle/>
          <a:p>
            <a:fld id="{B1AB4960-CA66-47E0-A69E-4C8E9D6BFF86}" type="slidenum">
              <a:rPr lang="en-US" smtClean="0"/>
              <a:t>60</a:t>
            </a:fld>
            <a:endParaRPr lang="en-US" dirty="0"/>
          </a:p>
        </p:txBody>
      </p:sp>
    </p:spTree>
    <p:extLst>
      <p:ext uri="{BB962C8B-B14F-4D97-AF65-F5344CB8AC3E}">
        <p14:creationId xmlns:p14="http://schemas.microsoft.com/office/powerpoint/2010/main" val="2908676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We talk about how big Special Olympics is, but compared with all the people in the world, Special Olympics is a small group of people. You are part of that group, and you understand why the work is valuable.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However, people may not be familiar with our work. Special Olympics exists so that the capabilities and potential of people with intellectual and developmental disabilities are celebrated.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So, it is our job to help other people recognize these gifts. We do that by telling stories that explain how important Special Olympics is.</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61</a:t>
            </a:fld>
            <a:endParaRPr lang="en-US" dirty="0"/>
          </a:p>
        </p:txBody>
      </p:sp>
    </p:spTree>
    <p:extLst>
      <p:ext uri="{BB962C8B-B14F-4D97-AF65-F5344CB8AC3E}">
        <p14:creationId xmlns:p14="http://schemas.microsoft.com/office/powerpoint/2010/main" val="958624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So, here we are at our main point.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Impact is change. It is changes in a person’s life.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Stories of impact show what Special Olympics did to make change happen in someone’s life.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Stories of impact talk about what actually happens …to an individual person…with a name, a hometown, with a challenge that they overcame every day.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Instead of what we hope to do, plan to do, or what may happen, we get to focus on the impact that has already happened!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62</a:t>
            </a:fld>
            <a:endParaRPr lang="en-US" dirty="0"/>
          </a:p>
        </p:txBody>
      </p:sp>
    </p:spTree>
    <p:extLst>
      <p:ext uri="{BB962C8B-B14F-4D97-AF65-F5344CB8AC3E}">
        <p14:creationId xmlns:p14="http://schemas.microsoft.com/office/powerpoint/2010/main" val="1241559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Every story has a beginning, a middle and an end.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At the beginning of a story, we find out about the situation and the people involved.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And then, in the middle, something happens that changes the situation for the people in the story.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 end of the story describes how that change works out.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It’s like a fairy tale.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“Once upon a time” gives us the situation.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Then something happens, and that something might be caused by the action of a magical fairy.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And we see how things work out. Sometimes, it’s a “happily ever after” ending. Sometimes not.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63</a:t>
            </a:fld>
            <a:endParaRPr lang="en-US" dirty="0"/>
          </a:p>
        </p:txBody>
      </p:sp>
    </p:spTree>
    <p:extLst>
      <p:ext uri="{BB962C8B-B14F-4D97-AF65-F5344CB8AC3E}">
        <p14:creationId xmlns:p14="http://schemas.microsoft.com/office/powerpoint/2010/main" val="40770147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3E67D-D8B0-FACB-3530-5D40A072A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59162-CB46-AE18-9A9D-A8CD1664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E6C6F-6998-6FA9-DBDE-A6F9EE2A42C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Special Olympics stories follow the same pattern.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Uniquely, Special Olympics stories also show the value of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That’s especially true in that middle part where something changes.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In a Special Olympics story, the focus is on changes caused by Special Olympics work. If it was not caused by Special Olympics, then we can celebrate this impact story in another instance.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 ending here will show a change in someone’s life, however small or large! This is a chance to talk about the change as impact.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If you think that there might be no change in your story, take a closer look. If you’re still having trouble, we can always choose another Special Olympics impact story!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F29088D-B51D-E17C-2F86-1CFE9020A8F0}"/>
              </a:ext>
            </a:extLst>
          </p:cNvPr>
          <p:cNvSpPr>
            <a:spLocks noGrp="1"/>
          </p:cNvSpPr>
          <p:nvPr>
            <p:ph type="sldNum" sz="quarter" idx="5"/>
          </p:nvPr>
        </p:nvSpPr>
        <p:spPr/>
        <p:txBody>
          <a:bodyPr/>
          <a:lstStyle/>
          <a:p>
            <a:fld id="{B1AB4960-CA66-47E0-A69E-4C8E9D6BFF86}" type="slidenum">
              <a:rPr lang="en-US" smtClean="0"/>
              <a:t>64</a:t>
            </a:fld>
            <a:endParaRPr lang="en-US" dirty="0"/>
          </a:p>
        </p:txBody>
      </p:sp>
    </p:spTree>
    <p:extLst>
      <p:ext uri="{BB962C8B-B14F-4D97-AF65-F5344CB8AC3E}">
        <p14:creationId xmlns:p14="http://schemas.microsoft.com/office/powerpoint/2010/main" val="20932826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Remember that these stories of impact are our opportunity to uplift and spread awareness about Special Olympics by giving credit to the organization for the changes that happen.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65</a:t>
            </a:fld>
            <a:endParaRPr lang="en-US" dirty="0"/>
          </a:p>
        </p:txBody>
      </p:sp>
    </p:spTree>
    <p:extLst>
      <p:ext uri="{BB962C8B-B14F-4D97-AF65-F5344CB8AC3E}">
        <p14:creationId xmlns:p14="http://schemas.microsoft.com/office/powerpoint/2010/main" val="3999027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Remember, we are a knowledgeable group, and we know what the work involves.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Many people may not, but we have a chance to tell them through writing these stories!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By writing clearly and showcasing Special Olympics as a change maker, we can raise awareness.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66</a:t>
            </a:fld>
            <a:endParaRPr lang="en-US" dirty="0"/>
          </a:p>
        </p:txBody>
      </p:sp>
    </p:spTree>
    <p:extLst>
      <p:ext uri="{BB962C8B-B14F-4D97-AF65-F5344CB8AC3E}">
        <p14:creationId xmlns:p14="http://schemas.microsoft.com/office/powerpoint/2010/main" val="14486363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Let’s practice together! Some stories may be very clear to you, but they may not make clear what Special Olympics does to others.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Read Harriet’s story out loud.</a:t>
            </a:r>
            <a:r>
              <a:rPr lang="en-US" sz="1200"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As Family Leaders, I know that we have seen this story come to life and we know that there’s more to the work than simply offering sports to play. But, someone who is not familiar with Special Olympics may think that’s all this story says. What we can do is add more details about the work that goes into Harriet’s life changes!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67</a:t>
            </a:fld>
            <a:endParaRPr lang="en-US" dirty="0"/>
          </a:p>
        </p:txBody>
      </p:sp>
    </p:spTree>
    <p:extLst>
      <p:ext uri="{BB962C8B-B14F-4D97-AF65-F5344CB8AC3E}">
        <p14:creationId xmlns:p14="http://schemas.microsoft.com/office/powerpoint/2010/main" val="24370013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Read the Nigel story out loud.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What do you think some details are that we can add? </a:t>
            </a:r>
            <a:br>
              <a:rPr lang="en-US" sz="1200" dirty="0">
                <a:effectLst/>
                <a:latin typeface="Ubuntu" panose="020B0504030602030204" pitchFamily="34" charset="0"/>
                <a:ea typeface="Calibri" panose="020F0502020204030204" pitchFamily="34" charset="0"/>
                <a:cs typeface="Times New Roman" panose="02020603050405020304" pitchFamily="18" charset="0"/>
              </a:rPr>
            </a:br>
            <a:r>
              <a:rPr lang="en-US" sz="1200" dirty="0">
                <a:effectLst/>
                <a:latin typeface="Ubuntu" panose="020B0504030602030204" pitchFamily="34" charset="0"/>
                <a:ea typeface="Calibri" panose="020F0502020204030204" pitchFamily="34" charset="0"/>
                <a:cs typeface="Times New Roman" panose="02020603050405020304" pitchFamily="18" charset="0"/>
              </a:rPr>
              <a:t>Great!</a:t>
            </a:r>
            <a:br>
              <a:rPr lang="en-US" sz="1200" dirty="0">
                <a:effectLst/>
                <a:latin typeface="Ubuntu" panose="020B0504030602030204" pitchFamily="34" charset="0"/>
                <a:ea typeface="Calibri" panose="020F0502020204030204" pitchFamily="34" charset="0"/>
                <a:cs typeface="Times New Roman" panose="02020603050405020304" pitchFamily="18" charset="0"/>
              </a:rPr>
            </a:br>
            <a:r>
              <a:rPr lang="en-US" sz="1200" dirty="0">
                <a:effectLst/>
                <a:latin typeface="Ubuntu" panose="020B0504030602030204" pitchFamily="34" charset="0"/>
                <a:ea typeface="Calibri" panose="020F0502020204030204" pitchFamily="34" charset="0"/>
                <a:cs typeface="Times New Roman" panose="02020603050405020304" pitchFamily="18" charset="0"/>
              </a:rPr>
              <a:t>We can add answers to questions such as who coached him? Who guided him? Who believed in him and encouraged him? These details will make the impact of Special Olympics more clear for others outside of the organization. </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68</a:t>
            </a:fld>
            <a:endParaRPr lang="en-US" dirty="0"/>
          </a:p>
        </p:txBody>
      </p:sp>
    </p:spTree>
    <p:extLst>
      <p:ext uri="{BB962C8B-B14F-4D97-AF65-F5344CB8AC3E}">
        <p14:creationId xmlns:p14="http://schemas.microsoft.com/office/powerpoint/2010/main" val="14634364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Facilitator Script:</a:t>
            </a:r>
            <a:endParaRPr lang="en-US" sz="1200" b="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Now, what do you think of this story here?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Yes! This story is a great example of what our goal is in creating stories of impact.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 highlighted part talks about the work of Special Olympics. It’s clear what the coaches did. It’s clear that they made a difference.</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This shows the impact of Special Olympics work.</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Can you point out the beginning, middle, and end? </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Absolutely!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Let’s talk about the three different parts.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69</a:t>
            </a:fld>
            <a:endParaRPr lang="en-US" dirty="0"/>
          </a:p>
        </p:txBody>
      </p:sp>
    </p:spTree>
    <p:extLst>
      <p:ext uri="{BB962C8B-B14F-4D97-AF65-F5344CB8AC3E}">
        <p14:creationId xmlns:p14="http://schemas.microsoft.com/office/powerpoint/2010/main" val="2196500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Thank you for sharing!</a:t>
            </a:r>
            <a:br>
              <a:rPr lang="en-US" b="0" dirty="0"/>
            </a:br>
            <a:r>
              <a:rPr lang="en-US" b="0" dirty="0"/>
              <a:t>Over the next two days, we will have further opportunities to get to know Special Olympics, ourselves, and each other better. </a:t>
            </a:r>
            <a:br>
              <a:rPr lang="en-US" b="0" dirty="0"/>
            </a:br>
            <a:r>
              <a:rPr lang="en-US" b="0" dirty="0"/>
              <a:t>Here is our agenda for Day One. </a:t>
            </a:r>
          </a:p>
          <a:p>
            <a:r>
              <a:rPr lang="en-US" b="0" dirty="0"/>
              <a:t>Our morning will include an introduction to Special Olympics, followed by a fitness energizer and independent break. </a:t>
            </a:r>
          </a:p>
          <a:p>
            <a:r>
              <a:rPr lang="en-US" b="0" dirty="0"/>
              <a:t>We will then discuss what a “Leader” and “Family Leader” is, followed by a lunch break. </a:t>
            </a:r>
            <a:br>
              <a:rPr lang="en-US" b="0" dirty="0"/>
            </a:br>
            <a:r>
              <a:rPr lang="en-US" b="0" dirty="0"/>
              <a:t>In the afternoon, our siblings will attend a “Sibling Engagement” workshop, while other family members attend the “Telling Stories of Impact” workshop. We will then come back together for next-step action planning. </a:t>
            </a:r>
          </a:p>
          <a:p>
            <a:r>
              <a:rPr lang="en-US" b="0" dirty="0"/>
              <a:t>After another short fitness energizer and independent break, we will have a guest speaker to end the day. </a:t>
            </a:r>
          </a:p>
        </p:txBody>
      </p:sp>
      <p:sp>
        <p:nvSpPr>
          <p:cNvPr id="4" name="Slide Number Placeholder 3"/>
          <p:cNvSpPr>
            <a:spLocks noGrp="1"/>
          </p:cNvSpPr>
          <p:nvPr>
            <p:ph type="sldNum" sz="quarter" idx="5"/>
          </p:nvPr>
        </p:nvSpPr>
        <p:spPr/>
        <p:txBody>
          <a:bodyPr/>
          <a:lstStyle/>
          <a:p>
            <a:fld id="{B1AB4960-CA66-47E0-A69E-4C8E9D6BFF86}" type="slidenum">
              <a:rPr lang="en-US" smtClean="0"/>
              <a:t>7</a:t>
            </a:fld>
            <a:endParaRPr lang="en-US" dirty="0"/>
          </a:p>
        </p:txBody>
      </p:sp>
    </p:spTree>
    <p:extLst>
      <p:ext uri="{BB962C8B-B14F-4D97-AF65-F5344CB8AC3E}">
        <p14:creationId xmlns:p14="http://schemas.microsoft.com/office/powerpoint/2010/main" val="738271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 story about Muskan is a common and joyful one that a lot of are familiar with! Someone was shy, they joined Special Olympics, and now they are no longer shy. How we tell this story will make it into a story of impact, specifically, we need to clearly show how life changes when you are no longer shy.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Let’s look at the three parts of this story.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First, we clearly see that Muskan had a need.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Next, it shows what Special Olympics did that met that need—in detail!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Last—and this is critical and often missing from stories—it describes the change in Muskan and how it is visible at home and in the community.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If we could write a longer version, we could even add more details and quotes from the athlete and her mother.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Keep the slide up as you ask this question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 have a question for you: How long do you think it took for the impact of Special Olympics work to be visible in Muskan? One year? Maybe two years?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Allow ideas to be spoken.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It is important to know that impact takes time. Great impact stories show the effect of Special Olympics work over months or even years.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70</a:t>
            </a:fld>
            <a:endParaRPr lang="en-US" dirty="0"/>
          </a:p>
        </p:txBody>
      </p:sp>
    </p:spTree>
    <p:extLst>
      <p:ext uri="{BB962C8B-B14F-4D97-AF65-F5344CB8AC3E}">
        <p14:creationId xmlns:p14="http://schemas.microsoft.com/office/powerpoint/2010/main" val="560174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Read the story out loud, t</a:t>
            </a:r>
            <a:r>
              <a:rPr lang="en-US" sz="1200" b="1" i="1" dirty="0">
                <a:effectLst/>
                <a:latin typeface="Ubuntu" panose="020B0504030602030204" pitchFamily="34" charset="0"/>
                <a:ea typeface="Calibri" panose="020F0502020204030204" pitchFamily="34" charset="0"/>
                <a:cs typeface="Times New Roman" panose="02020603050405020304" pitchFamily="18" charset="0"/>
              </a:rPr>
              <a:t>hen go to the next slide.</a:t>
            </a:r>
            <a:endParaRPr lang="en-US" i="1"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71</a:t>
            </a:fld>
            <a:endParaRPr lang="en-US" dirty="0"/>
          </a:p>
        </p:txBody>
      </p:sp>
    </p:spTree>
    <p:extLst>
      <p:ext uri="{BB962C8B-B14F-4D97-AF65-F5344CB8AC3E}">
        <p14:creationId xmlns:p14="http://schemas.microsoft.com/office/powerpoint/2010/main" val="2431763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Let’s take a close look at this story. You can see it talks about different kinds of work and different kinds of impact. And yet it is very short.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Read the questions on the right and let the attendees answer.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Note to Moderator: Pauline saw bullying happen, as it had when she was younger. Pauline needed confidence and skills to help meet that need.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Special Olympics work was training Pauline. Pauline’s work was learning and practicing, and then applying her skills by speaking.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1" dirty="0">
                <a:effectLst/>
                <a:latin typeface="Ubuntu" panose="020B0504030602030204" pitchFamily="34" charset="0"/>
                <a:ea typeface="Calibri" panose="020F0502020204030204" pitchFamily="34" charset="0"/>
                <a:cs typeface="Times New Roman" panose="02020603050405020304" pitchFamily="18" charset="0"/>
              </a:rPr>
              <a:t>The change caused by Special Olympics was really caused by Pauline: at least one student had a new perspective on bullying and resolved to take action on her own when she sees it happening.</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72</a:t>
            </a:fld>
            <a:endParaRPr lang="en-US" dirty="0"/>
          </a:p>
        </p:txBody>
      </p:sp>
    </p:spTree>
    <p:extLst>
      <p:ext uri="{BB962C8B-B14F-4D97-AF65-F5344CB8AC3E}">
        <p14:creationId xmlns:p14="http://schemas.microsoft.com/office/powerpoint/2010/main" val="15521479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One of the reasons why stories of impact can be difficult to write is because we need to shift our focus from describing the work to describing change.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Work is not change. Remember that work only allows change to happen. Work isn’t change. We can write stories of impact to describe change!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As Family Leaders, we see the true impact of Special Olympics, and we can share stories about it!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73</a:t>
            </a:fld>
            <a:endParaRPr lang="en-US" dirty="0"/>
          </a:p>
        </p:txBody>
      </p:sp>
    </p:spTree>
    <p:extLst>
      <p:ext uri="{BB962C8B-B14F-4D97-AF65-F5344CB8AC3E}">
        <p14:creationId xmlns:p14="http://schemas.microsoft.com/office/powerpoint/2010/main" val="25282063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There are millions of families in the world who see the impact of the work of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That is why we are sharing this workshop with you.</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You are one of the best sources of impact stories because you are in this for the months and years it might take for impact of work to be clearly visible.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74</a:t>
            </a:fld>
            <a:endParaRPr lang="en-US" dirty="0"/>
          </a:p>
        </p:txBody>
      </p:sp>
    </p:spTree>
    <p:extLst>
      <p:ext uri="{BB962C8B-B14F-4D97-AF65-F5344CB8AC3E}">
        <p14:creationId xmlns:p14="http://schemas.microsoft.com/office/powerpoint/2010/main" val="27891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Think about the people doing the Special Olympics work (staff, volunteers, etc.).</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Even if you’re a doctor handing someone a pair of glasses, all you know is that they can see better. You don’t necessary get to witness how their life will change.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75</a:t>
            </a:fld>
            <a:endParaRPr lang="en-US" dirty="0"/>
          </a:p>
        </p:txBody>
      </p:sp>
    </p:spTree>
    <p:extLst>
      <p:ext uri="{BB962C8B-B14F-4D97-AF65-F5344CB8AC3E}">
        <p14:creationId xmlns:p14="http://schemas.microsoft.com/office/powerpoint/2010/main" val="2065606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i="0" kern="100" dirty="0">
                <a:effectLst/>
                <a:latin typeface="Ubuntu" panose="020B0504030602030204" pitchFamily="34" charset="0"/>
                <a:ea typeface="Calibri" panose="020F0502020204030204" pitchFamily="34" charset="0"/>
                <a:cs typeface="Times New Roman" panose="02020603050405020304" pitchFamily="18" charset="0"/>
              </a:rPr>
              <a:t> Facilitator Script</a:t>
            </a: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Talk through the examples listed on the slide.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Take a look at these examples. The difference between doing work and seeing impact is </a:t>
            </a:r>
            <a:r>
              <a:rPr lang="en-US" sz="1200" i="1" kern="100" dirty="0">
                <a:effectLst/>
                <a:latin typeface="Ubuntu" panose="020B0504030602030204" pitchFamily="34" charset="0"/>
                <a:ea typeface="Calibri" panose="020F0502020204030204" pitchFamily="34" charset="0"/>
                <a:cs typeface="Times New Roman" panose="02020603050405020304" pitchFamily="18" charset="0"/>
              </a:rPr>
              <a:t>time</a:t>
            </a: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Someone might give lessons on time management, and they might have really great ideas that an athlete begins implementing every day.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But that teacher will not know about the impact of their work. The great part is that you, as Family Leaders, and your athletes will know about it. It is important to remember that what you see is the most important part of Special Olympics work.</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76</a:t>
            </a:fld>
            <a:endParaRPr lang="en-US" dirty="0"/>
          </a:p>
        </p:txBody>
      </p:sp>
    </p:spTree>
    <p:extLst>
      <p:ext uri="{BB962C8B-B14F-4D97-AF65-F5344CB8AC3E}">
        <p14:creationId xmlns:p14="http://schemas.microsoft.com/office/powerpoint/2010/main" val="37929156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All of the people, money, planning, tools, equipment and work only makes impact possible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When you see it, when you write stories about it, you make that impact visible!</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77</a:t>
            </a:fld>
            <a:endParaRPr lang="en-US" dirty="0"/>
          </a:p>
        </p:txBody>
      </p:sp>
    </p:spTree>
    <p:extLst>
      <p:ext uri="{BB962C8B-B14F-4D97-AF65-F5344CB8AC3E}">
        <p14:creationId xmlns:p14="http://schemas.microsoft.com/office/powerpoint/2010/main" val="19290006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b="1" i="1"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Spend about five to seven minutes on this.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Let’s join together.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 think we all believe in Special Olympics.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 think we all agree with the mission, we see the value of the work.</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But what have you seen yourself that shows that Special Olympics changes lives? It does, doesn’t it?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Yes? No?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Raise your hand if you believe Special Olympics changes lives.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When someone raises their hand, ask them the questions on the slide: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What was the problem that needed to be met?</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What work did Special Olympics do that made a difference?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What changed? What was the difference?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Great work!  Thank you for sharing a story of impact.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78</a:t>
            </a:fld>
            <a:endParaRPr lang="en-US" dirty="0"/>
          </a:p>
        </p:txBody>
      </p:sp>
    </p:spTree>
    <p:extLst>
      <p:ext uri="{BB962C8B-B14F-4D97-AF65-F5344CB8AC3E}">
        <p14:creationId xmlns:p14="http://schemas.microsoft.com/office/powerpoint/2010/main" val="3893501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Next, let’s talk about photos.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This is a photo of Pauline, from the previous story.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This is a great example of Special Olympics work in action.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Pauline is talking. She is captivating the audience! </a:t>
            </a:r>
            <a:br>
              <a:rPr lang="en-US" sz="1200" dirty="0">
                <a:effectLst/>
                <a:latin typeface="Ubuntu" panose="020B0504030602030204" pitchFamily="34" charset="0"/>
                <a:ea typeface="Calibri" panose="020F0502020204030204" pitchFamily="34" charset="0"/>
                <a:cs typeface="Times New Roman" panose="02020603050405020304" pitchFamily="18" charset="0"/>
              </a:rPr>
            </a:br>
            <a:r>
              <a:rPr lang="en-US" sz="1200" dirty="0">
                <a:effectLst/>
                <a:latin typeface="Ubuntu" panose="020B0504030602030204" pitchFamily="34" charset="0"/>
                <a:ea typeface="Calibri" panose="020F0502020204030204" pitchFamily="34" charset="0"/>
                <a:cs typeface="Times New Roman" panose="02020603050405020304" pitchFamily="18" charset="0"/>
              </a:rPr>
              <a:t>What do you like about this picture? </a:t>
            </a:r>
          </a:p>
          <a:p>
            <a:r>
              <a:rPr lang="en-US" sz="1200" dirty="0">
                <a:effectLst/>
                <a:latin typeface="Ubuntu" panose="020B0504030602030204" pitchFamily="34" charset="0"/>
                <a:ea typeface="Calibri" panose="020F0502020204030204" pitchFamily="34" charset="0"/>
                <a:cs typeface="Times New Roman" panose="02020603050405020304" pitchFamily="18" charset="0"/>
              </a:rPr>
              <a:t>Absolutely! It’s close enough to see her expression and the expressions on people near her. This is a great example of a picture that we’re looking for.</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79</a:t>
            </a:fld>
            <a:endParaRPr lang="en-US" dirty="0"/>
          </a:p>
        </p:txBody>
      </p:sp>
    </p:spTree>
    <p:extLst>
      <p:ext uri="{BB962C8B-B14F-4D97-AF65-F5344CB8AC3E}">
        <p14:creationId xmlns:p14="http://schemas.microsoft.com/office/powerpoint/2010/main" val="4085614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endParaRPr lang="en-US" dirty="0"/>
          </a:p>
          <a:p>
            <a:r>
              <a:rPr lang="en-US" dirty="0"/>
              <a:t>Our second day will consist of our field day activity, time for lunch, and a debrief of our two days together. </a:t>
            </a:r>
            <a:br>
              <a:rPr lang="en-US" dirty="0"/>
            </a:br>
            <a:r>
              <a:rPr lang="en-US" dirty="0"/>
              <a:t>Let’s get started!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a:t>
            </a:fld>
            <a:endParaRPr lang="en-US" dirty="0"/>
          </a:p>
        </p:txBody>
      </p:sp>
    </p:spTree>
    <p:extLst>
      <p:ext uri="{BB962C8B-B14F-4D97-AF65-F5344CB8AC3E}">
        <p14:creationId xmlns:p14="http://schemas.microsoft.com/office/powerpoint/2010/main" val="6485748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 good Special Olympics photo shows work happening.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We can’t show </a:t>
            </a:r>
            <a:r>
              <a:rPr lang="en-US" sz="1200" u="sng" kern="100" dirty="0">
                <a:effectLst/>
                <a:latin typeface="Ubuntu" panose="020B0504030602030204" pitchFamily="34" charset="0"/>
                <a:ea typeface="Calibri" panose="020F0502020204030204" pitchFamily="34" charset="0"/>
                <a:cs typeface="Times New Roman" panose="02020603050405020304" pitchFamily="18" charset="0"/>
              </a:rPr>
              <a:t>impact</a:t>
            </a: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usually, but we can definitely show </a:t>
            </a:r>
            <a:r>
              <a:rPr lang="en-US" sz="1200" u="sng" kern="100" dirty="0">
                <a:effectLst/>
                <a:latin typeface="Ubuntu" panose="020B0504030602030204" pitchFamily="34" charset="0"/>
                <a:ea typeface="Calibri" panose="020F0502020204030204" pitchFamily="34" charset="0"/>
                <a:cs typeface="Times New Roman" panose="02020603050405020304" pitchFamily="18" charset="0"/>
              </a:rPr>
              <a:t>work</a:t>
            </a: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happening.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You can tell that there’s a girl cutting vegetables, there’s someone getting a shot, and there are people washing their hands with that special jug.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Those are interesting photos, and they can make someone stop to look at them on a web page or a social media feed.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80</a:t>
            </a:fld>
            <a:endParaRPr lang="en-US" dirty="0"/>
          </a:p>
        </p:txBody>
      </p:sp>
    </p:spTree>
    <p:extLst>
      <p:ext uri="{BB962C8B-B14F-4D97-AF65-F5344CB8AC3E}">
        <p14:creationId xmlns:p14="http://schemas.microsoft.com/office/powerpoint/2010/main" val="34096108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What do you think about these photos?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Thanks for sharing!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These pictures may not be as interesting as the ones previously, as they don’t tell a story since we don’t see the work happening.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They’re of course valuable and interesting to the people in the photo, but they may not be to an outside audience.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dirty="0">
                <a:effectLst/>
                <a:latin typeface="Ubuntu" panose="020B0504030602030204" pitchFamily="34" charset="0"/>
                <a:ea typeface="Calibri" panose="020F0502020204030204" pitchFamily="34" charset="0"/>
                <a:cs typeface="Times New Roman" panose="02020603050405020304" pitchFamily="18" charset="0"/>
              </a:rPr>
              <a:t>We’ll want to focus on producing the first set of photos instead.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81</a:t>
            </a:fld>
            <a:endParaRPr lang="en-US" dirty="0"/>
          </a:p>
        </p:txBody>
      </p:sp>
    </p:spTree>
    <p:extLst>
      <p:ext uri="{BB962C8B-B14F-4D97-AF65-F5344CB8AC3E}">
        <p14:creationId xmlns:p14="http://schemas.microsoft.com/office/powerpoint/2010/main" val="1475782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br>
              <a:rPr lang="en-US" sz="1200" b="1"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b="0" kern="100" dirty="0">
                <a:effectLst/>
                <a:latin typeface="Ubuntu" panose="020B0504030602030204" pitchFamily="34" charset="0"/>
                <a:ea typeface="Calibri" panose="020F0502020204030204" pitchFamily="34" charset="0"/>
                <a:cs typeface="Times New Roman" panose="02020603050405020304" pitchFamily="18" charset="0"/>
              </a:rPr>
              <a:t>If we have a group, what we can do is focus on a group of people working together!</a:t>
            </a:r>
            <a:endParaRPr lang="en-US" b="0"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82</a:t>
            </a:fld>
            <a:endParaRPr lang="en-US" dirty="0"/>
          </a:p>
        </p:txBody>
      </p:sp>
    </p:spTree>
    <p:extLst>
      <p:ext uri="{BB962C8B-B14F-4D97-AF65-F5344CB8AC3E}">
        <p14:creationId xmlns:p14="http://schemas.microsoft.com/office/powerpoint/2010/main" val="4278030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br>
              <a:rPr lang="en-US" sz="1200" b="1"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b="0" kern="100" dirty="0">
                <a:effectLst/>
                <a:latin typeface="Ubuntu" panose="020B0504030602030204" pitchFamily="34" charset="0"/>
                <a:ea typeface="Calibri" panose="020F0502020204030204" pitchFamily="34" charset="0"/>
                <a:cs typeface="Times New Roman" panose="02020603050405020304" pitchFamily="18" charset="0"/>
              </a:rPr>
              <a:t>What do you notice about this focus?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Athletes in action, yes!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We want to show that athletes can cook, shop and can be an official in a competition.</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83</a:t>
            </a:fld>
            <a:endParaRPr lang="en-US" dirty="0"/>
          </a:p>
        </p:txBody>
      </p:sp>
    </p:spTree>
    <p:extLst>
      <p:ext uri="{BB962C8B-B14F-4D97-AF65-F5344CB8AC3E}">
        <p14:creationId xmlns:p14="http://schemas.microsoft.com/office/powerpoint/2010/main" val="139983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 lot of times, getting a good photo means waiting for the right moment.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 am going to show you two pictures.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This one was taken at the right moment, when the athlete was leading, and his mentor and others were listening.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It takes a little patience to wait for those moments, but it is worth it!</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84</a:t>
            </a:fld>
            <a:endParaRPr lang="en-US" dirty="0"/>
          </a:p>
        </p:txBody>
      </p:sp>
    </p:spTree>
    <p:extLst>
      <p:ext uri="{BB962C8B-B14F-4D97-AF65-F5344CB8AC3E}">
        <p14:creationId xmlns:p14="http://schemas.microsoft.com/office/powerpoint/2010/main" val="2184793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Here is the next photo.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In this photo, the mentor is leading, and the athlete is just watching.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This doesn’t show what the athlete can do. It only shows her listening. We can find a better moment!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85</a:t>
            </a:fld>
            <a:endParaRPr lang="en-US" dirty="0"/>
          </a:p>
        </p:txBody>
      </p:sp>
    </p:spTree>
    <p:extLst>
      <p:ext uri="{BB962C8B-B14F-4D97-AF65-F5344CB8AC3E}">
        <p14:creationId xmlns:p14="http://schemas.microsoft.com/office/powerpoint/2010/main" val="3759570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Photos that go with stories show our athletes at their best.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The time you spend getting close, and getting a good photo will be worth it!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People are more likely to stop and look at the photo. And if your story starts with an interesting situation, they will stay to read.</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86</a:t>
            </a:fld>
            <a:endParaRPr lang="en-US" dirty="0"/>
          </a:p>
        </p:txBody>
      </p:sp>
    </p:spTree>
    <p:extLst>
      <p:ext uri="{BB962C8B-B14F-4D97-AF65-F5344CB8AC3E}">
        <p14:creationId xmlns:p14="http://schemas.microsoft.com/office/powerpoint/2010/main" val="14232436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And getting people to read the stories we write is important.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 great story will mean that people will read on!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Here are a few tips to make it MORE likely that people will read your story.</a:t>
            </a:r>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87</a:t>
            </a:fld>
            <a:endParaRPr lang="en-US" dirty="0"/>
          </a:p>
        </p:txBody>
      </p:sp>
    </p:spTree>
    <p:extLst>
      <p:ext uri="{BB962C8B-B14F-4D97-AF65-F5344CB8AC3E}">
        <p14:creationId xmlns:p14="http://schemas.microsoft.com/office/powerpoint/2010/main" val="39549413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p>
          <a:p>
            <a:pPr marL="0" marR="0">
              <a:spcBef>
                <a:spcPts val="0"/>
              </a:spcBef>
              <a:spcAft>
                <a:spcPts val="0"/>
              </a:spcAft>
            </a:pPr>
            <a:r>
              <a:rPr lang="en-US" sz="1200" b="0" kern="100" dirty="0">
                <a:effectLst/>
                <a:latin typeface="Ubuntu" panose="020B0504030602030204" pitchFamily="34" charset="0"/>
                <a:ea typeface="Calibri" panose="020F0502020204030204" pitchFamily="34" charset="0"/>
                <a:cs typeface="Times New Roman" panose="02020603050405020304" pitchFamily="18" charset="0"/>
              </a:rPr>
              <a:t>Can you guess when people decide to read or not read a story? </a:t>
            </a:r>
            <a:br>
              <a:rPr lang="en-US" sz="1200" b="1"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b="0" kern="100" dirty="0">
                <a:effectLst/>
                <a:latin typeface="Ubuntu" panose="020B0504030602030204" pitchFamily="34" charset="0"/>
                <a:ea typeface="Calibri" panose="020F0502020204030204" pitchFamily="34" charset="0"/>
                <a:cs typeface="Times New Roman" panose="02020603050405020304" pitchFamily="18" charset="0"/>
              </a:rPr>
              <a:t>Yes</a:t>
            </a: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 </a:t>
            </a:r>
            <a:r>
              <a:rPr lang="en-US" sz="1200" b="0" kern="100" dirty="0">
                <a:effectLst/>
                <a:latin typeface="Ubuntu" panose="020B0504030602030204" pitchFamily="34" charset="0"/>
                <a:ea typeface="Calibri" panose="020F0502020204030204" pitchFamily="34" charset="0"/>
                <a:cs typeface="Times New Roman" panose="02020603050405020304" pitchFamily="18" charset="0"/>
              </a:rPr>
              <a:t>the</a:t>
            </a: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beginning of a story is where people usually decide to either read or not read.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If you start with a lively, interesting quote or situation, you are more likely to have people read your story. Facts, on the other hand, may not be interesting to readers.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88</a:t>
            </a:fld>
            <a:endParaRPr lang="en-US" dirty="0"/>
          </a:p>
        </p:txBody>
      </p:sp>
    </p:spTree>
    <p:extLst>
      <p:ext uri="{BB962C8B-B14F-4D97-AF65-F5344CB8AC3E}">
        <p14:creationId xmlns:p14="http://schemas.microsoft.com/office/powerpoint/2010/main" val="2037285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Do you notice the difference in these two examples? Take your time reading!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Notice in this example that both story samples contain the same information. One starts in an interesting way, then leads into the facts. The other one starts with the facts before getting to the very interesting quote.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89</a:t>
            </a:fld>
            <a:endParaRPr lang="en-US" dirty="0"/>
          </a:p>
        </p:txBody>
      </p:sp>
    </p:spTree>
    <p:extLst>
      <p:ext uri="{BB962C8B-B14F-4D97-AF65-F5344CB8AC3E}">
        <p14:creationId xmlns:p14="http://schemas.microsoft.com/office/powerpoint/2010/main" val="589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allotted: </a:t>
            </a:r>
            <a:r>
              <a:rPr lang="en-US" dirty="0"/>
              <a:t>1 hour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r>
              <a:rPr lang="en-US" dirty="0"/>
              <a:t>Our introduction to Special Olympics module will discuss: </a:t>
            </a:r>
          </a:p>
          <a:p>
            <a:pPr marL="228600" indent="-228600">
              <a:buAutoNum type="arabicPeriod"/>
            </a:pPr>
            <a:r>
              <a:rPr lang="en-US" dirty="0"/>
              <a:t>The origin of Special Olympics </a:t>
            </a:r>
          </a:p>
          <a:p>
            <a:pPr marL="228600" indent="-228600">
              <a:buAutoNum type="arabicPeriod"/>
            </a:pPr>
            <a:r>
              <a:rPr lang="en-US" dirty="0"/>
              <a:t>Our mission statement and logo </a:t>
            </a:r>
          </a:p>
          <a:p>
            <a:pPr marL="228600" indent="-228600">
              <a:buAutoNum type="arabicPeriod"/>
            </a:pPr>
            <a:r>
              <a:rPr lang="en-US" dirty="0"/>
              <a:t>The organizational structure</a:t>
            </a:r>
          </a:p>
          <a:p>
            <a:pPr marL="228600" indent="-228600">
              <a:buAutoNum type="arabicPeriod"/>
            </a:pPr>
            <a:r>
              <a:rPr lang="en-US" dirty="0"/>
              <a:t>Important terms and definitions</a:t>
            </a:r>
          </a:p>
          <a:p>
            <a:pPr marL="228600" indent="-228600">
              <a:buAutoNum type="arabicPeriod"/>
            </a:pPr>
            <a:r>
              <a:rPr lang="en-US" dirty="0"/>
              <a:t>Overview of the United Nations Convention on the Rights of Persons with Disabilities</a:t>
            </a:r>
          </a:p>
          <a:p>
            <a:pPr marL="228600" indent="-228600">
              <a:buAutoNum type="arabicPeriod"/>
            </a:pPr>
            <a:r>
              <a:rPr lang="en-US" dirty="0"/>
              <a:t>and finally, the importance of family involvement. </a:t>
            </a:r>
          </a:p>
          <a:p>
            <a:endParaRPr lang="en-US" dirty="0"/>
          </a:p>
          <a:p>
            <a:r>
              <a:rPr lang="en-US" dirty="0"/>
              <a:t>This background information will be helpful for your general knowledge as a Family Leader.</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a:t>
            </a:fld>
            <a:endParaRPr lang="en-US" dirty="0"/>
          </a:p>
        </p:txBody>
      </p:sp>
    </p:spTree>
    <p:extLst>
      <p:ext uri="{BB962C8B-B14F-4D97-AF65-F5344CB8AC3E}">
        <p14:creationId xmlns:p14="http://schemas.microsoft.com/office/powerpoint/2010/main" val="1260898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As you are writing your story, we can add in vivid action words! By choosing powerful words to describe the work and impact of Special Olympics, we show the power of Special Olympics. </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90</a:t>
            </a:fld>
            <a:endParaRPr lang="en-US" dirty="0"/>
          </a:p>
        </p:txBody>
      </p:sp>
    </p:spTree>
    <p:extLst>
      <p:ext uri="{BB962C8B-B14F-4D97-AF65-F5344CB8AC3E}">
        <p14:creationId xmlns:p14="http://schemas.microsoft.com/office/powerpoint/2010/main" val="34861034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endParaRPr lang="en-US" sz="1200" kern="100" dirty="0">
              <a:effectLst/>
              <a:latin typeface="Ubuntu" panose="020B05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To conclude,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Our goal is to choose stories that clearly show strong impact.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It will take us time to develop and write an excellent story of impact. But it will be worth it, because this is how we grow the movement as Family Leaders.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Ubuntu" panose="020B0504030602030204" pitchFamily="34" charset="0"/>
                <a:ea typeface="Calibri" panose="020F0502020204030204" pitchFamily="34" charset="0"/>
                <a:cs typeface="Times New Roman" panose="02020603050405020304" pitchFamily="18" charset="0"/>
              </a:rPr>
              <a:t>Showing how Special Olympics takes on a need and solves it shows that Special Olympics is effective to people who may not be familiar with our organization.</a:t>
            </a: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91</a:t>
            </a:fld>
            <a:endParaRPr lang="en-US" dirty="0"/>
          </a:p>
        </p:txBody>
      </p:sp>
    </p:spTree>
    <p:extLst>
      <p:ext uri="{BB962C8B-B14F-4D97-AF65-F5344CB8AC3E}">
        <p14:creationId xmlns:p14="http://schemas.microsoft.com/office/powerpoint/2010/main" val="3292564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00" dirty="0">
                <a:effectLst/>
                <a:latin typeface="Ubuntu" panose="020B0504030602030204" pitchFamily="34" charset="0"/>
                <a:ea typeface="Calibri" panose="020F0502020204030204" pitchFamily="34" charset="0"/>
                <a:cs typeface="Times New Roman" panose="02020603050405020304" pitchFamily="18" charset="0"/>
              </a:rPr>
              <a:t>Facilitator Script: </a:t>
            </a:r>
            <a:br>
              <a:rPr lang="en-US" sz="1200" kern="100" dirty="0">
                <a:effectLst/>
                <a:latin typeface="Ubuntu" panose="020B0504030602030204" pitchFamily="34" charset="0"/>
                <a:ea typeface="Calibri" panose="020F0502020204030204" pitchFamily="34" charset="0"/>
                <a:cs typeface="Times New Roman" panose="02020603050405020304" pitchFamily="18" charset="0"/>
              </a:rPr>
            </a:br>
            <a:r>
              <a:rPr lang="en-US" sz="1200" kern="100" dirty="0">
                <a:effectLst/>
                <a:latin typeface="Ubuntu" panose="020B0504030602030204" pitchFamily="34" charset="0"/>
                <a:ea typeface="Calibri" panose="020F0502020204030204" pitchFamily="34" charset="0"/>
                <a:cs typeface="Times New Roman" panose="02020603050405020304" pitchFamily="18" charset="0"/>
              </a:rPr>
              <a:t>Let’s close with one last discussion.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We have discussed the need to describe the work that Special Olympics does. It’s that middle part of the story where something changes.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Think about what you know about your Program. </a:t>
            </a:r>
          </a:p>
          <a:p>
            <a:pPr marL="0" marR="0">
              <a:spcBef>
                <a:spcPts val="0"/>
              </a:spcBef>
              <a:spcAft>
                <a:spcPts val="0"/>
              </a:spcAft>
            </a:pP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What’s an example of important work that people outside of Special Olympics might not understand? What are parts of the work that you didn’t know about or understand at first?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Ubuntu" panose="020B0504030602030204" pitchFamily="34" charset="0"/>
                <a:ea typeface="Calibri" panose="020F0502020204030204" pitchFamily="34" charset="0"/>
                <a:cs typeface="Times New Roman" panose="02020603050405020304" pitchFamily="18" charset="0"/>
              </a:rPr>
              <a:t>What kind of impact will that work have?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Let people discuss with one another to connect knowledge with impact. </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i="1" kern="100" dirty="0">
                <a:effectLst/>
                <a:latin typeface="Ubuntu" panose="020B0504030602030204" pitchFamily="34" charset="0"/>
                <a:ea typeface="Calibri" panose="020F0502020204030204" pitchFamily="34" charset="0"/>
                <a:cs typeface="Times New Roman" panose="02020603050405020304" pitchFamily="18" charset="0"/>
              </a:rPr>
              <a:t>Point out that this kind of thinking will help them know where to look for examples of impact.</a:t>
            </a:r>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92</a:t>
            </a:fld>
            <a:endParaRPr lang="en-US" dirty="0"/>
          </a:p>
        </p:txBody>
      </p:sp>
    </p:spTree>
    <p:extLst>
      <p:ext uri="{BB962C8B-B14F-4D97-AF65-F5344CB8AC3E}">
        <p14:creationId xmlns:p14="http://schemas.microsoft.com/office/powerpoint/2010/main" val="33068071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allotted: </a:t>
            </a:r>
            <a:r>
              <a:rPr lang="en-US" b="0" dirty="0"/>
              <a:t>1 hour</a:t>
            </a:r>
          </a:p>
          <a:p>
            <a:endParaRPr lang="en-US" b="0" dirty="0"/>
          </a:p>
          <a:p>
            <a:r>
              <a:rPr lang="en-US" b="1" dirty="0"/>
              <a:t>Facilitator Script: </a:t>
            </a:r>
          </a:p>
          <a:p>
            <a:r>
              <a:rPr lang="en-US" b="0" dirty="0"/>
              <a:t>Hi siblings. Thank you for joining us for the “Sibling Engagement” workshop! As siblings, you have a unique and important role as a Family Leader, and we are so glad to have you as part of our community.</a:t>
            </a:r>
          </a:p>
          <a:p>
            <a:r>
              <a:rPr lang="en-US" b="0" dirty="0"/>
              <a:t>First, let’s begin with an activity called the “Iceberg.” This is designed to get to know ourselves, and each other, a bit better.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93</a:t>
            </a:fld>
            <a:endParaRPr lang="en-US" dirty="0"/>
          </a:p>
        </p:txBody>
      </p:sp>
    </p:spTree>
    <p:extLst>
      <p:ext uri="{BB962C8B-B14F-4D97-AF65-F5344CB8AC3E}">
        <p14:creationId xmlns:p14="http://schemas.microsoft.com/office/powerpoint/2010/main" val="6863575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br>
              <a:rPr lang="en-US" dirty="0"/>
            </a:br>
            <a:r>
              <a:rPr lang="en-US" dirty="0"/>
              <a:t>In this activity, we will draw an iceberg in an ocean. </a:t>
            </a:r>
          </a:p>
          <a:p>
            <a:endParaRPr lang="en-US" dirty="0"/>
          </a:p>
          <a:p>
            <a:r>
              <a:rPr lang="en-US" dirty="0"/>
              <a:t>What do you already know about icebergs?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(Facilitator Note: allow participation)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Great! It is important to know that most of the iceberg is hidden from view. How much of an iceberg is visible? The answer is 10 percent. This means that 90 percent of the iceberg is invisible unless we plunge below the surface of the water. A surface-level look alone doesn’t allow us to see the depth and breadth of the full iceberg.</a:t>
            </a:r>
          </a:p>
          <a:p>
            <a:endParaRPr lang="en-US" dirty="0"/>
          </a:p>
          <a:p>
            <a:r>
              <a:rPr lang="en-US" dirty="0"/>
              <a:t>People are similar to icebergs. Why do you think that is? </a:t>
            </a:r>
          </a:p>
          <a:p>
            <a:endParaRPr lang="en-US" dirty="0"/>
          </a:p>
          <a:p>
            <a:r>
              <a:rPr lang="en-US" i="1" dirty="0"/>
              <a:t>(Facilitator Note: allow participation)</a:t>
            </a:r>
          </a:p>
          <a:p>
            <a:endParaRPr lang="en-US" i="1" dirty="0"/>
          </a:p>
          <a:p>
            <a:r>
              <a:rPr lang="en-US" dirty="0"/>
              <a:t>You got it! In some ways, people are similar to icebergs – some things about us are on the surface (e.g. physical characteristics, dress, language). Other aspects of who we are hidden below the surface, and not immediately obvious (past experiences, where we grew up, our values, things we like or dislike, our beliefs). </a:t>
            </a:r>
          </a:p>
          <a:p>
            <a:endParaRPr lang="en-US" dirty="0"/>
          </a:p>
          <a:p>
            <a:r>
              <a:rPr lang="en-US" i="1" dirty="0"/>
              <a:t>(Facilitator Note: You may want to consider your own identity iceberg and add examples to your own iceberg as you go)</a:t>
            </a:r>
          </a:p>
          <a:p>
            <a:endParaRPr lang="en-US" dirty="0"/>
          </a:p>
          <a:p>
            <a:r>
              <a:rPr lang="en-US" dirty="0"/>
              <a:t>What do you think is the risk of making assumptions about people based on the tip of the iceberg? </a:t>
            </a:r>
          </a:p>
          <a:p>
            <a:endParaRPr lang="en-US" dirty="0"/>
          </a:p>
          <a:p>
            <a:r>
              <a:rPr lang="en-US" dirty="0"/>
              <a:t>Great! Thank you for sharing. </a:t>
            </a:r>
          </a:p>
          <a:p>
            <a:endParaRPr lang="en-US" dirty="0"/>
          </a:p>
          <a:p>
            <a:r>
              <a:rPr lang="en-US" dirty="0"/>
              <a:t>Now, let’s take some time to complete our own iceberg. Please only include what you are comfortable sharing. </a:t>
            </a:r>
          </a:p>
          <a:p>
            <a:endParaRPr lang="en-US" dirty="0"/>
          </a:p>
          <a:p>
            <a:r>
              <a:rPr lang="en-US" dirty="0"/>
              <a:t>After you are done, we will take time to share as a group.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94</a:t>
            </a:fld>
            <a:endParaRPr lang="en-US" dirty="0"/>
          </a:p>
        </p:txBody>
      </p:sp>
    </p:spTree>
    <p:extLst>
      <p:ext uri="{BB962C8B-B14F-4D97-AF65-F5344CB8AC3E}">
        <p14:creationId xmlns:p14="http://schemas.microsoft.com/office/powerpoint/2010/main" val="3116712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Great work! Let’s come back together to share our icebergs.</a:t>
            </a:r>
          </a:p>
          <a:p>
            <a:endParaRPr lang="en-US" b="0" dirty="0"/>
          </a:p>
          <a:p>
            <a:r>
              <a:rPr lang="en-US" b="0" i="1" dirty="0"/>
              <a:t>(Facilitator Note: Give time for all to share)</a:t>
            </a:r>
            <a:br>
              <a:rPr lang="en-US" b="0" dirty="0"/>
            </a:br>
            <a:br>
              <a:rPr lang="en-US" b="0" dirty="0"/>
            </a:br>
            <a:r>
              <a:rPr lang="en-US" b="0" dirty="0"/>
              <a:t>Thank you all for sharing. As you can see, while there are a lot of characteristics we have in common, we are all also completely unique! </a:t>
            </a:r>
          </a:p>
          <a:p>
            <a:endParaRPr lang="en-US" b="0" dirty="0"/>
          </a:p>
          <a:p>
            <a:r>
              <a:rPr lang="en-US" b="0" dirty="0"/>
              <a:t>Now that you’ve heard everyone share their iceberg, how do you think the above the surface characteristics impact us as Family Leaders? How about the below the surface characteristics? How can we use these icebergs to help us understand each other as leaders?</a:t>
            </a:r>
          </a:p>
          <a:p>
            <a:endParaRPr lang="en-US" b="0" dirty="0"/>
          </a:p>
          <a:p>
            <a:r>
              <a:rPr lang="en-US" b="0" i="1" dirty="0"/>
              <a:t>(Facilitator Note: Give time for all to share)</a:t>
            </a:r>
          </a:p>
          <a:p>
            <a:endParaRPr lang="en-US" b="0" i="1" dirty="0"/>
          </a:p>
          <a:p>
            <a:r>
              <a:rPr lang="en-US" b="0" i="0" dirty="0"/>
              <a:t>Thanks, everyone! Let’s now discuss sibling engagement.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95</a:t>
            </a:fld>
            <a:endParaRPr lang="en-US" dirty="0"/>
          </a:p>
        </p:txBody>
      </p:sp>
    </p:spTree>
    <p:extLst>
      <p:ext uri="{BB962C8B-B14F-4D97-AF65-F5344CB8AC3E}">
        <p14:creationId xmlns:p14="http://schemas.microsoft.com/office/powerpoint/2010/main" val="36754812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br>
              <a:rPr lang="en-US" dirty="0"/>
            </a:br>
            <a:r>
              <a:rPr lang="en-US" dirty="0"/>
              <a:t>What is sibling engagement? Sibling engagement occurs when the sibling of a person with intellectual disabilities is actively involved in their brother or sister’s life. Engaged siblings are active participants in their brother’s and sister’s Special Olympics journeys. They play, learn, develop and work together, strengthening their relationship in the process. The siblings are a team who motivate and support each other. They work toward and achieve shared and personal goals. There are many ways you can become an engaged sibling in Special Olympics, including through:</a:t>
            </a:r>
            <a:br>
              <a:rPr lang="en-US" dirty="0"/>
            </a:br>
            <a:br>
              <a:rPr lang="en-US" dirty="0"/>
            </a:br>
            <a:r>
              <a:rPr lang="en-US" b="1" dirty="0"/>
              <a:t>Supporting: </a:t>
            </a:r>
            <a:r>
              <a:rPr lang="en-US" dirty="0"/>
              <a:t>cheering on your sibling </a:t>
            </a:r>
          </a:p>
          <a:p>
            <a:r>
              <a:rPr lang="en-US" b="1" dirty="0"/>
              <a:t>Volunteering: </a:t>
            </a:r>
            <a:r>
              <a:rPr lang="en-US" dirty="0"/>
              <a:t>at local SO Events, Healthy Athletes, becoming an SO Official, or helping your local Program as a Family Leader, of course!</a:t>
            </a:r>
          </a:p>
          <a:p>
            <a:r>
              <a:rPr lang="en-US" b="1" dirty="0"/>
              <a:t>Participating: </a:t>
            </a:r>
            <a:r>
              <a:rPr lang="en-US" dirty="0"/>
              <a:t>in Young Athletes, Unified Sports, University Engagement, or becoming an SO Coach </a:t>
            </a:r>
          </a:p>
          <a:p>
            <a:r>
              <a:rPr lang="en-US" b="1" dirty="0"/>
              <a:t>Connecting: </a:t>
            </a:r>
            <a:r>
              <a:rPr lang="en-US" dirty="0"/>
              <a:t>connecting with other siblings and your local Programs, such as through this training, and working towards Program goals together. </a:t>
            </a:r>
          </a:p>
          <a:p>
            <a:r>
              <a:rPr lang="en-US" b="1" dirty="0"/>
              <a:t>Advocating: </a:t>
            </a:r>
            <a:r>
              <a:rPr lang="en-US" dirty="0"/>
              <a:t>this could mean advocacy in your school or within your local Program.</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96</a:t>
            </a:fld>
            <a:endParaRPr lang="en-US" dirty="0"/>
          </a:p>
        </p:txBody>
      </p:sp>
    </p:spTree>
    <p:extLst>
      <p:ext uri="{BB962C8B-B14F-4D97-AF65-F5344CB8AC3E}">
        <p14:creationId xmlns:p14="http://schemas.microsoft.com/office/powerpoint/2010/main" val="21305683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 </a:t>
            </a:r>
          </a:p>
          <a:p>
            <a:r>
              <a:rPr lang="en-US" b="0" dirty="0"/>
              <a:t>Engaging with Special Olympics as siblings not only benefits your local Program and sibling, but it is also beneficial to you. Your sibling will appreciate the time you invest in their goals. Meanwhile, sibling engagement can offer you: </a:t>
            </a:r>
            <a:br>
              <a:rPr lang="en-US" b="0" dirty="0"/>
            </a:br>
            <a:endParaRPr lang="en-US" b="0" dirty="0"/>
          </a:p>
          <a:p>
            <a:r>
              <a:rPr lang="en-US" b="0" dirty="0"/>
              <a:t>Pride in yourself and your sibling</a:t>
            </a:r>
          </a:p>
          <a:p>
            <a:r>
              <a:rPr lang="en-US" b="0" dirty="0"/>
              <a:t>Increased self-esteem</a:t>
            </a:r>
          </a:p>
          <a:p>
            <a:r>
              <a:rPr lang="en-US" b="0" dirty="0"/>
              <a:t>Professional development skills</a:t>
            </a:r>
          </a:p>
          <a:p>
            <a:r>
              <a:rPr lang="en-US" b="0" dirty="0"/>
              <a:t>Leadership skills and opportunities</a:t>
            </a:r>
          </a:p>
          <a:p>
            <a:r>
              <a:rPr lang="en-US" b="0" dirty="0"/>
              <a:t>Advocacy skills</a:t>
            </a:r>
          </a:p>
          <a:p>
            <a:r>
              <a:rPr lang="en-US" b="0" dirty="0"/>
              <a:t>Friendships with other siblings and athletes</a:t>
            </a:r>
          </a:p>
          <a:p>
            <a:r>
              <a:rPr lang="en-US" b="0" dirty="0"/>
              <a:t>A stronger bond with your sibling</a:t>
            </a:r>
          </a:p>
          <a:p>
            <a:r>
              <a:rPr lang="en-US" b="0" dirty="0"/>
              <a:t>Greater tolerance and acceptance for all people</a:t>
            </a:r>
          </a:p>
          <a:p>
            <a:r>
              <a:rPr lang="en-US" b="0" dirty="0"/>
              <a:t>Stronger family unity</a:t>
            </a:r>
          </a:p>
          <a:p>
            <a:r>
              <a:rPr lang="en-US" b="0" dirty="0"/>
              <a:t>Opportunities for personal and athletic growth </a:t>
            </a:r>
          </a:p>
          <a:p>
            <a:endParaRPr lang="en-US" b="0" dirty="0"/>
          </a:p>
          <a:p>
            <a:r>
              <a:rPr lang="en-US" b="0" dirty="0"/>
              <a:t>As a sibling, your role in Special Olympics will change over time depending on your interests, goals and time commitments. There is always a place for you in Special Olympics!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97</a:t>
            </a:fld>
            <a:endParaRPr lang="en-US" dirty="0"/>
          </a:p>
        </p:txBody>
      </p:sp>
    </p:spTree>
    <p:extLst>
      <p:ext uri="{BB962C8B-B14F-4D97-AF65-F5344CB8AC3E}">
        <p14:creationId xmlns:p14="http://schemas.microsoft.com/office/powerpoint/2010/main" val="33203570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Script</a:t>
            </a:r>
          </a:p>
          <a:p>
            <a:r>
              <a:rPr lang="en-US" dirty="0"/>
              <a:t>Worldwide, sibling engagement occurs in a variety of ways. Here is a successful example of sibling engagement in the United Arab Emirates, which is located in our SO Middle East/North Africa Region! </a:t>
            </a:r>
            <a:br>
              <a:rPr lang="en-US" dirty="0"/>
            </a:br>
            <a:br>
              <a:rPr lang="en-US" dirty="0"/>
            </a:br>
            <a:r>
              <a:rPr lang="en-US" dirty="0"/>
              <a:t>Siblings in the United Arab Emirates have the chance to apply to and join the UAE Sibling Council for two years. On the council, there are five local siblings from the UAE and five expat siblings who live in the UAE. </a:t>
            </a:r>
          </a:p>
          <a:p>
            <a:endParaRPr lang="en-US" dirty="0"/>
          </a:p>
          <a:p>
            <a:r>
              <a:rPr lang="en-US" dirty="0"/>
              <a:t>Their general responsibilities include representing SO UAE in local and international events, attending monthly meetings, reviewing and advising SO UAE on projects and university clubs, speaking in public events, taking part in youth circles and groups, and actively engaging and working with inclusion organizations within the UAE. </a:t>
            </a:r>
          </a:p>
          <a:p>
            <a:endParaRPr lang="en-US" dirty="0"/>
          </a:p>
          <a:p>
            <a:r>
              <a:rPr lang="en-US" dirty="0"/>
              <a:t>Can you think of ways that you can incorporate some strengths of this example into your own local Program? </a:t>
            </a:r>
            <a:br>
              <a:rPr lang="en-US" dirty="0"/>
            </a:br>
            <a:endParaRPr lang="en-US" dirty="0"/>
          </a:p>
          <a:p>
            <a:r>
              <a:rPr lang="en-US" dirty="0"/>
              <a:t>Great! Let’s now join back together with the rest of the family members.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98</a:t>
            </a:fld>
            <a:endParaRPr lang="en-US" dirty="0"/>
          </a:p>
        </p:txBody>
      </p:sp>
    </p:spTree>
    <p:extLst>
      <p:ext uri="{BB962C8B-B14F-4D97-AF65-F5344CB8AC3E}">
        <p14:creationId xmlns:p14="http://schemas.microsoft.com/office/powerpoint/2010/main" val="4677831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Time allotted</a:t>
            </a:r>
            <a:r>
              <a:rPr lang="en-US" b="0" dirty="0"/>
              <a:t>: 30 minutes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Facilitator Script: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Welcome back together, Family Leaders!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As promised, this will be our chance to reflect on our learnings and to create our own Action Plan draft. You will create this Action Plan based on the details you gathered about your Program in your pre-work, as well as your own strengths. After the training, you will present this Action Plan to the contact in your Program. This will give you a chance to edit your Action Plan to align further with your local Program. </a:t>
            </a:r>
          </a:p>
          <a:p>
            <a:endParaRPr lang="en-US" dirty="0"/>
          </a:p>
        </p:txBody>
      </p:sp>
      <p:sp>
        <p:nvSpPr>
          <p:cNvPr id="4" name="Slide Number Placeholder 3"/>
          <p:cNvSpPr>
            <a:spLocks noGrp="1"/>
          </p:cNvSpPr>
          <p:nvPr>
            <p:ph type="sldNum" sz="quarter" idx="5"/>
          </p:nvPr>
        </p:nvSpPr>
        <p:spPr/>
        <p:txBody>
          <a:bodyPr/>
          <a:lstStyle/>
          <a:p>
            <a:fld id="{B1AB4960-CA66-47E0-A69E-4C8E9D6BFF86}" type="slidenum">
              <a:rPr lang="en-US" smtClean="0"/>
              <a:t>99</a:t>
            </a:fld>
            <a:endParaRPr lang="en-US" dirty="0"/>
          </a:p>
        </p:txBody>
      </p:sp>
    </p:spTree>
    <p:extLst>
      <p:ext uri="{BB962C8B-B14F-4D97-AF65-F5344CB8AC3E}">
        <p14:creationId xmlns:p14="http://schemas.microsoft.com/office/powerpoint/2010/main" val="70143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6F019-AD7C-BB11-1217-72CAF4C44DDF}"/>
              </a:ext>
            </a:extLst>
          </p:cNvPr>
          <p:cNvSpPr>
            <a:spLocks noGrp="1"/>
          </p:cNvSpPr>
          <p:nvPr>
            <p:ph type="ctrTitle"/>
          </p:nvPr>
        </p:nvSpPr>
        <p:spPr>
          <a:xfrm>
            <a:off x="772885" y="2710553"/>
            <a:ext cx="5410201" cy="1354592"/>
          </a:xfrm>
        </p:spPr>
        <p:txBody>
          <a:bodyPr anchor="b">
            <a:normAutofit/>
          </a:bodyPr>
          <a:lstStyle>
            <a:lvl1pPr algn="l">
              <a:defRPr sz="4400" b="1">
                <a:solidFill>
                  <a:srgbClr val="292662"/>
                </a:solidFill>
                <a:latin typeface="Ubuntu" panose="020B0504030602030204" pitchFamily="34" charset="0"/>
              </a:defRPr>
            </a:lvl1pPr>
          </a:lstStyle>
          <a:p>
            <a:r>
              <a:rPr lang="en-US" dirty="0"/>
              <a:t>Click to edit Master title style</a:t>
            </a:r>
          </a:p>
        </p:txBody>
      </p:sp>
      <p:pic>
        <p:nvPicPr>
          <p:cNvPr id="12" name="Graphic 11">
            <a:extLst>
              <a:ext uri="{FF2B5EF4-FFF2-40B4-BE49-F238E27FC236}">
                <a16:creationId xmlns:a16="http://schemas.microsoft.com/office/drawing/2014/main" id="{63B67499-1B48-80B8-4517-46F7728B17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895884"/>
            <a:ext cx="1839017" cy="644933"/>
          </a:xfrm>
          <a:prstGeom prst="rect">
            <a:avLst/>
          </a:prstGeom>
        </p:spPr>
      </p:pic>
      <p:sp>
        <p:nvSpPr>
          <p:cNvPr id="14" name="TextBox 13">
            <a:extLst>
              <a:ext uri="{FF2B5EF4-FFF2-40B4-BE49-F238E27FC236}">
                <a16:creationId xmlns:a16="http://schemas.microsoft.com/office/drawing/2014/main" id="{A8053520-B6D9-4CFE-ACD8-E8F15B0681BF}"/>
              </a:ext>
            </a:extLst>
          </p:cNvPr>
          <p:cNvSpPr txBox="1"/>
          <p:nvPr userDrawn="1"/>
        </p:nvSpPr>
        <p:spPr>
          <a:xfrm>
            <a:off x="1554018" y="499098"/>
            <a:ext cx="1715655" cy="469359"/>
          </a:xfrm>
          <a:prstGeom prst="rect">
            <a:avLst/>
          </a:prstGeom>
          <a:noFill/>
        </p:spPr>
        <p:txBody>
          <a:bodyPr wrap="square" rtlCol="0">
            <a:spAutoFit/>
          </a:bodyPr>
          <a:lstStyle/>
          <a:p>
            <a:r>
              <a:rPr lang="en-US" sz="2450" b="1" dirty="0">
                <a:solidFill>
                  <a:schemeClr val="bg1"/>
                </a:solidFill>
                <a:latin typeface="Ubuntu" panose="020B0504030602030204" pitchFamily="34" charset="0"/>
              </a:rPr>
              <a:t>FAMILIES</a:t>
            </a:r>
          </a:p>
        </p:txBody>
      </p:sp>
      <p:pic>
        <p:nvPicPr>
          <p:cNvPr id="16" name="Graphic 15">
            <a:extLst>
              <a:ext uri="{FF2B5EF4-FFF2-40B4-BE49-F238E27FC236}">
                <a16:creationId xmlns:a16="http://schemas.microsoft.com/office/drawing/2014/main" id="{625B6AB9-A4DC-BD8C-C4DF-3DFF7A2595F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72886" y="380897"/>
            <a:ext cx="753486" cy="753486"/>
          </a:xfrm>
          <a:prstGeom prst="rect">
            <a:avLst/>
          </a:prstGeom>
        </p:spPr>
      </p:pic>
    </p:spTree>
    <p:extLst>
      <p:ext uri="{BB962C8B-B14F-4D97-AF65-F5344CB8AC3E}">
        <p14:creationId xmlns:p14="http://schemas.microsoft.com/office/powerpoint/2010/main" val="17169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4674-391C-94CD-876C-82A572345B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69234-61DE-F7EC-9E72-15018B7F3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AD9D69-F4F3-47C9-118C-F03F655EA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178A1-F934-8B55-1DA2-75A4F0F05FB4}"/>
              </a:ext>
            </a:extLst>
          </p:cNvPr>
          <p:cNvSpPr>
            <a:spLocks noGrp="1"/>
          </p:cNvSpPr>
          <p:nvPr>
            <p:ph type="dt" sz="half" idx="10"/>
          </p:nvPr>
        </p:nvSpPr>
        <p:spPr/>
        <p:txBody>
          <a:bodyPr/>
          <a:lstStyle/>
          <a:p>
            <a:fld id="{52ADA7FA-EF94-41CB-A170-1BFB72857618}" type="datetimeFigureOut">
              <a:rPr lang="en-US" smtClean="0"/>
              <a:t>3/22/2024</a:t>
            </a:fld>
            <a:endParaRPr lang="en-US" dirty="0"/>
          </a:p>
        </p:txBody>
      </p:sp>
      <p:sp>
        <p:nvSpPr>
          <p:cNvPr id="6" name="Footer Placeholder 5">
            <a:extLst>
              <a:ext uri="{FF2B5EF4-FFF2-40B4-BE49-F238E27FC236}">
                <a16:creationId xmlns:a16="http://schemas.microsoft.com/office/drawing/2014/main" id="{1817AA2B-1575-92A9-758B-6F11E077A4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377E84-8717-422A-F239-36C5C8F7A5DB}"/>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543987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0D3FA-ABF3-1819-C613-F08C93DB59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B2642-7059-43F6-1B53-35DDEE1057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98B52D-0699-EF64-D3B8-D3B072F18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7A50D-B1D8-D98F-277C-C5D51C06C086}"/>
              </a:ext>
            </a:extLst>
          </p:cNvPr>
          <p:cNvSpPr>
            <a:spLocks noGrp="1"/>
          </p:cNvSpPr>
          <p:nvPr>
            <p:ph type="dt" sz="half" idx="10"/>
          </p:nvPr>
        </p:nvSpPr>
        <p:spPr/>
        <p:txBody>
          <a:bodyPr/>
          <a:lstStyle/>
          <a:p>
            <a:fld id="{52ADA7FA-EF94-41CB-A170-1BFB72857618}" type="datetimeFigureOut">
              <a:rPr lang="en-US" smtClean="0"/>
              <a:t>3/22/2024</a:t>
            </a:fld>
            <a:endParaRPr lang="en-US" dirty="0"/>
          </a:p>
        </p:txBody>
      </p:sp>
      <p:sp>
        <p:nvSpPr>
          <p:cNvPr id="6" name="Footer Placeholder 5">
            <a:extLst>
              <a:ext uri="{FF2B5EF4-FFF2-40B4-BE49-F238E27FC236}">
                <a16:creationId xmlns:a16="http://schemas.microsoft.com/office/drawing/2014/main" id="{3BA120BE-02D2-49F7-A597-715A9DD2E8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0FE847-4583-82AA-5EB8-F55FDA66F063}"/>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445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701E-000E-D755-5CE3-FD7620A8D5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DB12B2-5C38-F43C-26DC-049D58461A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9A882-D70F-B0BB-4879-47E688D89760}"/>
              </a:ext>
            </a:extLst>
          </p:cNvPr>
          <p:cNvSpPr>
            <a:spLocks noGrp="1"/>
          </p:cNvSpPr>
          <p:nvPr>
            <p:ph type="dt" sz="half" idx="10"/>
          </p:nvPr>
        </p:nvSpPr>
        <p:spPr/>
        <p:txBody>
          <a:bodyPr/>
          <a:lstStyle/>
          <a:p>
            <a:fld id="{52ADA7FA-EF94-41CB-A170-1BFB72857618}" type="datetimeFigureOut">
              <a:rPr lang="en-US" smtClean="0"/>
              <a:t>3/22/2024</a:t>
            </a:fld>
            <a:endParaRPr lang="en-US" dirty="0"/>
          </a:p>
        </p:txBody>
      </p:sp>
      <p:sp>
        <p:nvSpPr>
          <p:cNvPr id="5" name="Footer Placeholder 4">
            <a:extLst>
              <a:ext uri="{FF2B5EF4-FFF2-40B4-BE49-F238E27FC236}">
                <a16:creationId xmlns:a16="http://schemas.microsoft.com/office/drawing/2014/main" id="{6FD3DFA0-8C5A-20BE-9250-31D05C600E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88C97C-B959-8635-F877-CEF049E2A8EC}"/>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196979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7F6CE-FF25-FFE2-097B-E1B0386440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6C9CFD-0DE1-5DA0-8258-86DD43848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EA343-F898-4594-1C58-B1AC0AA8000E}"/>
              </a:ext>
            </a:extLst>
          </p:cNvPr>
          <p:cNvSpPr>
            <a:spLocks noGrp="1"/>
          </p:cNvSpPr>
          <p:nvPr>
            <p:ph type="dt" sz="half" idx="10"/>
          </p:nvPr>
        </p:nvSpPr>
        <p:spPr/>
        <p:txBody>
          <a:bodyPr/>
          <a:lstStyle/>
          <a:p>
            <a:fld id="{52ADA7FA-EF94-41CB-A170-1BFB72857618}" type="datetimeFigureOut">
              <a:rPr lang="en-US" smtClean="0"/>
              <a:t>3/22/2024</a:t>
            </a:fld>
            <a:endParaRPr lang="en-US" dirty="0"/>
          </a:p>
        </p:txBody>
      </p:sp>
      <p:sp>
        <p:nvSpPr>
          <p:cNvPr id="5" name="Footer Placeholder 4">
            <a:extLst>
              <a:ext uri="{FF2B5EF4-FFF2-40B4-BE49-F238E27FC236}">
                <a16:creationId xmlns:a16="http://schemas.microsoft.com/office/drawing/2014/main" id="{76435C33-5B76-314E-5D46-5B0DBC3900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F327CC-B881-5C80-D457-1D0CA457C699}"/>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5006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BC732A4-0CEA-F9AA-BF78-DC8C7E727E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44982" y="592364"/>
            <a:ext cx="1839017" cy="644933"/>
          </a:xfrm>
          <a:prstGeom prst="rect">
            <a:avLst/>
          </a:prstGeom>
        </p:spPr>
      </p:pic>
      <p:grpSp>
        <p:nvGrpSpPr>
          <p:cNvPr id="6" name="Group 5">
            <a:extLst>
              <a:ext uri="{FF2B5EF4-FFF2-40B4-BE49-F238E27FC236}">
                <a16:creationId xmlns:a16="http://schemas.microsoft.com/office/drawing/2014/main" id="{1826AC20-CB2B-D6B7-2312-C4B1344CB3ED}"/>
              </a:ext>
            </a:extLst>
          </p:cNvPr>
          <p:cNvGrpSpPr/>
          <p:nvPr userDrawn="1"/>
        </p:nvGrpSpPr>
        <p:grpSpPr>
          <a:xfrm>
            <a:off x="605246" y="483811"/>
            <a:ext cx="2496787" cy="753486"/>
            <a:chOff x="605246" y="5619691"/>
            <a:chExt cx="2496787" cy="753486"/>
          </a:xfrm>
        </p:grpSpPr>
        <p:sp>
          <p:nvSpPr>
            <p:cNvPr id="4" name="TextBox 3">
              <a:extLst>
                <a:ext uri="{FF2B5EF4-FFF2-40B4-BE49-F238E27FC236}">
                  <a16:creationId xmlns:a16="http://schemas.microsoft.com/office/drawing/2014/main" id="{C28D96B2-F971-0E86-1D9C-B93BA491E3CD}"/>
                </a:ext>
              </a:extLst>
            </p:cNvPr>
            <p:cNvSpPr txBox="1"/>
            <p:nvPr userDrawn="1"/>
          </p:nvSpPr>
          <p:spPr>
            <a:xfrm>
              <a:off x="1386378" y="5737892"/>
              <a:ext cx="1715655" cy="469359"/>
            </a:xfrm>
            <a:prstGeom prst="rect">
              <a:avLst/>
            </a:prstGeom>
            <a:noFill/>
          </p:spPr>
          <p:txBody>
            <a:bodyPr wrap="square" rtlCol="0">
              <a:spAutoFit/>
            </a:bodyPr>
            <a:lstStyle/>
            <a:p>
              <a:r>
                <a:rPr lang="en-US" sz="2450" b="1" dirty="0">
                  <a:solidFill>
                    <a:schemeClr val="bg1"/>
                  </a:solidFill>
                  <a:latin typeface="Ubuntu" panose="020B0504030602030204" pitchFamily="34" charset="0"/>
                </a:rPr>
                <a:t>FAMILIES</a:t>
              </a:r>
            </a:p>
          </p:txBody>
        </p:sp>
        <p:pic>
          <p:nvPicPr>
            <p:cNvPr id="5" name="Graphic 4">
              <a:extLst>
                <a:ext uri="{FF2B5EF4-FFF2-40B4-BE49-F238E27FC236}">
                  <a16:creationId xmlns:a16="http://schemas.microsoft.com/office/drawing/2014/main" id="{6444102B-66DA-58AE-56CA-A7426F2DD8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5246" y="5619691"/>
              <a:ext cx="753486" cy="753486"/>
            </a:xfrm>
            <a:prstGeom prst="rect">
              <a:avLst/>
            </a:prstGeom>
          </p:spPr>
        </p:pic>
      </p:grpSp>
    </p:spTree>
    <p:extLst>
      <p:ext uri="{BB962C8B-B14F-4D97-AF65-F5344CB8AC3E}">
        <p14:creationId xmlns:p14="http://schemas.microsoft.com/office/powerpoint/2010/main" val="265357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12" name="Picture 11" descr="A purple rectangle with black border&#10;&#10;Description automatically generated">
            <a:extLst>
              <a:ext uri="{FF2B5EF4-FFF2-40B4-BE49-F238E27FC236}">
                <a16:creationId xmlns:a16="http://schemas.microsoft.com/office/drawing/2014/main" id="{101D7059-D11D-07A8-C620-E039FE899D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2643" y="299812"/>
            <a:ext cx="11266715" cy="821082"/>
          </a:xfrm>
          <a:prstGeom prst="rect">
            <a:avLst/>
          </a:prstGeom>
        </p:spPr>
      </p:pic>
      <p:pic>
        <p:nvPicPr>
          <p:cNvPr id="14" name="Graphic 13">
            <a:extLst>
              <a:ext uri="{FF2B5EF4-FFF2-40B4-BE49-F238E27FC236}">
                <a16:creationId xmlns:a16="http://schemas.microsoft.com/office/drawing/2014/main" id="{1CC6297E-5C8A-F68A-3CB0-5AA42587A6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8457" y="479560"/>
            <a:ext cx="10722427" cy="458382"/>
          </a:xfrm>
          <a:prstGeom prst="rect">
            <a:avLst/>
          </a:prstGeom>
        </p:spPr>
      </p:pic>
      <p:sp>
        <p:nvSpPr>
          <p:cNvPr id="17" name="TextBox 16">
            <a:extLst>
              <a:ext uri="{FF2B5EF4-FFF2-40B4-BE49-F238E27FC236}">
                <a16:creationId xmlns:a16="http://schemas.microsoft.com/office/drawing/2014/main" id="{2BCE17FB-FB26-51DB-1B67-B6EB27B25B42}"/>
              </a:ext>
            </a:extLst>
          </p:cNvPr>
          <p:cNvSpPr txBox="1"/>
          <p:nvPr userDrawn="1"/>
        </p:nvSpPr>
        <p:spPr>
          <a:xfrm>
            <a:off x="1150621" y="551015"/>
            <a:ext cx="3233057" cy="315471"/>
          </a:xfrm>
          <a:prstGeom prst="rect">
            <a:avLst/>
          </a:prstGeom>
          <a:noFill/>
        </p:spPr>
        <p:txBody>
          <a:bodyPr wrap="square" rtlCol="0">
            <a:spAutoFit/>
          </a:bodyPr>
          <a:lstStyle/>
          <a:p>
            <a:r>
              <a:rPr lang="en-US" sz="1450" b="1" dirty="0">
                <a:solidFill>
                  <a:schemeClr val="bg1"/>
                </a:solidFill>
                <a:latin typeface="Ubuntu" panose="020B0504030602030204" pitchFamily="34" charset="0"/>
              </a:rPr>
              <a:t>FAMILIES</a:t>
            </a:r>
          </a:p>
        </p:txBody>
      </p:sp>
    </p:spTree>
    <p:extLst>
      <p:ext uri="{BB962C8B-B14F-4D97-AF65-F5344CB8AC3E}">
        <p14:creationId xmlns:p14="http://schemas.microsoft.com/office/powerpoint/2010/main" val="4073187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06CBD77-7181-F1DE-2AEB-3127D2215C2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7037" y="351223"/>
            <a:ext cx="432000" cy="432000"/>
          </a:xfrm>
          <a:prstGeom prst="rect">
            <a:avLst/>
          </a:prstGeom>
        </p:spPr>
      </p:pic>
      <p:sp>
        <p:nvSpPr>
          <p:cNvPr id="10" name="TextBox 9">
            <a:extLst>
              <a:ext uri="{FF2B5EF4-FFF2-40B4-BE49-F238E27FC236}">
                <a16:creationId xmlns:a16="http://schemas.microsoft.com/office/drawing/2014/main" id="{8B810653-9F39-C07F-ECA3-48825A75E60A}"/>
              </a:ext>
            </a:extLst>
          </p:cNvPr>
          <p:cNvSpPr txBox="1"/>
          <p:nvPr userDrawn="1"/>
        </p:nvSpPr>
        <p:spPr>
          <a:xfrm>
            <a:off x="859201" y="409488"/>
            <a:ext cx="1224279" cy="315471"/>
          </a:xfrm>
          <a:prstGeom prst="rect">
            <a:avLst/>
          </a:prstGeom>
          <a:noFill/>
        </p:spPr>
        <p:txBody>
          <a:bodyPr wrap="square" rtlCol="0">
            <a:spAutoFit/>
          </a:bodyPr>
          <a:lstStyle/>
          <a:p>
            <a:r>
              <a:rPr lang="en-US" sz="1450" b="1" dirty="0">
                <a:solidFill>
                  <a:srgbClr val="292662"/>
                </a:solidFill>
                <a:latin typeface="Ubuntu" panose="020B0504030602030204" pitchFamily="34" charset="0"/>
              </a:rPr>
              <a:t>FAMILIES</a:t>
            </a:r>
          </a:p>
        </p:txBody>
      </p:sp>
      <p:pic>
        <p:nvPicPr>
          <p:cNvPr id="12" name="Graphic 11">
            <a:extLst>
              <a:ext uri="{FF2B5EF4-FFF2-40B4-BE49-F238E27FC236}">
                <a16:creationId xmlns:a16="http://schemas.microsoft.com/office/drawing/2014/main" id="{7210AFE5-C0B2-DEFB-4434-AC6F0A471E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23921" y="312581"/>
            <a:ext cx="1441042" cy="509284"/>
          </a:xfrm>
          <a:prstGeom prst="rect">
            <a:avLst/>
          </a:prstGeom>
        </p:spPr>
      </p:pic>
    </p:spTree>
    <p:extLst>
      <p:ext uri="{BB962C8B-B14F-4D97-AF65-F5344CB8AC3E}">
        <p14:creationId xmlns:p14="http://schemas.microsoft.com/office/powerpoint/2010/main" val="272290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6F47CE78-A94F-79D9-A18C-D1C0F2AB1B69}"/>
              </a:ext>
            </a:extLst>
          </p:cNvPr>
          <p:cNvSpPr>
            <a:spLocks noGrp="1"/>
          </p:cNvSpPr>
          <p:nvPr>
            <p:ph type="body" sz="quarter" idx="11"/>
          </p:nvPr>
        </p:nvSpPr>
        <p:spPr>
          <a:xfrm>
            <a:off x="716278" y="3113922"/>
            <a:ext cx="4681537" cy="630156"/>
          </a:xfrm>
        </p:spPr>
        <p:txBody>
          <a:bodyPr anchor="ctr">
            <a:noAutofit/>
          </a:bodyPr>
          <a:lstStyle>
            <a:lvl1pPr marL="0" indent="0" algn="l" defTabSz="914400" rtl="0" eaLnBrk="1" latinLnBrk="0" hangingPunct="1">
              <a:buNone/>
              <a:defRPr lang="en-US" sz="3200" b="1" kern="1200" dirty="0" smtClean="0">
                <a:solidFill>
                  <a:schemeClr val="bg1"/>
                </a:solidFill>
                <a:latin typeface="Ubuntu" panose="020B0504030602030204" pitchFamily="34" charset="0"/>
                <a:ea typeface="+mn-ea"/>
                <a:cs typeface="+mn-cs"/>
              </a:defRPr>
            </a:lvl1pPr>
            <a:lvl2pPr marL="457200" indent="0">
              <a:buNone/>
              <a:defRPr/>
            </a:lvl2pPr>
          </a:lstStyle>
          <a:p>
            <a:pPr lvl="0"/>
            <a:r>
              <a:rPr lang="en-US" dirty="0"/>
              <a:t>Click to edit</a:t>
            </a:r>
          </a:p>
        </p:txBody>
      </p:sp>
      <p:pic>
        <p:nvPicPr>
          <p:cNvPr id="6" name="Graphic 5">
            <a:extLst>
              <a:ext uri="{FF2B5EF4-FFF2-40B4-BE49-F238E27FC236}">
                <a16:creationId xmlns:a16="http://schemas.microsoft.com/office/drawing/2014/main" id="{73B96A63-D470-FA7E-F54E-682FB78E0F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99120" y="2942592"/>
            <a:ext cx="2952803" cy="972816"/>
          </a:xfrm>
          <a:prstGeom prst="rect">
            <a:avLst/>
          </a:prstGeom>
        </p:spPr>
      </p:pic>
    </p:spTree>
    <p:extLst>
      <p:ext uri="{BB962C8B-B14F-4D97-AF65-F5344CB8AC3E}">
        <p14:creationId xmlns:p14="http://schemas.microsoft.com/office/powerpoint/2010/main" val="414162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7F8AA2-0BDC-C963-0461-553D6A3A63E4}"/>
              </a:ext>
            </a:extLst>
          </p:cNvPr>
          <p:cNvGrpSpPr/>
          <p:nvPr userDrawn="1"/>
        </p:nvGrpSpPr>
        <p:grpSpPr>
          <a:xfrm>
            <a:off x="511793" y="481642"/>
            <a:ext cx="1731558" cy="528060"/>
            <a:chOff x="511793" y="448686"/>
            <a:chExt cx="1731558" cy="528060"/>
          </a:xfrm>
        </p:grpSpPr>
        <p:pic>
          <p:nvPicPr>
            <p:cNvPr id="3" name="Graphic 2">
              <a:extLst>
                <a:ext uri="{FF2B5EF4-FFF2-40B4-BE49-F238E27FC236}">
                  <a16:creationId xmlns:a16="http://schemas.microsoft.com/office/drawing/2014/main" id="{A3F6E32D-EB28-E654-A4D2-7ADDA37177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11793" y="448686"/>
              <a:ext cx="528060" cy="528060"/>
            </a:xfrm>
            <a:prstGeom prst="rect">
              <a:avLst/>
            </a:prstGeom>
          </p:spPr>
        </p:pic>
        <p:sp>
          <p:nvSpPr>
            <p:cNvPr id="4" name="TextBox 3">
              <a:extLst>
                <a:ext uri="{FF2B5EF4-FFF2-40B4-BE49-F238E27FC236}">
                  <a16:creationId xmlns:a16="http://schemas.microsoft.com/office/drawing/2014/main" id="{599DE7C4-D99F-A498-B6B7-05118E0EB6F8}"/>
                </a:ext>
              </a:extLst>
            </p:cNvPr>
            <p:cNvSpPr txBox="1"/>
            <p:nvPr userDrawn="1"/>
          </p:nvSpPr>
          <p:spPr>
            <a:xfrm>
              <a:off x="1019072" y="523666"/>
              <a:ext cx="1224279" cy="346249"/>
            </a:xfrm>
            <a:prstGeom prst="rect">
              <a:avLst/>
            </a:prstGeom>
            <a:noFill/>
          </p:spPr>
          <p:txBody>
            <a:bodyPr wrap="square" rtlCol="0">
              <a:spAutoFit/>
            </a:bodyPr>
            <a:lstStyle/>
            <a:p>
              <a:r>
                <a:rPr lang="en-US" sz="1650" b="1" dirty="0">
                  <a:solidFill>
                    <a:schemeClr val="bg1"/>
                  </a:solidFill>
                  <a:latin typeface="Ubuntu" panose="020B0504030602030204" pitchFamily="34" charset="0"/>
                </a:rPr>
                <a:t>FAMILIES</a:t>
              </a:r>
            </a:p>
          </p:txBody>
        </p:sp>
      </p:grpSp>
      <p:pic>
        <p:nvPicPr>
          <p:cNvPr id="5" name="Graphic 4">
            <a:extLst>
              <a:ext uri="{FF2B5EF4-FFF2-40B4-BE49-F238E27FC236}">
                <a16:creationId xmlns:a16="http://schemas.microsoft.com/office/drawing/2014/main" id="{03C90B77-33B6-EA4A-5917-3F97C41E9E5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99174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section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C59FE87-BA48-ED09-77DD-ACFC1B9C9244}"/>
              </a:ext>
            </a:extLst>
          </p:cNvPr>
          <p:cNvSpPr>
            <a:spLocks noGrp="1"/>
          </p:cNvSpPr>
          <p:nvPr>
            <p:ph type="body" sz="quarter" idx="10"/>
          </p:nvPr>
        </p:nvSpPr>
        <p:spPr>
          <a:xfrm>
            <a:off x="990146" y="568579"/>
            <a:ext cx="4191000" cy="359001"/>
          </a:xfrm>
        </p:spPr>
        <p:txBody>
          <a:bodyPr>
            <a:normAutofit/>
          </a:bodyPr>
          <a:lstStyle>
            <a:lvl1pPr marL="0" indent="0">
              <a:buNone/>
              <a:defRPr sz="1750" b="1">
                <a:solidFill>
                  <a:srgbClr val="292662"/>
                </a:solidFill>
                <a:latin typeface="Ubuntu" panose="020B0504030602030204" pitchFamily="34" charset="0"/>
              </a:defRPr>
            </a:lvl1pPr>
          </a:lstStyle>
          <a:p>
            <a:pPr lvl="0"/>
            <a:r>
              <a:rPr lang="en-US" dirty="0"/>
              <a:t>Click to edit </a:t>
            </a:r>
          </a:p>
        </p:txBody>
      </p:sp>
      <p:sp>
        <p:nvSpPr>
          <p:cNvPr id="17" name="TextBox 16">
            <a:extLst>
              <a:ext uri="{FF2B5EF4-FFF2-40B4-BE49-F238E27FC236}">
                <a16:creationId xmlns:a16="http://schemas.microsoft.com/office/drawing/2014/main" id="{8C677B98-0DA4-1EFF-5A88-BCA850CB803A}"/>
              </a:ext>
            </a:extLst>
          </p:cNvPr>
          <p:cNvSpPr txBox="1"/>
          <p:nvPr userDrawn="1"/>
        </p:nvSpPr>
        <p:spPr>
          <a:xfrm>
            <a:off x="1893661" y="3209408"/>
            <a:ext cx="2307320" cy="592470"/>
          </a:xfrm>
          <a:prstGeom prst="rect">
            <a:avLst/>
          </a:prstGeom>
          <a:noFill/>
        </p:spPr>
        <p:txBody>
          <a:bodyPr wrap="square" rtlCol="0">
            <a:spAutoFit/>
          </a:bodyPr>
          <a:lstStyle/>
          <a:p>
            <a:r>
              <a:rPr lang="en-US" sz="3250" b="1" dirty="0">
                <a:solidFill>
                  <a:srgbClr val="292662"/>
                </a:solidFill>
                <a:latin typeface="Ubuntu" panose="020B0504030602030204" pitchFamily="34" charset="0"/>
              </a:rPr>
              <a:t>FAMILIES</a:t>
            </a:r>
          </a:p>
        </p:txBody>
      </p:sp>
      <p:sp>
        <p:nvSpPr>
          <p:cNvPr id="20" name="Text Placeholder 19">
            <a:extLst>
              <a:ext uri="{FF2B5EF4-FFF2-40B4-BE49-F238E27FC236}">
                <a16:creationId xmlns:a16="http://schemas.microsoft.com/office/drawing/2014/main" id="{C7C31308-2569-51A2-F192-B97BC2818299}"/>
              </a:ext>
            </a:extLst>
          </p:cNvPr>
          <p:cNvSpPr>
            <a:spLocks noGrp="1"/>
          </p:cNvSpPr>
          <p:nvPr>
            <p:ph type="body" sz="quarter" idx="11"/>
          </p:nvPr>
        </p:nvSpPr>
        <p:spPr>
          <a:xfrm>
            <a:off x="6096000" y="2775308"/>
            <a:ext cx="5378450" cy="1307383"/>
          </a:xfrm>
        </p:spPr>
        <p:txBody>
          <a:bodyPr anchor="ctr">
            <a:normAutofit/>
          </a:bodyPr>
          <a:lstStyle>
            <a:lvl1pPr marL="0" indent="0">
              <a:spcBef>
                <a:spcPts val="0"/>
              </a:spcBef>
              <a:buNone/>
              <a:defRPr lang="en-US" sz="38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Click to edit</a:t>
            </a:r>
          </a:p>
        </p:txBody>
      </p:sp>
      <p:sp>
        <p:nvSpPr>
          <p:cNvPr id="21" name="Text Placeholder 19">
            <a:extLst>
              <a:ext uri="{FF2B5EF4-FFF2-40B4-BE49-F238E27FC236}">
                <a16:creationId xmlns:a16="http://schemas.microsoft.com/office/drawing/2014/main" id="{4DBF3C60-B648-9C5D-78C4-83EBCF6DEC69}"/>
              </a:ext>
            </a:extLst>
          </p:cNvPr>
          <p:cNvSpPr>
            <a:spLocks noGrp="1"/>
          </p:cNvSpPr>
          <p:nvPr>
            <p:ph type="body" sz="quarter" idx="12" hasCustomPrompt="1"/>
          </p:nvPr>
        </p:nvSpPr>
        <p:spPr>
          <a:xfrm>
            <a:off x="4669519" y="3248403"/>
            <a:ext cx="957943" cy="514481"/>
          </a:xfrm>
        </p:spPr>
        <p:txBody>
          <a:bodyPr anchor="ctr">
            <a:normAutofit/>
          </a:bodyPr>
          <a:lstStyle>
            <a:lvl1pPr marL="0" indent="0" algn="l" defTabSz="914400" rtl="0" eaLnBrk="1" latinLnBrk="0" hangingPunct="1">
              <a:lnSpc>
                <a:spcPct val="100000"/>
              </a:lnSpc>
              <a:spcBef>
                <a:spcPts val="0"/>
              </a:spcBef>
              <a:buNone/>
              <a:defRPr lang="en-US" sz="3600" b="1" kern="1200" dirty="0" smtClean="0">
                <a:solidFill>
                  <a:schemeClr val="bg1"/>
                </a:solidFill>
                <a:latin typeface="Ubuntu" panose="020B05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23" name="Text Placeholder 10">
            <a:extLst>
              <a:ext uri="{FF2B5EF4-FFF2-40B4-BE49-F238E27FC236}">
                <a16:creationId xmlns:a16="http://schemas.microsoft.com/office/drawing/2014/main" id="{897F6116-2843-ED8B-6736-416A582813C1}"/>
              </a:ext>
            </a:extLst>
          </p:cNvPr>
          <p:cNvSpPr>
            <a:spLocks noGrp="1"/>
          </p:cNvSpPr>
          <p:nvPr>
            <p:ph type="body" sz="quarter" idx="13" hasCustomPrompt="1"/>
          </p:nvPr>
        </p:nvSpPr>
        <p:spPr>
          <a:xfrm>
            <a:off x="663575" y="560174"/>
            <a:ext cx="424996" cy="359001"/>
          </a:xfrm>
        </p:spPr>
        <p:txBody>
          <a:bodyPr>
            <a:normAutofit/>
          </a:bodyPr>
          <a:lstStyle>
            <a:lvl1pPr marL="0" indent="0" algn="l" defTabSz="914400" rtl="0" eaLnBrk="1" latinLnBrk="0" hangingPunct="1">
              <a:buNone/>
              <a:defRPr lang="en-US" sz="1600" b="1" kern="1200" dirty="0" smtClean="0">
                <a:solidFill>
                  <a:schemeClr val="bg1"/>
                </a:solidFill>
                <a:latin typeface="Ubuntu" panose="020B0504030602030204" pitchFamily="34" charset="0"/>
                <a:ea typeface="+mn-ea"/>
                <a:cs typeface="+mn-cs"/>
              </a:defRPr>
            </a:lvl1pPr>
          </a:lstStyle>
          <a:p>
            <a:pPr lvl="0"/>
            <a:r>
              <a:rPr lang="en-US" dirty="0"/>
              <a:t>1.</a:t>
            </a:r>
          </a:p>
        </p:txBody>
      </p:sp>
    </p:spTree>
    <p:extLst>
      <p:ext uri="{BB962C8B-B14F-4D97-AF65-F5344CB8AC3E}">
        <p14:creationId xmlns:p14="http://schemas.microsoft.com/office/powerpoint/2010/main" val="2555781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48BF213-5319-093C-88C0-33FA1F2634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3619" y="401183"/>
            <a:ext cx="2813628" cy="725487"/>
          </a:xfrm>
          <a:prstGeom prst="rect">
            <a:avLst/>
          </a:prstGeom>
        </p:spPr>
      </p:pic>
      <p:grpSp>
        <p:nvGrpSpPr>
          <p:cNvPr id="17" name="Group 16">
            <a:extLst>
              <a:ext uri="{FF2B5EF4-FFF2-40B4-BE49-F238E27FC236}">
                <a16:creationId xmlns:a16="http://schemas.microsoft.com/office/drawing/2014/main" id="{92505C15-5463-27F2-B411-EAC6652277BE}"/>
              </a:ext>
            </a:extLst>
          </p:cNvPr>
          <p:cNvGrpSpPr/>
          <p:nvPr userDrawn="1"/>
        </p:nvGrpSpPr>
        <p:grpSpPr>
          <a:xfrm>
            <a:off x="511793" y="481642"/>
            <a:ext cx="1731558" cy="528060"/>
            <a:chOff x="511793" y="448686"/>
            <a:chExt cx="1731558" cy="528060"/>
          </a:xfrm>
        </p:grpSpPr>
        <p:pic>
          <p:nvPicPr>
            <p:cNvPr id="10" name="Graphic 9">
              <a:extLst>
                <a:ext uri="{FF2B5EF4-FFF2-40B4-BE49-F238E27FC236}">
                  <a16:creationId xmlns:a16="http://schemas.microsoft.com/office/drawing/2014/main" id="{20367FD9-F72F-2531-71AD-91B3105079E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1" name="TextBox 10">
              <a:extLst>
                <a:ext uri="{FF2B5EF4-FFF2-40B4-BE49-F238E27FC236}">
                  <a16:creationId xmlns:a16="http://schemas.microsoft.com/office/drawing/2014/main" id="{426CEDF1-23EA-FA82-0A04-EB670306F7FB}"/>
                </a:ext>
              </a:extLst>
            </p:cNvPr>
            <p:cNvSpPr txBox="1"/>
            <p:nvPr userDrawn="1"/>
          </p:nvSpPr>
          <p:spPr>
            <a:xfrm>
              <a:off x="1019072" y="523666"/>
              <a:ext cx="1224279" cy="346249"/>
            </a:xfrm>
            <a:prstGeom prst="rect">
              <a:avLst/>
            </a:prstGeom>
            <a:noFill/>
          </p:spPr>
          <p:txBody>
            <a:bodyPr wrap="square" rtlCol="0">
              <a:spAutoFit/>
            </a:bodyPr>
            <a:lstStyle/>
            <a:p>
              <a:r>
                <a:rPr lang="en-US" sz="1650" b="1" dirty="0">
                  <a:solidFill>
                    <a:srgbClr val="292662"/>
                  </a:solidFill>
                  <a:latin typeface="Ubuntu" panose="020B0504030602030204" pitchFamily="34" charset="0"/>
                </a:rPr>
                <a:t>FAMILIES</a:t>
              </a:r>
            </a:p>
          </p:txBody>
        </p:sp>
      </p:grpSp>
      <p:sp>
        <p:nvSpPr>
          <p:cNvPr id="14" name="Text Placeholder 19">
            <a:extLst>
              <a:ext uri="{FF2B5EF4-FFF2-40B4-BE49-F238E27FC236}">
                <a16:creationId xmlns:a16="http://schemas.microsoft.com/office/drawing/2014/main" id="{1D0E69E9-01D4-7809-6CCF-564A2294074A}"/>
              </a:ext>
            </a:extLst>
          </p:cNvPr>
          <p:cNvSpPr>
            <a:spLocks noGrp="1"/>
          </p:cNvSpPr>
          <p:nvPr>
            <p:ph type="body" sz="quarter" idx="11"/>
          </p:nvPr>
        </p:nvSpPr>
        <p:spPr>
          <a:xfrm>
            <a:off x="9753601" y="444728"/>
            <a:ext cx="2155371" cy="632958"/>
          </a:xfrm>
        </p:spPr>
        <p:txBody>
          <a:bodyPr anchor="ctr">
            <a:normAutofit/>
          </a:bodyPr>
          <a:lstStyle>
            <a:lvl1pPr marL="0" indent="0">
              <a:spcBef>
                <a:spcPts val="0"/>
              </a:spcBef>
              <a:buNone/>
              <a:defRPr lang="en-US" sz="14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endParaRPr lang="en-US" dirty="0"/>
          </a:p>
        </p:txBody>
      </p:sp>
      <p:sp>
        <p:nvSpPr>
          <p:cNvPr id="15" name="Text Placeholder 19">
            <a:extLst>
              <a:ext uri="{FF2B5EF4-FFF2-40B4-BE49-F238E27FC236}">
                <a16:creationId xmlns:a16="http://schemas.microsoft.com/office/drawing/2014/main" id="{1E7F4397-EA66-D3F7-BCEB-DB0DDFDDDF24}"/>
              </a:ext>
            </a:extLst>
          </p:cNvPr>
          <p:cNvSpPr>
            <a:spLocks noGrp="1"/>
          </p:cNvSpPr>
          <p:nvPr>
            <p:ph type="body" sz="quarter" idx="12" hasCustomPrompt="1"/>
          </p:nvPr>
        </p:nvSpPr>
        <p:spPr>
          <a:xfrm>
            <a:off x="9339945" y="586014"/>
            <a:ext cx="528061" cy="356260"/>
          </a:xfrm>
        </p:spPr>
        <p:txBody>
          <a:bodyPr anchor="ctr">
            <a:normAutofit/>
          </a:bodyPr>
          <a:lstStyle>
            <a:lvl1pPr marL="0" indent="0">
              <a:lnSpc>
                <a:spcPct val="100000"/>
              </a:lnSpc>
              <a:spcBef>
                <a:spcPts val="0"/>
              </a:spcBef>
              <a:buNone/>
              <a:defRPr lang="en-US" sz="1200" b="1" kern="1200" dirty="0" smtClean="0">
                <a:solidFill>
                  <a:schemeClr val="bg1"/>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1.1.</a:t>
            </a:r>
          </a:p>
        </p:txBody>
      </p:sp>
      <p:sp>
        <p:nvSpPr>
          <p:cNvPr id="16" name="Text Placeholder 19">
            <a:extLst>
              <a:ext uri="{FF2B5EF4-FFF2-40B4-BE49-F238E27FC236}">
                <a16:creationId xmlns:a16="http://schemas.microsoft.com/office/drawing/2014/main" id="{458F41A4-D1BB-30D7-015C-72C4FA13423D}"/>
              </a:ext>
            </a:extLst>
          </p:cNvPr>
          <p:cNvSpPr>
            <a:spLocks noGrp="1"/>
          </p:cNvSpPr>
          <p:nvPr>
            <p:ph type="body" sz="quarter" idx="13" hasCustomPrompt="1"/>
          </p:nvPr>
        </p:nvSpPr>
        <p:spPr>
          <a:xfrm>
            <a:off x="9797275" y="111820"/>
            <a:ext cx="2155371" cy="332016"/>
          </a:xfrm>
        </p:spPr>
        <p:txBody>
          <a:bodyPr anchor="ctr">
            <a:normAutofit/>
          </a:bodyPr>
          <a:lstStyle>
            <a:lvl1pPr marL="0" indent="0">
              <a:spcBef>
                <a:spcPts val="0"/>
              </a:spcBef>
              <a:buNone/>
              <a:defRPr lang="en-US" sz="1200" b="0" kern="1200" dirty="0" smtClean="0">
                <a:solidFill>
                  <a:srgbClr val="292662"/>
                </a:solidFill>
                <a:latin typeface="Ubuntu Light" panose="020B0304030602030204" pitchFamily="34" charset="0"/>
                <a:ea typeface="+mn-ea"/>
                <a:cs typeface="+mn-cs"/>
              </a:defRPr>
            </a:lvl1pPr>
            <a:lvl2pPr marL="457200" indent="0">
              <a:buNone/>
              <a:defRPr/>
            </a:lvl2pPr>
          </a:lstStyle>
          <a:p>
            <a:pPr marL="0" lvl="0" indent="0" algn="l" defTabSz="914400" rtl="0" eaLnBrk="1" latinLnBrk="0" hangingPunct="1">
              <a:lnSpc>
                <a:spcPct val="70000"/>
              </a:lnSpc>
              <a:spcBef>
                <a:spcPts val="1000"/>
              </a:spcBef>
              <a:buFont typeface="Arial" panose="020B0604020202020204" pitchFamily="34" charset="0"/>
              <a:buNone/>
            </a:pPr>
            <a:r>
              <a:rPr lang="en-US" dirty="0"/>
              <a:t>Day One</a:t>
            </a:r>
          </a:p>
        </p:txBody>
      </p:sp>
    </p:spTree>
    <p:extLst>
      <p:ext uri="{BB962C8B-B14F-4D97-AF65-F5344CB8AC3E}">
        <p14:creationId xmlns:p14="http://schemas.microsoft.com/office/powerpoint/2010/main" val="357468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47D79-9C90-44E6-9696-46FB833607BE}"/>
              </a:ext>
            </a:extLst>
          </p:cNvPr>
          <p:cNvSpPr>
            <a:spLocks noGrp="1"/>
          </p:cNvSpPr>
          <p:nvPr>
            <p:ph type="dt" sz="half" idx="10"/>
          </p:nvPr>
        </p:nvSpPr>
        <p:spPr/>
        <p:txBody>
          <a:bodyPr/>
          <a:lstStyle/>
          <a:p>
            <a:fld id="{52ADA7FA-EF94-41CB-A170-1BFB72857618}" type="datetimeFigureOut">
              <a:rPr lang="en-US" smtClean="0"/>
              <a:t>3/22/2024</a:t>
            </a:fld>
            <a:endParaRPr lang="en-US" dirty="0"/>
          </a:p>
        </p:txBody>
      </p:sp>
      <p:sp>
        <p:nvSpPr>
          <p:cNvPr id="3" name="Footer Placeholder 2">
            <a:extLst>
              <a:ext uri="{FF2B5EF4-FFF2-40B4-BE49-F238E27FC236}">
                <a16:creationId xmlns:a16="http://schemas.microsoft.com/office/drawing/2014/main" id="{6FED3187-F795-C93B-4F3C-A9AFC48DE0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129A4D-ECFC-2F0C-6966-CD88F4BEB891}"/>
              </a:ext>
            </a:extLst>
          </p:cNvPr>
          <p:cNvSpPr>
            <a:spLocks noGrp="1"/>
          </p:cNvSpPr>
          <p:nvPr>
            <p:ph type="sldNum" sz="quarter" idx="12"/>
          </p:nvPr>
        </p:nvSpPr>
        <p:spPr/>
        <p:txBody>
          <a:bodyPr/>
          <a:lstStyle/>
          <a:p>
            <a:fld id="{070EFF5C-0DD3-4F1B-ACB5-2B4D988FF483}" type="slidenum">
              <a:rPr lang="en-US" smtClean="0"/>
              <a:t>‹#›</a:t>
            </a:fld>
            <a:endParaRPr lang="en-US" dirty="0"/>
          </a:p>
        </p:txBody>
      </p:sp>
    </p:spTree>
    <p:extLst>
      <p:ext uri="{BB962C8B-B14F-4D97-AF65-F5344CB8AC3E}">
        <p14:creationId xmlns:p14="http://schemas.microsoft.com/office/powerpoint/2010/main" val="359806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0E0F29-9F99-48A7-A659-5EBED9478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7184C2-736B-32E9-E260-F2691FB8F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1BD55-E944-2644-D434-A56F022A64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DA7FA-EF94-41CB-A170-1BFB72857618}" type="datetimeFigureOut">
              <a:rPr lang="en-US" smtClean="0"/>
              <a:t>3/22/2024</a:t>
            </a:fld>
            <a:endParaRPr lang="en-US" dirty="0"/>
          </a:p>
        </p:txBody>
      </p:sp>
      <p:sp>
        <p:nvSpPr>
          <p:cNvPr id="5" name="Footer Placeholder 4">
            <a:extLst>
              <a:ext uri="{FF2B5EF4-FFF2-40B4-BE49-F238E27FC236}">
                <a16:creationId xmlns:a16="http://schemas.microsoft.com/office/drawing/2014/main" id="{ABAD6851-D007-470F-8FAD-3A061D58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6B132B5-5D27-956F-4F5A-AE9F1C263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EFF5C-0DD3-4F1B-ACB5-2B4D988FF483}" type="slidenum">
              <a:rPr lang="en-US" smtClean="0"/>
              <a:t>‹#›</a:t>
            </a:fld>
            <a:endParaRPr lang="en-US" dirty="0"/>
          </a:p>
        </p:txBody>
      </p:sp>
    </p:spTree>
    <p:extLst>
      <p:ext uri="{BB962C8B-B14F-4D97-AF65-F5344CB8AC3E}">
        <p14:creationId xmlns:p14="http://schemas.microsoft.com/office/powerpoint/2010/main" val="12433206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1" r:id="rId4"/>
    <p:sldLayoutId id="2147483652" r:id="rId5"/>
    <p:sldLayoutId id="2147483660"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292DDC04.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3.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hyperlink" Target="https://www.youtube.com/watch?v=apgQfv4TIdo"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0.xml"/><Relationship Id="rId1" Type="http://schemas.openxmlformats.org/officeDocument/2006/relationships/slideLayout" Target="../slideLayouts/slideLayout8.xml"/><Relationship Id="rId4" Type="http://schemas.openxmlformats.org/officeDocument/2006/relationships/image" Target="../media/image28.svg"/></Relationships>
</file>

<file path=ppt/slides/_rels/slide101.xml.rels><?xml version="1.0" encoding="UTF-8" standalone="yes"?>
<Relationships xmlns="http://schemas.openxmlformats.org/package/2006/relationships"><Relationship Id="rId3" Type="http://schemas.openxmlformats.org/officeDocument/2006/relationships/hyperlink" Target="https://youtu.be/gFVTGL0YgVU" TargetMode="External"/><Relationship Id="rId2" Type="http://schemas.openxmlformats.org/officeDocument/2006/relationships/notesSlide" Target="../notesSlides/notesSlide101.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9cFk-EqURWc" TargetMode="External"/><Relationship Id="rId2" Type="http://schemas.openxmlformats.org/officeDocument/2006/relationships/notesSlide" Target="../notesSlides/notesSlide104.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6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27.png"/><Relationship Id="rId7" Type="http://schemas.openxmlformats.org/officeDocument/2006/relationships/image" Target="../media/image163.svg"/><Relationship Id="rId2" Type="http://schemas.openxmlformats.org/officeDocument/2006/relationships/notesSlide" Target="../notesSlides/notesSlide106.xml"/><Relationship Id="rId1" Type="http://schemas.openxmlformats.org/officeDocument/2006/relationships/slideLayout" Target="../slideLayouts/slideLayout8.xml"/><Relationship Id="rId6" Type="http://schemas.openxmlformats.org/officeDocument/2006/relationships/image" Target="../media/image162.png"/><Relationship Id="rId11" Type="http://schemas.openxmlformats.org/officeDocument/2006/relationships/image" Target="../media/image167.svg"/><Relationship Id="rId5" Type="http://schemas.openxmlformats.org/officeDocument/2006/relationships/image" Target="../media/image31.png"/><Relationship Id="rId10" Type="http://schemas.openxmlformats.org/officeDocument/2006/relationships/image" Target="../media/image166.png"/><Relationship Id="rId4" Type="http://schemas.openxmlformats.org/officeDocument/2006/relationships/image" Target="../media/image28.svg"/><Relationship Id="rId9" Type="http://schemas.openxmlformats.org/officeDocument/2006/relationships/image" Target="../media/image165.sv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hyperlink" Target="https://specialolympics.qualtrics.com/jfe/form/SV_9mknTPC6n05kd2S" TargetMode="External"/><Relationship Id="rId7" Type="http://schemas.openxmlformats.org/officeDocument/2006/relationships/image" Target="../media/image169.sv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168.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sv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0.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19.xml"/><Relationship Id="rId7" Type="http://schemas.openxmlformats.org/officeDocument/2006/relationships/slide" Target="slide17.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22.xml"/><Relationship Id="rId5" Type="http://schemas.openxmlformats.org/officeDocument/2006/relationships/slide" Target="slide21.xml"/><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3" Type="http://schemas.microsoft.com/office/2018/10/relationships/comments" Target="../comments/modernComment_179_4E7998FD.xml"/><Relationship Id="rId7" Type="http://schemas.openxmlformats.org/officeDocument/2006/relationships/slide" Target="slide24.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3.xml"/><Relationship Id="rId4" Type="http://schemas.openxmlformats.org/officeDocument/2006/relationships/slide" Target="slide22.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2.xml"/><Relationship Id="rId7" Type="http://schemas.openxmlformats.org/officeDocument/2006/relationships/slide" Target="slide20.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slide" Target="slide24.xml"/><Relationship Id="rId5" Type="http://schemas.openxmlformats.org/officeDocument/2006/relationships/slide" Target="slide21.xml"/><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slide" Target="slide21.xml"/><Relationship Id="rId5" Type="http://schemas.openxmlformats.org/officeDocument/2006/relationships/slide" Target="slide25.xml"/><Relationship Id="rId4" Type="http://schemas.openxmlformats.org/officeDocument/2006/relationships/slide" Target="slide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23.xml"/><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slide" Target="slide26.xml"/><Relationship Id="rId5" Type="http://schemas.openxmlformats.org/officeDocument/2006/relationships/slide" Target="slide25.xml"/><Relationship Id="rId4" Type="http://schemas.openxmlformats.org/officeDocument/2006/relationships/slide" Target="slide24.xml"/><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slide" Target="slide24.xml"/><Relationship Id="rId4" Type="http://schemas.openxmlformats.org/officeDocument/2006/relationships/slide" Target="slide23.xml"/></Relationships>
</file>

<file path=ppt/slides/_rels/slide22.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mw9YhBs-YB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sv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31.png"/><Relationship Id="rId4" Type="http://schemas.openxmlformats.org/officeDocument/2006/relationships/image" Target="../media/image28.svg"/><Relationship Id="rId9" Type="http://schemas.openxmlformats.org/officeDocument/2006/relationships/image" Target="../media/image46.sv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44.sv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46.svg"/></Relationships>
</file>

<file path=ppt/slides/_rels/slide3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50.sv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5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 Id="rId9" Type="http://schemas.openxmlformats.org/officeDocument/2006/relationships/image" Target="../media/image66.jp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6.jp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hyperlink" Target="https://specialolympics.qualtrics.com/jfe/form/SV_afQC9OqD2Yy3VNc" TargetMode="External"/><Relationship Id="rId4" Type="http://schemas.openxmlformats.org/officeDocument/2006/relationships/image" Target="../media/image19.sv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28.sv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6.svg"/><Relationship Id="rId3" Type="http://schemas.microsoft.com/office/2018/10/relationships/comments" Target="../comments/modernComment_129_D94FBEA1.xml"/><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79.png"/><Relationship Id="rId5" Type="http://schemas.openxmlformats.org/officeDocument/2006/relationships/image" Target="../media/image74.svg"/><Relationship Id="rId10" Type="http://schemas.openxmlformats.org/officeDocument/2006/relationships/image" Target="../media/image78.svg"/><Relationship Id="rId4" Type="http://schemas.openxmlformats.org/officeDocument/2006/relationships/image" Target="../media/image73.png"/><Relationship Id="rId9" Type="http://schemas.openxmlformats.org/officeDocument/2006/relationships/image" Target="../media/image77.png"/></Relationships>
</file>

<file path=ppt/slides/_rels/slide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74.svg"/><Relationship Id="rId9" Type="http://schemas.openxmlformats.org/officeDocument/2006/relationships/image" Target="../media/image78.sv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8.xml"/><Relationship Id="rId5" Type="http://schemas.openxmlformats.org/officeDocument/2006/relationships/image" Target="../media/image83.svg"/><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zemr7AE2IaU"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8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94.svg"/></Relationships>
</file>

<file path=ppt/slides/_rels/slide6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8.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slides/_rels/slide6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96.svg"/></Relationships>
</file>

<file path=ppt/slides/_rels/slide6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8.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68.xml"/><Relationship Id="rId1" Type="http://schemas.openxmlformats.org/officeDocument/2006/relationships/slideLayout" Target="../slideLayouts/slideLayout8.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107.sv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3.sv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5.xml"/><Relationship Id="rId1" Type="http://schemas.openxmlformats.org/officeDocument/2006/relationships/slideLayout" Target="../slideLayouts/slideLayout8.xml"/><Relationship Id="rId4" Type="http://schemas.openxmlformats.org/officeDocument/2006/relationships/image" Target="../media/image112.svg"/></Relationships>
</file>

<file path=ppt/slides/_rels/slide76.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8.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9.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4.svg"/><Relationship Id="rId2" Type="http://schemas.openxmlformats.org/officeDocument/2006/relationships/notesSlide" Target="../notesSlides/notesSlide80.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jpg"/><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6.png"/></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8.xml"/><Relationship Id="rId5" Type="http://schemas.openxmlformats.org/officeDocument/2006/relationships/image" Target="../media/image129.jpeg"/><Relationship Id="rId4" Type="http://schemas.openxmlformats.org/officeDocument/2006/relationships/image" Target="../media/image124.sv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32.jpeg"/><Relationship Id="rId2" Type="http://schemas.openxmlformats.org/officeDocument/2006/relationships/notesSlide" Target="../notesSlides/notesSlide83.xml"/><Relationship Id="rId1" Type="http://schemas.openxmlformats.org/officeDocument/2006/relationships/slideLayout" Target="../slideLayouts/slideLayout8.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4.svg"/></Relationships>
</file>

<file path=ppt/slides/_rels/slide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84.xml"/><Relationship Id="rId1" Type="http://schemas.openxmlformats.org/officeDocument/2006/relationships/slideLayout" Target="../slideLayouts/slideLayout8.xml"/><Relationship Id="rId5" Type="http://schemas.openxmlformats.org/officeDocument/2006/relationships/image" Target="../media/image135.sv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85.xml"/><Relationship Id="rId1" Type="http://schemas.openxmlformats.org/officeDocument/2006/relationships/slideLayout" Target="../slideLayouts/slideLayout8.xml"/><Relationship Id="rId5" Type="http://schemas.openxmlformats.org/officeDocument/2006/relationships/image" Target="../media/image138.svg"/><Relationship Id="rId4" Type="http://schemas.openxmlformats.org/officeDocument/2006/relationships/image" Target="../media/image137.png"/></Relationships>
</file>

<file path=ppt/slides/_rels/slide86.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23.png"/><Relationship Id="rId7" Type="http://schemas.microsoft.com/office/2007/relationships/hdphoto" Target="../media/hdphoto1.wdp"/><Relationship Id="rId2" Type="http://schemas.openxmlformats.org/officeDocument/2006/relationships/notesSlide" Target="../notesSlides/notesSlide86.xml"/><Relationship Id="rId1" Type="http://schemas.openxmlformats.org/officeDocument/2006/relationships/slideLayout" Target="../slideLayouts/slideLayout8.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24.svg"/></Relationships>
</file>

<file path=ppt/slides/_rels/slide8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43.jpg"/><Relationship Id="rId5" Type="http://schemas.openxmlformats.org/officeDocument/2006/relationships/image" Target="../media/image3.sv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128.svg"/><Relationship Id="rId5" Type="http://schemas.openxmlformats.org/officeDocument/2006/relationships/image" Target="../media/image127.png"/><Relationship Id="rId4" Type="http://schemas.openxmlformats.org/officeDocument/2006/relationships/image" Target="../media/image124.svg"/></Relationships>
</file>

<file path=ppt/slides/_rels/slide9.xml.rels><?xml version="1.0" encoding="UTF-8" standalone="yes"?>
<Relationships xmlns="http://schemas.openxmlformats.org/package/2006/relationships"><Relationship Id="rId3" Type="http://schemas.microsoft.com/office/2018/10/relationships/comments" Target="../comments/modernComment_182_BDCB3203.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0.xml"/><Relationship Id="rId1" Type="http://schemas.openxmlformats.org/officeDocument/2006/relationships/slideLayout" Target="../slideLayouts/slideLayout8.xml"/><Relationship Id="rId4" Type="http://schemas.openxmlformats.org/officeDocument/2006/relationships/image" Target="../media/image145.svg"/></Relationships>
</file>

<file path=ppt/slides/_rels/slide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1.xml"/><Relationship Id="rId1" Type="http://schemas.openxmlformats.org/officeDocument/2006/relationships/slideLayout" Target="../slideLayouts/slideLayout8.xml"/><Relationship Id="rId5" Type="http://schemas.openxmlformats.org/officeDocument/2006/relationships/image" Target="../media/image107.sv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2.xml"/><Relationship Id="rId1" Type="http://schemas.openxmlformats.org/officeDocument/2006/relationships/slideLayout" Target="../slideLayouts/slideLayout8.xml"/><Relationship Id="rId5" Type="http://schemas.openxmlformats.org/officeDocument/2006/relationships/image" Target="../media/image118.svg"/><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4.xml"/><Relationship Id="rId1" Type="http://schemas.openxmlformats.org/officeDocument/2006/relationships/slideLayout" Target="../slideLayouts/slideLayout8.xml"/><Relationship Id="rId5" Type="http://schemas.openxmlformats.org/officeDocument/2006/relationships/image" Target="../media/image147.png"/><Relationship Id="rId4" Type="http://schemas.openxmlformats.org/officeDocument/2006/relationships/image" Target="../media/image28.svg"/></Relationships>
</file>

<file path=ppt/slides/_rels/slide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72.svg"/><Relationship Id="rId4" Type="http://schemas.openxmlformats.org/officeDocument/2006/relationships/image" Target="../media/image71.png"/></Relationships>
</file>

<file path=ppt/slides/_rels/slide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6.xml"/><Relationship Id="rId1" Type="http://schemas.openxmlformats.org/officeDocument/2006/relationships/slideLayout" Target="../slideLayouts/slideLayout8.xml"/><Relationship Id="rId5" Type="http://schemas.openxmlformats.org/officeDocument/2006/relationships/image" Target="../media/image150.svg"/><Relationship Id="rId4" Type="http://schemas.openxmlformats.org/officeDocument/2006/relationships/image" Target="../media/image149.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svg"/><Relationship Id="rId2" Type="http://schemas.openxmlformats.org/officeDocument/2006/relationships/notesSlide" Target="../notesSlides/notesSlide98.xml"/><Relationship Id="rId1" Type="http://schemas.openxmlformats.org/officeDocument/2006/relationships/slideLayout" Target="../slideLayouts/slideLayout8.xml"/><Relationship Id="rId6" Type="http://schemas.openxmlformats.org/officeDocument/2006/relationships/image" Target="../media/image154.png"/><Relationship Id="rId11" Type="http://schemas.openxmlformats.org/officeDocument/2006/relationships/image" Target="../media/image159.svg"/><Relationship Id="rId5" Type="http://schemas.openxmlformats.org/officeDocument/2006/relationships/image" Target="../media/image153.sv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A81-E381-4232-DCDA-5F2D343EC9C6}"/>
              </a:ext>
            </a:extLst>
          </p:cNvPr>
          <p:cNvSpPr>
            <a:spLocks noGrp="1"/>
          </p:cNvSpPr>
          <p:nvPr>
            <p:ph type="ctrTitle"/>
          </p:nvPr>
        </p:nvSpPr>
        <p:spPr/>
        <p:txBody>
          <a:bodyPr/>
          <a:lstStyle/>
          <a:p>
            <a:r>
              <a:rPr lang="en-US" dirty="0"/>
              <a:t>Family Leader Training</a:t>
            </a:r>
          </a:p>
        </p:txBody>
      </p:sp>
    </p:spTree>
    <p:extLst>
      <p:ext uri="{BB962C8B-B14F-4D97-AF65-F5344CB8AC3E}">
        <p14:creationId xmlns:p14="http://schemas.microsoft.com/office/powerpoint/2010/main" val="69087130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AFAC49-5F7A-2ADB-2577-3B972FB2B639}"/>
              </a:ext>
            </a:extLst>
          </p:cNvPr>
          <p:cNvSpPr>
            <a:spLocks noGrp="1"/>
          </p:cNvSpPr>
          <p:nvPr>
            <p:ph type="body" sz="quarter" idx="11"/>
          </p:nvPr>
        </p:nvSpPr>
        <p:spPr>
          <a:xfrm>
            <a:off x="9753106" y="445595"/>
            <a:ext cx="2004785" cy="632958"/>
          </a:xfrm>
        </p:spPr>
        <p:txBody>
          <a:bodyPr>
            <a:normAutofit/>
          </a:bodyPr>
          <a:lstStyle/>
          <a:p>
            <a:r>
              <a:rPr lang="en-US" dirty="0"/>
              <a:t>Introduction to Special Olympics</a:t>
            </a:r>
          </a:p>
        </p:txBody>
      </p:sp>
      <p:sp>
        <p:nvSpPr>
          <p:cNvPr id="6" name="Text Placeholder 5">
            <a:extLst>
              <a:ext uri="{FF2B5EF4-FFF2-40B4-BE49-F238E27FC236}">
                <a16:creationId xmlns:a16="http://schemas.microsoft.com/office/drawing/2014/main" id="{87692A6B-7019-8967-80DB-AF890EDD60E0}"/>
              </a:ext>
            </a:extLst>
          </p:cNvPr>
          <p:cNvSpPr>
            <a:spLocks noGrp="1"/>
          </p:cNvSpPr>
          <p:nvPr>
            <p:ph type="body" sz="quarter" idx="12"/>
          </p:nvPr>
        </p:nvSpPr>
        <p:spPr>
          <a:xfrm>
            <a:off x="9339945" y="575623"/>
            <a:ext cx="528061" cy="356260"/>
          </a:xfrm>
        </p:spPr>
        <p:txBody>
          <a:bodyPr/>
          <a:lstStyle/>
          <a:p>
            <a:r>
              <a:rPr lang="en-US" dirty="0"/>
              <a:t>1.1.</a:t>
            </a:r>
          </a:p>
        </p:txBody>
      </p:sp>
      <p:sp>
        <p:nvSpPr>
          <p:cNvPr id="7" name="Text Placeholder 6">
            <a:extLst>
              <a:ext uri="{FF2B5EF4-FFF2-40B4-BE49-F238E27FC236}">
                <a16:creationId xmlns:a16="http://schemas.microsoft.com/office/drawing/2014/main" id="{9F4DDFE3-F1ED-FC09-3FF7-A20B34742706}"/>
              </a:ext>
            </a:extLst>
          </p:cNvPr>
          <p:cNvSpPr>
            <a:spLocks noGrp="1"/>
          </p:cNvSpPr>
          <p:nvPr>
            <p:ph type="body" sz="quarter" idx="13"/>
          </p:nvPr>
        </p:nvSpPr>
        <p:spPr/>
        <p:txBody>
          <a:bodyPr/>
          <a:lstStyle/>
          <a:p>
            <a:r>
              <a:rPr lang="en-US" dirty="0"/>
              <a:t>Day One</a:t>
            </a:r>
          </a:p>
        </p:txBody>
      </p:sp>
      <p:sp>
        <p:nvSpPr>
          <p:cNvPr id="8" name="TextBox 7">
            <a:extLst>
              <a:ext uri="{FF2B5EF4-FFF2-40B4-BE49-F238E27FC236}">
                <a16:creationId xmlns:a16="http://schemas.microsoft.com/office/drawing/2014/main" id="{998D180D-D4E2-4EAF-0E12-E312B1002B4B}"/>
              </a:ext>
            </a:extLst>
          </p:cNvPr>
          <p:cNvSpPr txBox="1"/>
          <p:nvPr/>
        </p:nvSpPr>
        <p:spPr>
          <a:xfrm>
            <a:off x="4964799" y="1887332"/>
            <a:ext cx="5651500" cy="954107"/>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Origin of Special Olympics:</a:t>
            </a:r>
          </a:p>
          <a:p>
            <a:r>
              <a:rPr lang="en-US" sz="2800" b="1" dirty="0">
                <a:solidFill>
                  <a:srgbClr val="F6891F"/>
                </a:solidFill>
                <a:latin typeface="Ubuntu" panose="020B0504030602030204" pitchFamily="34" charset="0"/>
              </a:rPr>
              <a:t>Eunice Kennedy Shriver</a:t>
            </a:r>
          </a:p>
        </p:txBody>
      </p:sp>
      <p:sp>
        <p:nvSpPr>
          <p:cNvPr id="9" name="TextBox 8">
            <a:extLst>
              <a:ext uri="{FF2B5EF4-FFF2-40B4-BE49-F238E27FC236}">
                <a16:creationId xmlns:a16="http://schemas.microsoft.com/office/drawing/2014/main" id="{D164A0EE-B2D9-316C-7CEA-B61F57180CBD}"/>
              </a:ext>
            </a:extLst>
          </p:cNvPr>
          <p:cNvSpPr txBox="1"/>
          <p:nvPr/>
        </p:nvSpPr>
        <p:spPr>
          <a:xfrm>
            <a:off x="4964799" y="2998236"/>
            <a:ext cx="5968144" cy="1539396"/>
          </a:xfrm>
          <a:prstGeom prst="rect">
            <a:avLst/>
          </a:prstGeom>
          <a:noFill/>
        </p:spPr>
        <p:txBody>
          <a:bodyPr wrap="square" rtlCol="0">
            <a:spAutoFit/>
          </a:bodyPr>
          <a:lstStyle/>
          <a:p>
            <a:pPr>
              <a:lnSpc>
                <a:spcPct val="120000"/>
              </a:lnSpc>
              <a:spcAft>
                <a:spcPts val="1200"/>
              </a:spcAft>
            </a:pPr>
            <a:r>
              <a:rPr lang="en-US" dirty="0">
                <a:solidFill>
                  <a:srgbClr val="292662"/>
                </a:solidFill>
                <a:latin typeface="Ubuntu" panose="020B0504030602030204" pitchFamily="34" charset="0"/>
              </a:rPr>
              <a:t>Eunice Kennedy Shriver, founder of Special Olympics, was a pioneer in the worldwide struggle for rights and acceptance for people with intellectual disabilities. </a:t>
            </a:r>
          </a:p>
          <a:p>
            <a:pPr>
              <a:lnSpc>
                <a:spcPct val="120000"/>
              </a:lnSpc>
              <a:spcAft>
                <a:spcPts val="1200"/>
              </a:spcAft>
            </a:pPr>
            <a:r>
              <a:rPr lang="en-US" dirty="0">
                <a:solidFill>
                  <a:srgbClr val="292662"/>
                </a:solidFill>
                <a:latin typeface="Ubuntu" panose="020B0504030602030204" pitchFamily="34" charset="0"/>
              </a:rPr>
              <a:t>She taught the world that sports can change lives. </a:t>
            </a:r>
          </a:p>
        </p:txBody>
      </p:sp>
      <p:pic>
        <p:nvPicPr>
          <p:cNvPr id="18" name="Picture 17" descr="A person in a black jacket&#10;&#10;Description automatically generated">
            <a:extLst>
              <a:ext uri="{FF2B5EF4-FFF2-40B4-BE49-F238E27FC236}">
                <a16:creationId xmlns:a16="http://schemas.microsoft.com/office/drawing/2014/main" id="{5EC6F567-70FB-C76B-DA67-F7D30E24D137}"/>
              </a:ext>
            </a:extLst>
          </p:cNvPr>
          <p:cNvPicPr>
            <a:picLocks noChangeAspect="1"/>
          </p:cNvPicPr>
          <p:nvPr/>
        </p:nvPicPr>
        <p:blipFill rotWithShape="1">
          <a:blip r:embed="rId3">
            <a:extLst>
              <a:ext uri="{28A0092B-C50C-407E-A947-70E740481C1C}">
                <a14:useLocalDpi xmlns:a14="http://schemas.microsoft.com/office/drawing/2010/main" val="0"/>
              </a:ext>
            </a:extLst>
          </a:blip>
          <a:srcRect t="2754" r="8181" b="5665"/>
          <a:stretch/>
        </p:blipFill>
        <p:spPr>
          <a:xfrm>
            <a:off x="-77994" y="0"/>
            <a:ext cx="4695130" cy="6972300"/>
          </a:xfrm>
          <a:prstGeom prst="rect">
            <a:avLst/>
          </a:prstGeom>
        </p:spPr>
      </p:pic>
      <p:sp>
        <p:nvSpPr>
          <p:cNvPr id="24" name="Rectangle: Rounded Corners 23">
            <a:hlinkClick r:id="rId4"/>
            <a:extLst>
              <a:ext uri="{FF2B5EF4-FFF2-40B4-BE49-F238E27FC236}">
                <a16:creationId xmlns:a16="http://schemas.microsoft.com/office/drawing/2014/main" id="{DDD8C4B5-6368-CD30-C941-D43E28283DA3}"/>
              </a:ext>
            </a:extLst>
          </p:cNvPr>
          <p:cNvSpPr/>
          <p:nvPr/>
        </p:nvSpPr>
        <p:spPr>
          <a:xfrm>
            <a:off x="4964799" y="5013395"/>
            <a:ext cx="3550559" cy="59624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292662"/>
                </a:solidFill>
                <a:latin typeface="Ubuntu" panose="020B0504030602030204" pitchFamily="34" charset="0"/>
              </a:rPr>
              <a:t>Watch a short biography</a:t>
            </a:r>
            <a:endParaRPr lang="en-US" b="1" dirty="0">
              <a:solidFill>
                <a:srgbClr val="292662"/>
              </a:solidFill>
            </a:endParaRPr>
          </a:p>
        </p:txBody>
      </p:sp>
      <p:pic>
        <p:nvPicPr>
          <p:cNvPr id="27" name="Graphic 26" descr="Cursor with solid fill">
            <a:extLst>
              <a:ext uri="{FF2B5EF4-FFF2-40B4-BE49-F238E27FC236}">
                <a16:creationId xmlns:a16="http://schemas.microsoft.com/office/drawing/2014/main" id="{D0290CFF-C928-3438-27BE-40216877C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78218" y="5293104"/>
            <a:ext cx="633080" cy="633080"/>
          </a:xfrm>
          <a:prstGeom prst="rect">
            <a:avLst/>
          </a:prstGeom>
        </p:spPr>
      </p:pic>
      <p:grpSp>
        <p:nvGrpSpPr>
          <p:cNvPr id="28" name="Group 27">
            <a:extLst>
              <a:ext uri="{FF2B5EF4-FFF2-40B4-BE49-F238E27FC236}">
                <a16:creationId xmlns:a16="http://schemas.microsoft.com/office/drawing/2014/main" id="{E6772BF9-F0E4-6AFE-80FC-498D0C0F30B9}"/>
              </a:ext>
            </a:extLst>
          </p:cNvPr>
          <p:cNvGrpSpPr/>
          <p:nvPr/>
        </p:nvGrpSpPr>
        <p:grpSpPr>
          <a:xfrm>
            <a:off x="4964799" y="557940"/>
            <a:ext cx="1731558" cy="528060"/>
            <a:chOff x="511793" y="448686"/>
            <a:chExt cx="1731558" cy="528060"/>
          </a:xfrm>
        </p:grpSpPr>
        <p:pic>
          <p:nvPicPr>
            <p:cNvPr id="29" name="Graphic 28">
              <a:extLst>
                <a:ext uri="{FF2B5EF4-FFF2-40B4-BE49-F238E27FC236}">
                  <a16:creationId xmlns:a16="http://schemas.microsoft.com/office/drawing/2014/main" id="{DD338DB1-9317-192B-F37C-5D02D0F0E60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11793" y="448686"/>
              <a:ext cx="528060" cy="528060"/>
            </a:xfrm>
            <a:prstGeom prst="rect">
              <a:avLst/>
            </a:prstGeom>
          </p:spPr>
        </p:pic>
        <p:sp>
          <p:nvSpPr>
            <p:cNvPr id="30" name="TextBox 29">
              <a:extLst>
                <a:ext uri="{FF2B5EF4-FFF2-40B4-BE49-F238E27FC236}">
                  <a16:creationId xmlns:a16="http://schemas.microsoft.com/office/drawing/2014/main" id="{AF770553-46A0-D626-12F7-86CFB5A17E9D}"/>
                </a:ext>
              </a:extLst>
            </p:cNvPr>
            <p:cNvSpPr txBox="1"/>
            <p:nvPr userDrawn="1"/>
          </p:nvSpPr>
          <p:spPr>
            <a:xfrm>
              <a:off x="1019072" y="523666"/>
              <a:ext cx="1224279" cy="346249"/>
            </a:xfrm>
            <a:prstGeom prst="rect">
              <a:avLst/>
            </a:prstGeom>
            <a:noFill/>
          </p:spPr>
          <p:txBody>
            <a:bodyPr wrap="square" rtlCol="0">
              <a:spAutoFit/>
            </a:bodyPr>
            <a:lstStyle/>
            <a:p>
              <a:r>
                <a:rPr lang="en-US" sz="1650" b="1" dirty="0">
                  <a:solidFill>
                    <a:srgbClr val="292662"/>
                  </a:solidFill>
                  <a:latin typeface="Ubuntu" panose="020B0504030602030204" pitchFamily="34" charset="0"/>
                </a:rPr>
                <a:t>FAMILIES</a:t>
              </a:r>
            </a:p>
          </p:txBody>
        </p:sp>
      </p:grpSp>
    </p:spTree>
    <p:extLst>
      <p:ext uri="{BB962C8B-B14F-4D97-AF65-F5344CB8AC3E}">
        <p14:creationId xmlns:p14="http://schemas.microsoft.com/office/powerpoint/2010/main" val="1932503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F6378-6848-FF19-3411-896115F102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1B684CC-9E67-1240-5EEB-5A2BC8CD168E}"/>
              </a:ext>
            </a:extLst>
          </p:cNvPr>
          <p:cNvSpPr>
            <a:spLocks noGrp="1"/>
          </p:cNvSpPr>
          <p:nvPr>
            <p:ph type="body" sz="quarter" idx="11"/>
          </p:nvPr>
        </p:nvSpPr>
        <p:spPr>
          <a:xfrm>
            <a:off x="9742716" y="444728"/>
            <a:ext cx="2046514" cy="632958"/>
          </a:xfrm>
        </p:spPr>
        <p:txBody>
          <a:bodyPr/>
          <a:lstStyle/>
          <a:p>
            <a:r>
              <a:rPr lang="en-US" dirty="0"/>
              <a:t>Next Step Planning</a:t>
            </a:r>
          </a:p>
        </p:txBody>
      </p:sp>
      <p:sp>
        <p:nvSpPr>
          <p:cNvPr id="3" name="Text Placeholder 2">
            <a:extLst>
              <a:ext uri="{FF2B5EF4-FFF2-40B4-BE49-F238E27FC236}">
                <a16:creationId xmlns:a16="http://schemas.microsoft.com/office/drawing/2014/main" id="{D7DBBD3E-4A34-5F1B-7817-A7310554D9B7}"/>
              </a:ext>
            </a:extLst>
          </p:cNvPr>
          <p:cNvSpPr>
            <a:spLocks noGrp="1"/>
          </p:cNvSpPr>
          <p:nvPr>
            <p:ph type="body" sz="quarter" idx="12"/>
          </p:nvPr>
        </p:nvSpPr>
        <p:spPr>
          <a:xfrm>
            <a:off x="9339945" y="575623"/>
            <a:ext cx="528061" cy="356260"/>
          </a:xfrm>
        </p:spPr>
        <p:txBody>
          <a:bodyPr/>
          <a:lstStyle/>
          <a:p>
            <a:r>
              <a:rPr lang="en-US" dirty="0"/>
              <a:t>1.5.</a:t>
            </a:r>
          </a:p>
        </p:txBody>
      </p:sp>
      <p:sp>
        <p:nvSpPr>
          <p:cNvPr id="4" name="Text Placeholder 3">
            <a:extLst>
              <a:ext uri="{FF2B5EF4-FFF2-40B4-BE49-F238E27FC236}">
                <a16:creationId xmlns:a16="http://schemas.microsoft.com/office/drawing/2014/main" id="{626CAACE-FA02-F330-C86C-F2285705FE60}"/>
              </a:ext>
            </a:extLst>
          </p:cNvPr>
          <p:cNvSpPr>
            <a:spLocks noGrp="1"/>
          </p:cNvSpPr>
          <p:nvPr>
            <p:ph type="body" sz="quarter" idx="13"/>
          </p:nvPr>
        </p:nvSpPr>
        <p:spPr/>
        <p:txBody>
          <a:bodyPr/>
          <a:lstStyle/>
          <a:p>
            <a:r>
              <a:rPr lang="en-US" dirty="0"/>
              <a:t>Day One</a:t>
            </a:r>
          </a:p>
        </p:txBody>
      </p:sp>
      <p:sp>
        <p:nvSpPr>
          <p:cNvPr id="5" name="Rectangle: Rounded Corners 4">
            <a:extLst>
              <a:ext uri="{FF2B5EF4-FFF2-40B4-BE49-F238E27FC236}">
                <a16:creationId xmlns:a16="http://schemas.microsoft.com/office/drawing/2014/main" id="{D781E858-2B26-6DE5-1AD7-571609D8F5B2}"/>
              </a:ext>
            </a:extLst>
          </p:cNvPr>
          <p:cNvSpPr/>
          <p:nvPr/>
        </p:nvSpPr>
        <p:spPr>
          <a:xfrm>
            <a:off x="-280555" y="1242786"/>
            <a:ext cx="3682924"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AF138A7-2463-15BD-8B60-9DA049750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98B5E7CC-AC0D-E229-DC03-8F2C4940298C}"/>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8" name="TextBox 7">
            <a:extLst>
              <a:ext uri="{FF2B5EF4-FFF2-40B4-BE49-F238E27FC236}">
                <a16:creationId xmlns:a16="http://schemas.microsoft.com/office/drawing/2014/main" id="{343BA8A9-2314-E8FF-4CB6-B844BEFF6179}"/>
              </a:ext>
            </a:extLst>
          </p:cNvPr>
          <p:cNvSpPr txBox="1"/>
          <p:nvPr/>
        </p:nvSpPr>
        <p:spPr>
          <a:xfrm>
            <a:off x="1244599" y="2561202"/>
            <a:ext cx="2559909" cy="400110"/>
          </a:xfrm>
          <a:prstGeom prst="rect">
            <a:avLst/>
          </a:prstGeom>
          <a:noFill/>
        </p:spPr>
        <p:txBody>
          <a:bodyPr wrap="square" rtlCol="0">
            <a:spAutoFit/>
          </a:bodyPr>
          <a:lstStyle/>
          <a:p>
            <a:r>
              <a:rPr lang="en-US" sz="2000" dirty="0">
                <a:solidFill>
                  <a:schemeClr val="bg1"/>
                </a:solidFill>
                <a:latin typeface="Ubuntu" panose="020B0504030602030204" pitchFamily="34" charset="0"/>
              </a:rPr>
              <a:t>Action Plan</a:t>
            </a:r>
          </a:p>
        </p:txBody>
      </p:sp>
      <p:graphicFrame>
        <p:nvGraphicFramePr>
          <p:cNvPr id="10" name="Table 9">
            <a:extLst>
              <a:ext uri="{FF2B5EF4-FFF2-40B4-BE49-F238E27FC236}">
                <a16:creationId xmlns:a16="http://schemas.microsoft.com/office/drawing/2014/main" id="{0E0EB645-13F7-BEFD-7FE4-96B98F64A345}"/>
              </a:ext>
            </a:extLst>
          </p:cNvPr>
          <p:cNvGraphicFramePr>
            <a:graphicFrameLocks noGrp="1"/>
          </p:cNvGraphicFramePr>
          <p:nvPr>
            <p:extLst>
              <p:ext uri="{D42A27DB-BD31-4B8C-83A1-F6EECF244321}">
                <p14:modId xmlns:p14="http://schemas.microsoft.com/office/powerpoint/2010/main" val="3288426703"/>
              </p:ext>
            </p:extLst>
          </p:nvPr>
        </p:nvGraphicFramePr>
        <p:xfrm>
          <a:off x="3905230" y="2004274"/>
          <a:ext cx="7219293" cy="4610915"/>
        </p:xfrm>
        <a:graphic>
          <a:graphicData uri="http://schemas.openxmlformats.org/drawingml/2006/table">
            <a:tbl>
              <a:tblPr firstRow="1" bandRow="1">
                <a:tableStyleId>{5C22544A-7EE6-4342-B048-85BDC9FD1C3A}</a:tableStyleId>
              </a:tblPr>
              <a:tblGrid>
                <a:gridCol w="3619293">
                  <a:extLst>
                    <a:ext uri="{9D8B030D-6E8A-4147-A177-3AD203B41FA5}">
                      <a16:colId xmlns:a16="http://schemas.microsoft.com/office/drawing/2014/main" val="3788759901"/>
                    </a:ext>
                  </a:extLst>
                </a:gridCol>
                <a:gridCol w="3600000">
                  <a:extLst>
                    <a:ext uri="{9D8B030D-6E8A-4147-A177-3AD203B41FA5}">
                      <a16:colId xmlns:a16="http://schemas.microsoft.com/office/drawing/2014/main" val="3976303494"/>
                    </a:ext>
                  </a:extLst>
                </a:gridCol>
              </a:tblGrid>
              <a:tr h="432000">
                <a:tc gridSpan="2">
                  <a:txBody>
                    <a:bodyPr/>
                    <a:lstStyle/>
                    <a:p>
                      <a:r>
                        <a:rPr lang="en-US" sz="1800" dirty="0">
                          <a:solidFill>
                            <a:srgbClr val="F6891F"/>
                          </a:solidFill>
                          <a:latin typeface="Ubuntu" panose="020B0504030602030204" pitchFamily="34" charset="0"/>
                        </a:rPr>
                        <a:t>Personal Mission: </a:t>
                      </a: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7F5E8"/>
                    </a:solidFill>
                  </a:tcPr>
                </a:tc>
                <a:tc hMerge="1">
                  <a:txBody>
                    <a:bodyPr/>
                    <a:lstStyle/>
                    <a:p>
                      <a:endParaRPr lang="en-US" sz="2000" dirty="0"/>
                    </a:p>
                  </a:txBody>
                  <a:tcPr marL="99470" marR="99470" marT="49735" marB="49735"/>
                </a:tc>
                <a:extLst>
                  <a:ext uri="{0D108BD9-81ED-4DB2-BD59-A6C34878D82A}">
                    <a16:rowId xmlns:a16="http://schemas.microsoft.com/office/drawing/2014/main" val="1316302768"/>
                  </a:ext>
                </a:extLst>
              </a:tr>
              <a:tr h="180000">
                <a:tc gridSpan="2">
                  <a:txBody>
                    <a:bodyPr/>
                    <a:lstStyle/>
                    <a:p>
                      <a:endParaRPr lang="en-US" sz="800" dirty="0">
                        <a:solidFill>
                          <a:srgbClr val="F6891F"/>
                        </a:solidFill>
                      </a:endParaRPr>
                    </a:p>
                  </a:txBody>
                  <a:tcPr marL="99470" marR="99470" marT="49735" marB="49735"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28320191"/>
                  </a:ext>
                </a:extLst>
              </a:tr>
              <a:tr h="504000">
                <a:tc>
                  <a:txBody>
                    <a:bodyPr/>
                    <a:lstStyle/>
                    <a:p>
                      <a:pPr marL="108000"/>
                      <a:r>
                        <a:rPr lang="en-US" sz="1700" dirty="0">
                          <a:solidFill>
                            <a:srgbClr val="292662"/>
                          </a:solidFill>
                          <a:latin typeface="Ubuntu" panose="020B0504030602030204" pitchFamily="34" charset="0"/>
                        </a:rPr>
                        <a:t>Who are the people who can   help me?</a:t>
                      </a:r>
                    </a:p>
                  </a:txBody>
                  <a:tcPr marL="99470" marR="99470" marT="108000"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en-US" sz="1700" dirty="0">
                          <a:solidFill>
                            <a:srgbClr val="292662"/>
                          </a:solidFill>
                          <a:latin typeface="Ubuntu" panose="020B0504030602030204" pitchFamily="34" charset="0"/>
                        </a:rPr>
                        <a:t>What resources do  I need?</a:t>
                      </a:r>
                    </a:p>
                  </a:txBody>
                  <a:tcPr marL="99470" marR="99470" marT="108000"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0230045"/>
                  </a:ext>
                </a:extLst>
              </a:tr>
              <a:tr h="1332000">
                <a:tc>
                  <a:txBody>
                    <a:bodyPr/>
                    <a:lstStyle/>
                    <a:p>
                      <a:endParaRPr lang="en-US" sz="1600" dirty="0">
                        <a:latin typeface="Ubuntu" panose="020B0504030602030204" pitchFamily="34" charset="0"/>
                      </a:endParaRP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Ubuntu" panose="020B0504030602030204" pitchFamily="34" charset="0"/>
                      </a:endParaRP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6522802"/>
                  </a:ext>
                </a:extLst>
              </a:tr>
              <a:tr h="504000">
                <a:tc>
                  <a:txBody>
                    <a:bodyPr/>
                    <a:lstStyle/>
                    <a:p>
                      <a:pPr marL="108000"/>
                      <a:r>
                        <a:rPr lang="en-US" sz="1700" dirty="0">
                          <a:solidFill>
                            <a:srgbClr val="292662"/>
                          </a:solidFill>
                          <a:latin typeface="Ubuntu" panose="020B0504030602030204" pitchFamily="34" charset="0"/>
                        </a:rPr>
                        <a:t>What challenges might I face?</a:t>
                      </a:r>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a:r>
                        <a:rPr lang="en-US" sz="1700" dirty="0">
                          <a:solidFill>
                            <a:srgbClr val="292662"/>
                          </a:solidFill>
                          <a:latin typeface="Ubuntu" panose="020B0504030602030204" pitchFamily="34" charset="0"/>
                        </a:rPr>
                        <a:t>What are solutions to those challenges?</a:t>
                      </a:r>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9145415"/>
                  </a:ext>
                </a:extLst>
              </a:tr>
              <a:tr h="1332000">
                <a:tc>
                  <a:txBody>
                    <a:bodyPr/>
                    <a:lstStyle/>
                    <a:p>
                      <a:endParaRPr lang="en-US" sz="2000" dirty="0"/>
                    </a:p>
                  </a:txBody>
                  <a:tcPr marL="99470" marR="99470" marT="49735" marB="49735">
                    <a:lnL w="12700" cmpd="sng">
                      <a:noFill/>
                    </a:lnL>
                    <a:lnR w="12700" cap="flat" cmpd="sng" algn="ctr">
                      <a:solidFill>
                        <a:srgbClr val="F6891F"/>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2000" dirty="0"/>
                    </a:p>
                  </a:txBody>
                  <a:tcPr marL="99470" marR="99470" marT="49735" marB="49735">
                    <a:lnL w="12700" cap="flat" cmpd="sng" algn="ctr">
                      <a:solidFill>
                        <a:srgbClr val="F6891F"/>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21256380"/>
                  </a:ext>
                </a:extLst>
              </a:tr>
            </a:tbl>
          </a:graphicData>
        </a:graphic>
      </p:graphicFrame>
    </p:spTree>
    <p:extLst>
      <p:ext uri="{BB962C8B-B14F-4D97-AF65-F5344CB8AC3E}">
        <p14:creationId xmlns:p14="http://schemas.microsoft.com/office/powerpoint/2010/main" val="4201200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E97DE-2344-E3AC-9472-C8EE0EFF94FE}"/>
            </a:ext>
          </a:extLst>
        </p:cNvPr>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3AE1FBD0-FEAB-BF2F-E971-9EF106D17846}"/>
              </a:ext>
            </a:extLst>
          </p:cNvPr>
          <p:cNvPicPr>
            <a:picLocks noChangeAspect="1"/>
          </p:cNvPicPr>
          <p:nvPr/>
        </p:nvPicPr>
        <p:blipFill>
          <a:blip r:embed="rId4"/>
          <a:stretch>
            <a:fillRect/>
          </a:stretch>
        </p:blipFill>
        <p:spPr>
          <a:xfrm>
            <a:off x="1955103" y="1831630"/>
            <a:ext cx="8281793" cy="4638364"/>
          </a:xfrm>
          <a:prstGeom prst="rect">
            <a:avLst/>
          </a:prstGeom>
          <a:ln>
            <a:solidFill>
              <a:schemeClr val="bg1">
                <a:lumMod val="85000"/>
              </a:schemeClr>
            </a:solidFill>
          </a:ln>
        </p:spPr>
      </p:pic>
      <p:sp>
        <p:nvSpPr>
          <p:cNvPr id="9" name="TextBox 8">
            <a:extLst>
              <a:ext uri="{FF2B5EF4-FFF2-40B4-BE49-F238E27FC236}">
                <a16:creationId xmlns:a16="http://schemas.microsoft.com/office/drawing/2014/main" id="{5DE08E64-ED55-61F3-3C66-41BDA0071327}"/>
              </a:ext>
            </a:extLst>
          </p:cNvPr>
          <p:cNvSpPr txBox="1"/>
          <p:nvPr/>
        </p:nvSpPr>
        <p:spPr>
          <a:xfrm>
            <a:off x="811899" y="1001650"/>
            <a:ext cx="6736057" cy="523220"/>
          </a:xfrm>
          <a:prstGeom prst="rect">
            <a:avLst/>
          </a:prstGeom>
          <a:noFill/>
        </p:spPr>
        <p:txBody>
          <a:bodyPr wrap="square" rtlCol="0">
            <a:spAutoFit/>
          </a:bodyPr>
          <a:lstStyle/>
          <a:p>
            <a:r>
              <a:rPr lang="en-US" sz="2800" b="1" dirty="0">
                <a:solidFill>
                  <a:srgbClr val="292662"/>
                </a:solidFill>
                <a:latin typeface="Ubuntu" panose="020B0504030602030204" pitchFamily="34" charset="0"/>
              </a:rPr>
              <a:t>Fitness Energizer</a:t>
            </a:r>
            <a:r>
              <a:rPr lang="en-US" sz="2800" b="1" dirty="0">
                <a:solidFill>
                  <a:srgbClr val="F6891F"/>
                </a:solidFill>
                <a:latin typeface="Ubuntu" panose="020B0504030602030204" pitchFamily="34" charset="0"/>
              </a:rPr>
              <a:t>+</a:t>
            </a:r>
            <a:r>
              <a:rPr lang="en-US" sz="2800" b="1" dirty="0">
                <a:solidFill>
                  <a:srgbClr val="292662"/>
                </a:solidFill>
                <a:latin typeface="Ubuntu" panose="020B0504030602030204" pitchFamily="34" charset="0"/>
              </a:rPr>
              <a:t> Independent Break</a:t>
            </a:r>
          </a:p>
        </p:txBody>
      </p:sp>
      <p:grpSp>
        <p:nvGrpSpPr>
          <p:cNvPr id="2" name="Group 1">
            <a:extLst>
              <a:ext uri="{FF2B5EF4-FFF2-40B4-BE49-F238E27FC236}">
                <a16:creationId xmlns:a16="http://schemas.microsoft.com/office/drawing/2014/main" id="{FCBBF8A7-626C-17D2-79F8-A9122E8737E3}"/>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4371F1AA-7A97-81DD-31B7-80B95EAF919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Play with solid fill">
              <a:hlinkClick r:id="rId3"/>
              <a:extLst>
                <a:ext uri="{FF2B5EF4-FFF2-40B4-BE49-F238E27FC236}">
                  <a16:creationId xmlns:a16="http://schemas.microsoft.com/office/drawing/2014/main" id="{B88AB0E9-F47C-CF7F-77B7-C5FF1F1907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3682427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1C04205-0277-1DCF-0717-C042FBF48B1B}"/>
              </a:ext>
            </a:extLst>
          </p:cNvPr>
          <p:cNvSpPr>
            <a:spLocks noGrp="1"/>
          </p:cNvSpPr>
          <p:nvPr>
            <p:ph type="body" sz="quarter" idx="10"/>
          </p:nvPr>
        </p:nvSpPr>
        <p:spPr/>
        <p:txBody>
          <a:bodyPr/>
          <a:lstStyle/>
          <a:p>
            <a:r>
              <a:rPr lang="en-US" dirty="0"/>
              <a:t>Day One</a:t>
            </a:r>
          </a:p>
        </p:txBody>
      </p:sp>
      <p:sp>
        <p:nvSpPr>
          <p:cNvPr id="6" name="Text Placeholder 5">
            <a:extLst>
              <a:ext uri="{FF2B5EF4-FFF2-40B4-BE49-F238E27FC236}">
                <a16:creationId xmlns:a16="http://schemas.microsoft.com/office/drawing/2014/main" id="{26C74173-36CB-793A-B776-B85DD2C3720D}"/>
              </a:ext>
            </a:extLst>
          </p:cNvPr>
          <p:cNvSpPr>
            <a:spLocks noGrp="1"/>
          </p:cNvSpPr>
          <p:nvPr>
            <p:ph type="body" sz="quarter" idx="11"/>
          </p:nvPr>
        </p:nvSpPr>
        <p:spPr/>
        <p:txBody>
          <a:bodyPr/>
          <a:lstStyle/>
          <a:p>
            <a:r>
              <a:rPr lang="en-US" dirty="0"/>
              <a:t>Guest Speaker</a:t>
            </a:r>
          </a:p>
        </p:txBody>
      </p:sp>
      <p:sp>
        <p:nvSpPr>
          <p:cNvPr id="7" name="Text Placeholder 6">
            <a:extLst>
              <a:ext uri="{FF2B5EF4-FFF2-40B4-BE49-F238E27FC236}">
                <a16:creationId xmlns:a16="http://schemas.microsoft.com/office/drawing/2014/main" id="{E7A026B8-3277-3EDB-0835-9AB2FC069365}"/>
              </a:ext>
            </a:extLst>
          </p:cNvPr>
          <p:cNvSpPr>
            <a:spLocks noGrp="1"/>
          </p:cNvSpPr>
          <p:nvPr>
            <p:ph type="body" sz="quarter" idx="12"/>
          </p:nvPr>
        </p:nvSpPr>
        <p:spPr/>
        <p:txBody>
          <a:bodyPr>
            <a:normAutofit fontScale="92500" lnSpcReduction="20000"/>
          </a:bodyPr>
          <a:lstStyle/>
          <a:p>
            <a:r>
              <a:rPr lang="en-US" dirty="0"/>
              <a:t>1.6.</a:t>
            </a:r>
          </a:p>
        </p:txBody>
      </p:sp>
      <p:sp>
        <p:nvSpPr>
          <p:cNvPr id="8" name="Text Placeholder 7">
            <a:extLst>
              <a:ext uri="{FF2B5EF4-FFF2-40B4-BE49-F238E27FC236}">
                <a16:creationId xmlns:a16="http://schemas.microsoft.com/office/drawing/2014/main" id="{E16320FB-D102-3379-F160-BBBDC5D016B0}"/>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7946892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14D12-AABE-F890-1105-18511F39082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9A5DE35-853C-B669-0B44-2C1A76DDE46D}"/>
              </a:ext>
            </a:extLst>
          </p:cNvPr>
          <p:cNvSpPr>
            <a:spLocks noGrp="1"/>
          </p:cNvSpPr>
          <p:nvPr>
            <p:ph type="body" sz="quarter" idx="11"/>
          </p:nvPr>
        </p:nvSpPr>
        <p:spPr>
          <a:xfrm>
            <a:off x="716278" y="3052962"/>
            <a:ext cx="4681537" cy="630156"/>
          </a:xfrm>
        </p:spPr>
        <p:txBody>
          <a:bodyPr>
            <a:normAutofit/>
          </a:bodyPr>
          <a:lstStyle/>
          <a:p>
            <a:r>
              <a:rPr lang="en-US" dirty="0"/>
              <a:t>Day Two</a:t>
            </a:r>
          </a:p>
        </p:txBody>
      </p:sp>
    </p:spTree>
    <p:extLst>
      <p:ext uri="{BB962C8B-B14F-4D97-AF65-F5344CB8AC3E}">
        <p14:creationId xmlns:p14="http://schemas.microsoft.com/office/powerpoint/2010/main" val="30957201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E071D9-F2B3-3BD9-6B93-5E9A8D4CF218}"/>
              </a:ext>
            </a:extLst>
          </p:cNvPr>
          <p:cNvSpPr>
            <a:spLocks noGrp="1"/>
          </p:cNvSpPr>
          <p:nvPr>
            <p:ph type="body" sz="quarter" idx="10"/>
          </p:nvPr>
        </p:nvSpPr>
        <p:spPr/>
        <p:txBody>
          <a:bodyPr/>
          <a:lstStyle/>
          <a:p>
            <a:r>
              <a:rPr lang="en-US" dirty="0"/>
              <a:t>Day Two</a:t>
            </a:r>
          </a:p>
        </p:txBody>
      </p:sp>
      <p:sp>
        <p:nvSpPr>
          <p:cNvPr id="3" name="Text Placeholder 2">
            <a:extLst>
              <a:ext uri="{FF2B5EF4-FFF2-40B4-BE49-F238E27FC236}">
                <a16:creationId xmlns:a16="http://schemas.microsoft.com/office/drawing/2014/main" id="{D470DD40-B99D-7CFD-01C2-43C2BEA28FB5}"/>
              </a:ext>
            </a:extLst>
          </p:cNvPr>
          <p:cNvSpPr>
            <a:spLocks noGrp="1"/>
          </p:cNvSpPr>
          <p:nvPr>
            <p:ph type="body" sz="quarter" idx="11"/>
          </p:nvPr>
        </p:nvSpPr>
        <p:spPr/>
        <p:txBody>
          <a:bodyPr/>
          <a:lstStyle/>
          <a:p>
            <a:r>
              <a:rPr lang="en-US" dirty="0"/>
              <a:t>Field Day</a:t>
            </a:r>
          </a:p>
        </p:txBody>
      </p:sp>
      <p:sp>
        <p:nvSpPr>
          <p:cNvPr id="4" name="Text Placeholder 3">
            <a:extLst>
              <a:ext uri="{FF2B5EF4-FFF2-40B4-BE49-F238E27FC236}">
                <a16:creationId xmlns:a16="http://schemas.microsoft.com/office/drawing/2014/main" id="{D5609976-ACCE-4A78-1DE6-435E5122DA5B}"/>
              </a:ext>
            </a:extLst>
          </p:cNvPr>
          <p:cNvSpPr>
            <a:spLocks noGrp="1"/>
          </p:cNvSpPr>
          <p:nvPr>
            <p:ph type="body" sz="quarter" idx="12"/>
          </p:nvPr>
        </p:nvSpPr>
        <p:spPr>
          <a:xfrm>
            <a:off x="4679910" y="3238012"/>
            <a:ext cx="957943" cy="514481"/>
          </a:xfrm>
        </p:spPr>
        <p:txBody>
          <a:bodyPr>
            <a:normAutofit fontScale="92500" lnSpcReduction="20000"/>
          </a:bodyPr>
          <a:lstStyle/>
          <a:p>
            <a:r>
              <a:rPr lang="en-US" dirty="0"/>
              <a:t>2.1.</a:t>
            </a:r>
          </a:p>
        </p:txBody>
      </p:sp>
      <p:sp>
        <p:nvSpPr>
          <p:cNvPr id="5" name="Text Placeholder 4">
            <a:extLst>
              <a:ext uri="{FF2B5EF4-FFF2-40B4-BE49-F238E27FC236}">
                <a16:creationId xmlns:a16="http://schemas.microsoft.com/office/drawing/2014/main" id="{57847680-8EBE-EA25-8B8B-F0FA13995CDC}"/>
              </a:ext>
            </a:extLst>
          </p:cNvPr>
          <p:cNvSpPr>
            <a:spLocks noGrp="1"/>
          </p:cNvSpPr>
          <p:nvPr>
            <p:ph type="body" sz="quarter" idx="13"/>
          </p:nvPr>
        </p:nvSpPr>
        <p:spPr>
          <a:xfrm>
            <a:off x="673966" y="560174"/>
            <a:ext cx="424996" cy="359001"/>
          </a:xfrm>
        </p:spPr>
        <p:txBody>
          <a:bodyPr/>
          <a:lstStyle/>
          <a:p>
            <a:r>
              <a:rPr lang="en-US" dirty="0"/>
              <a:t>2</a:t>
            </a:r>
          </a:p>
        </p:txBody>
      </p:sp>
    </p:spTree>
    <p:extLst>
      <p:ext uri="{BB962C8B-B14F-4D97-AF65-F5344CB8AC3E}">
        <p14:creationId xmlns:p14="http://schemas.microsoft.com/office/powerpoint/2010/main" val="31730116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C307DD4-646C-8FE6-334C-773FCD01E5B9}"/>
              </a:ext>
            </a:extLst>
          </p:cNvPr>
          <p:cNvSpPr txBox="1"/>
          <p:nvPr/>
        </p:nvSpPr>
        <p:spPr>
          <a:xfrm>
            <a:off x="811899" y="1001650"/>
            <a:ext cx="5741301" cy="523220"/>
          </a:xfrm>
          <a:prstGeom prst="rect">
            <a:avLst/>
          </a:prstGeom>
          <a:noFill/>
        </p:spPr>
        <p:txBody>
          <a:bodyPr wrap="square" rtlCol="0">
            <a:spAutoFit/>
          </a:bodyPr>
          <a:lstStyle/>
          <a:p>
            <a:r>
              <a:rPr lang="en-US" sz="2800" b="1" dirty="0">
                <a:solidFill>
                  <a:srgbClr val="292662"/>
                </a:solidFill>
                <a:latin typeface="Ubuntu" panose="020B0504030602030204" pitchFamily="34" charset="0"/>
              </a:rPr>
              <a:t>Lunch Break </a:t>
            </a:r>
            <a:r>
              <a:rPr lang="en-US" sz="2800" b="1" dirty="0">
                <a:solidFill>
                  <a:srgbClr val="F6891F"/>
                </a:solidFill>
                <a:latin typeface="Ubuntu" panose="020B0504030602030204" pitchFamily="34" charset="0"/>
              </a:rPr>
              <a:t>+</a:t>
            </a:r>
            <a:r>
              <a:rPr lang="en-US" sz="2800" b="1" dirty="0">
                <a:solidFill>
                  <a:srgbClr val="292662"/>
                </a:solidFill>
                <a:latin typeface="Ubuntu" panose="020B0504030602030204" pitchFamily="34" charset="0"/>
              </a:rPr>
              <a:t> Fitness Energizer </a:t>
            </a:r>
          </a:p>
        </p:txBody>
      </p:sp>
      <p:pic>
        <p:nvPicPr>
          <p:cNvPr id="6" name="Picture 5">
            <a:hlinkClick r:id="rId3"/>
            <a:extLst>
              <a:ext uri="{FF2B5EF4-FFF2-40B4-BE49-F238E27FC236}">
                <a16:creationId xmlns:a16="http://schemas.microsoft.com/office/drawing/2014/main" id="{ADE29A73-D150-1C38-CFC9-F6CC4F21FDC9}"/>
              </a:ext>
            </a:extLst>
          </p:cNvPr>
          <p:cNvPicPr>
            <a:picLocks noChangeAspect="1"/>
          </p:cNvPicPr>
          <p:nvPr/>
        </p:nvPicPr>
        <p:blipFill>
          <a:blip r:embed="rId4"/>
          <a:stretch>
            <a:fillRect/>
          </a:stretch>
        </p:blipFill>
        <p:spPr>
          <a:xfrm>
            <a:off x="1759390" y="1717130"/>
            <a:ext cx="8673220" cy="4875479"/>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id="{484CEE03-06D7-DE8A-F712-B5C6C4A38399}"/>
              </a:ext>
            </a:extLst>
          </p:cNvPr>
          <p:cNvGrpSpPr/>
          <p:nvPr/>
        </p:nvGrpSpPr>
        <p:grpSpPr>
          <a:xfrm>
            <a:off x="5511800" y="3268133"/>
            <a:ext cx="1168400" cy="1168400"/>
            <a:chOff x="7467600" y="3031067"/>
            <a:chExt cx="1168400" cy="1168400"/>
          </a:xfrm>
        </p:grpSpPr>
        <p:sp>
          <p:nvSpPr>
            <p:cNvPr id="3" name="Oval 2">
              <a:hlinkClick r:id="rId3"/>
              <a:extLst>
                <a:ext uri="{FF2B5EF4-FFF2-40B4-BE49-F238E27FC236}">
                  <a16:creationId xmlns:a16="http://schemas.microsoft.com/office/drawing/2014/main" id="{96A40C71-DFC9-94D3-4D03-4899422372DD}"/>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Play with solid fill">
              <a:hlinkClick r:id="rId3"/>
              <a:extLst>
                <a:ext uri="{FF2B5EF4-FFF2-40B4-BE49-F238E27FC236}">
                  <a16:creationId xmlns:a16="http://schemas.microsoft.com/office/drawing/2014/main" id="{016E839C-CBA8-A07E-039D-E0B96B93C7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238845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AB148A-D735-E496-1723-4B241127267E}"/>
              </a:ext>
            </a:extLst>
          </p:cNvPr>
          <p:cNvSpPr>
            <a:spLocks noGrp="1"/>
          </p:cNvSpPr>
          <p:nvPr>
            <p:ph type="body" sz="quarter" idx="10"/>
          </p:nvPr>
        </p:nvSpPr>
        <p:spPr/>
        <p:txBody>
          <a:bodyPr/>
          <a:lstStyle/>
          <a:p>
            <a:r>
              <a:rPr lang="en-US" dirty="0"/>
              <a:t>Day Two</a:t>
            </a:r>
          </a:p>
        </p:txBody>
      </p:sp>
      <p:sp>
        <p:nvSpPr>
          <p:cNvPr id="3" name="Text Placeholder 2">
            <a:extLst>
              <a:ext uri="{FF2B5EF4-FFF2-40B4-BE49-F238E27FC236}">
                <a16:creationId xmlns:a16="http://schemas.microsoft.com/office/drawing/2014/main" id="{AC19E0F0-A78B-EA66-658B-C2832C873AC3}"/>
              </a:ext>
            </a:extLst>
          </p:cNvPr>
          <p:cNvSpPr>
            <a:spLocks noGrp="1"/>
          </p:cNvSpPr>
          <p:nvPr>
            <p:ph type="body" sz="quarter" idx="11"/>
          </p:nvPr>
        </p:nvSpPr>
        <p:spPr/>
        <p:txBody>
          <a:bodyPr>
            <a:normAutofit fontScale="92500" lnSpcReduction="20000"/>
          </a:bodyPr>
          <a:lstStyle/>
          <a:p>
            <a:r>
              <a:rPr lang="en-US" dirty="0"/>
              <a:t>Debrief + Optional Final Family Well-Being Survey</a:t>
            </a:r>
          </a:p>
        </p:txBody>
      </p:sp>
      <p:sp>
        <p:nvSpPr>
          <p:cNvPr id="4" name="Text Placeholder 3">
            <a:extLst>
              <a:ext uri="{FF2B5EF4-FFF2-40B4-BE49-F238E27FC236}">
                <a16:creationId xmlns:a16="http://schemas.microsoft.com/office/drawing/2014/main" id="{B687EB03-76CA-2F41-C969-428FDB331133}"/>
              </a:ext>
            </a:extLst>
          </p:cNvPr>
          <p:cNvSpPr>
            <a:spLocks noGrp="1"/>
          </p:cNvSpPr>
          <p:nvPr>
            <p:ph type="body" sz="quarter" idx="12"/>
          </p:nvPr>
        </p:nvSpPr>
        <p:spPr>
          <a:xfrm>
            <a:off x="4679910" y="3227621"/>
            <a:ext cx="957943" cy="514481"/>
          </a:xfrm>
        </p:spPr>
        <p:txBody>
          <a:bodyPr>
            <a:normAutofit fontScale="92500" lnSpcReduction="20000"/>
          </a:bodyPr>
          <a:lstStyle/>
          <a:p>
            <a:r>
              <a:rPr lang="en-US" dirty="0"/>
              <a:t>2.2.</a:t>
            </a:r>
          </a:p>
        </p:txBody>
      </p:sp>
      <p:sp>
        <p:nvSpPr>
          <p:cNvPr id="5" name="Text Placeholder 4">
            <a:extLst>
              <a:ext uri="{FF2B5EF4-FFF2-40B4-BE49-F238E27FC236}">
                <a16:creationId xmlns:a16="http://schemas.microsoft.com/office/drawing/2014/main" id="{A60F0F60-55AC-6CA3-8219-1D00E03CB0CB}"/>
              </a:ext>
            </a:extLst>
          </p:cNvPr>
          <p:cNvSpPr>
            <a:spLocks noGrp="1"/>
          </p:cNvSpPr>
          <p:nvPr>
            <p:ph type="body" sz="quarter" idx="13"/>
          </p:nvPr>
        </p:nvSpPr>
        <p:spPr/>
        <p:txBody>
          <a:bodyPr/>
          <a:lstStyle/>
          <a:p>
            <a:r>
              <a:rPr lang="en-US" dirty="0"/>
              <a:t>2</a:t>
            </a:r>
          </a:p>
        </p:txBody>
      </p:sp>
    </p:spTree>
    <p:extLst>
      <p:ext uri="{BB962C8B-B14F-4D97-AF65-F5344CB8AC3E}">
        <p14:creationId xmlns:p14="http://schemas.microsoft.com/office/powerpoint/2010/main" val="3606697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6F087-E90A-5B6C-512C-23F72107981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0D93E13-E905-553E-1BFC-BACD01B8F0DB}"/>
              </a:ext>
            </a:extLst>
          </p:cNvPr>
          <p:cNvSpPr>
            <a:spLocks noGrp="1"/>
          </p:cNvSpPr>
          <p:nvPr>
            <p:ph type="body" sz="quarter" idx="11"/>
          </p:nvPr>
        </p:nvSpPr>
        <p:spPr>
          <a:xfrm>
            <a:off x="9742716" y="444728"/>
            <a:ext cx="2046514" cy="632958"/>
          </a:xfrm>
        </p:spPr>
        <p:txBody>
          <a:bodyPr/>
          <a:lstStyle/>
          <a:p>
            <a:r>
              <a:rPr lang="en-US" dirty="0"/>
              <a:t>Debrief</a:t>
            </a:r>
          </a:p>
        </p:txBody>
      </p:sp>
      <p:sp>
        <p:nvSpPr>
          <p:cNvPr id="3" name="Text Placeholder 2">
            <a:extLst>
              <a:ext uri="{FF2B5EF4-FFF2-40B4-BE49-F238E27FC236}">
                <a16:creationId xmlns:a16="http://schemas.microsoft.com/office/drawing/2014/main" id="{E6027D68-8708-2B3E-B758-248432B2CBDD}"/>
              </a:ext>
            </a:extLst>
          </p:cNvPr>
          <p:cNvSpPr>
            <a:spLocks noGrp="1"/>
          </p:cNvSpPr>
          <p:nvPr>
            <p:ph type="body" sz="quarter" idx="12"/>
          </p:nvPr>
        </p:nvSpPr>
        <p:spPr>
          <a:xfrm>
            <a:off x="9339945" y="575623"/>
            <a:ext cx="528061" cy="356260"/>
          </a:xfrm>
        </p:spPr>
        <p:txBody>
          <a:bodyPr/>
          <a:lstStyle/>
          <a:p>
            <a:r>
              <a:rPr lang="en-US" dirty="0"/>
              <a:t>2.2.</a:t>
            </a:r>
          </a:p>
        </p:txBody>
      </p:sp>
      <p:sp>
        <p:nvSpPr>
          <p:cNvPr id="4" name="Text Placeholder 3">
            <a:extLst>
              <a:ext uri="{FF2B5EF4-FFF2-40B4-BE49-F238E27FC236}">
                <a16:creationId xmlns:a16="http://schemas.microsoft.com/office/drawing/2014/main" id="{8966788C-CAFA-E696-6C55-5113CA5FD134}"/>
              </a:ext>
            </a:extLst>
          </p:cNvPr>
          <p:cNvSpPr>
            <a:spLocks noGrp="1"/>
          </p:cNvSpPr>
          <p:nvPr>
            <p:ph type="body" sz="quarter" idx="13"/>
          </p:nvPr>
        </p:nvSpPr>
        <p:spPr/>
        <p:txBody>
          <a:bodyPr/>
          <a:lstStyle/>
          <a:p>
            <a:r>
              <a:rPr lang="en-US" dirty="0"/>
              <a:t>Day Two</a:t>
            </a:r>
          </a:p>
        </p:txBody>
      </p:sp>
      <p:sp>
        <p:nvSpPr>
          <p:cNvPr id="5" name="Rectangle: Rounded Corners 4">
            <a:extLst>
              <a:ext uri="{FF2B5EF4-FFF2-40B4-BE49-F238E27FC236}">
                <a16:creationId xmlns:a16="http://schemas.microsoft.com/office/drawing/2014/main" id="{FC8FE1A3-CA0C-2947-F73B-966CF466A9B9}"/>
              </a:ext>
            </a:extLst>
          </p:cNvPr>
          <p:cNvSpPr/>
          <p:nvPr/>
        </p:nvSpPr>
        <p:spPr>
          <a:xfrm>
            <a:off x="-342901" y="1242786"/>
            <a:ext cx="3745269" cy="5833423"/>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5AB3AAA9-7CA0-68DD-3F29-E16A50CE0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D58AFF18-BDBA-7448-067C-2EACE1F07924}"/>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8" name="TextBox 7">
            <a:extLst>
              <a:ext uri="{FF2B5EF4-FFF2-40B4-BE49-F238E27FC236}">
                <a16:creationId xmlns:a16="http://schemas.microsoft.com/office/drawing/2014/main" id="{27E5B644-6D30-69FC-EA41-B59E92EA5986}"/>
              </a:ext>
            </a:extLst>
          </p:cNvPr>
          <p:cNvSpPr txBox="1"/>
          <p:nvPr/>
        </p:nvSpPr>
        <p:spPr>
          <a:xfrm>
            <a:off x="1244599" y="2561202"/>
            <a:ext cx="1711961" cy="410598"/>
          </a:xfrm>
          <a:prstGeom prst="rect">
            <a:avLst/>
          </a:prstGeom>
          <a:noFill/>
        </p:spPr>
        <p:txBody>
          <a:bodyPr wrap="square" rtlCol="0">
            <a:spAutoFit/>
          </a:bodyPr>
          <a:lstStyle/>
          <a:p>
            <a:r>
              <a:rPr lang="en-US" sz="2000" dirty="0">
                <a:solidFill>
                  <a:schemeClr val="bg1"/>
                </a:solidFill>
                <a:latin typeface="Ubuntu" panose="020B0504030602030204" pitchFamily="34" charset="0"/>
              </a:rPr>
              <a:t>Reflections</a:t>
            </a:r>
          </a:p>
        </p:txBody>
      </p:sp>
      <p:sp>
        <p:nvSpPr>
          <p:cNvPr id="15" name="TextBox 14">
            <a:extLst>
              <a:ext uri="{FF2B5EF4-FFF2-40B4-BE49-F238E27FC236}">
                <a16:creationId xmlns:a16="http://schemas.microsoft.com/office/drawing/2014/main" id="{C59FFEC2-8B14-22C1-DB19-9CAEC87A3014}"/>
              </a:ext>
            </a:extLst>
          </p:cNvPr>
          <p:cNvSpPr txBox="1"/>
          <p:nvPr/>
        </p:nvSpPr>
        <p:spPr>
          <a:xfrm>
            <a:off x="6513977" y="4279761"/>
            <a:ext cx="2419466" cy="1537344"/>
          </a:xfrm>
          <a:prstGeom prst="rect">
            <a:avLst/>
          </a:prstGeom>
          <a:noFill/>
        </p:spPr>
        <p:txBody>
          <a:bodyPr wrap="square" rtlCol="0">
            <a:spAutoFit/>
          </a:bodyPr>
          <a:lstStyle/>
          <a:p>
            <a:pPr marL="355600" indent="-355600">
              <a:lnSpc>
                <a:spcPct val="120000"/>
              </a:lnSpc>
              <a:buBlip>
                <a:blip r:embed="rId5"/>
              </a:buBlip>
            </a:pPr>
            <a:r>
              <a:rPr lang="en-US" sz="1600" b="1" dirty="0">
                <a:solidFill>
                  <a:srgbClr val="292662"/>
                </a:solidFill>
                <a:latin typeface="Ubuntu" panose="020B0504030602030204" pitchFamily="34" charset="0"/>
              </a:rPr>
              <a:t>Bud</a:t>
            </a:r>
          </a:p>
          <a:p>
            <a:pPr>
              <a:lnSpc>
                <a:spcPct val="120000"/>
              </a:lnSpc>
              <a:spcAft>
                <a:spcPts val="1200"/>
              </a:spcAft>
            </a:pPr>
            <a:r>
              <a:rPr lang="en-US" sz="1600" dirty="0">
                <a:solidFill>
                  <a:srgbClr val="292662"/>
                </a:solidFill>
                <a:latin typeface="Ubuntu" panose="020B0504030602030204" pitchFamily="34" charset="0"/>
              </a:rPr>
              <a:t>New ideas or something you’re looking forward to knowing or understanding more.</a:t>
            </a:r>
          </a:p>
        </p:txBody>
      </p:sp>
      <p:sp>
        <p:nvSpPr>
          <p:cNvPr id="16" name="TextBox 15">
            <a:extLst>
              <a:ext uri="{FF2B5EF4-FFF2-40B4-BE49-F238E27FC236}">
                <a16:creationId xmlns:a16="http://schemas.microsoft.com/office/drawing/2014/main" id="{A1F513FC-E673-C1F1-1DA3-00CA9EEA2F73}"/>
              </a:ext>
            </a:extLst>
          </p:cNvPr>
          <p:cNvSpPr txBox="1"/>
          <p:nvPr/>
        </p:nvSpPr>
        <p:spPr>
          <a:xfrm>
            <a:off x="9173803" y="4279761"/>
            <a:ext cx="2709946" cy="1537344"/>
          </a:xfrm>
          <a:prstGeom prst="rect">
            <a:avLst/>
          </a:prstGeom>
          <a:noFill/>
        </p:spPr>
        <p:txBody>
          <a:bodyPr wrap="square" rtlCol="0">
            <a:spAutoFit/>
          </a:bodyPr>
          <a:lstStyle/>
          <a:p>
            <a:pPr marL="355600" indent="-355600">
              <a:lnSpc>
                <a:spcPct val="120000"/>
              </a:lnSpc>
              <a:buBlip>
                <a:blip r:embed="rId5"/>
              </a:buBlip>
            </a:pPr>
            <a:r>
              <a:rPr lang="en-US" sz="1600" b="1" dirty="0">
                <a:solidFill>
                  <a:srgbClr val="292662"/>
                </a:solidFill>
                <a:latin typeface="Ubuntu" panose="020B0504030602030204" pitchFamily="34" charset="0"/>
              </a:rPr>
              <a:t>Thorn</a:t>
            </a:r>
          </a:p>
          <a:p>
            <a:pPr>
              <a:lnSpc>
                <a:spcPct val="120000"/>
              </a:lnSpc>
              <a:spcAft>
                <a:spcPts val="1200"/>
              </a:spcAft>
            </a:pPr>
            <a:r>
              <a:rPr lang="en-US" sz="1600" dirty="0">
                <a:solidFill>
                  <a:srgbClr val="292662"/>
                </a:solidFill>
                <a:latin typeface="Ubuntu" panose="020B0504030602030204" pitchFamily="34" charset="0"/>
              </a:rPr>
              <a:t>A challenge you have experienced, or something you can use more support with. </a:t>
            </a:r>
          </a:p>
        </p:txBody>
      </p:sp>
      <p:sp>
        <p:nvSpPr>
          <p:cNvPr id="17" name="TextBox 16">
            <a:extLst>
              <a:ext uri="{FF2B5EF4-FFF2-40B4-BE49-F238E27FC236}">
                <a16:creationId xmlns:a16="http://schemas.microsoft.com/office/drawing/2014/main" id="{8CEAE7F6-858E-D6DD-EDCA-CA631D27564D}"/>
              </a:ext>
            </a:extLst>
          </p:cNvPr>
          <p:cNvSpPr txBox="1"/>
          <p:nvPr/>
        </p:nvSpPr>
        <p:spPr>
          <a:xfrm>
            <a:off x="3729465" y="4279761"/>
            <a:ext cx="2544152" cy="1537344"/>
          </a:xfrm>
          <a:prstGeom prst="rect">
            <a:avLst/>
          </a:prstGeom>
          <a:noFill/>
        </p:spPr>
        <p:txBody>
          <a:bodyPr wrap="square" rtlCol="0">
            <a:spAutoFit/>
          </a:bodyPr>
          <a:lstStyle/>
          <a:p>
            <a:pPr marL="355600" indent="-355600">
              <a:lnSpc>
                <a:spcPct val="120000"/>
              </a:lnSpc>
              <a:buBlip>
                <a:blip r:embed="rId5"/>
              </a:buBlip>
            </a:pPr>
            <a:r>
              <a:rPr lang="en-US" sz="1600" b="1" dirty="0">
                <a:solidFill>
                  <a:srgbClr val="292662"/>
                </a:solidFill>
                <a:latin typeface="Ubuntu" panose="020B0504030602030204" pitchFamily="34" charset="0"/>
              </a:rPr>
              <a:t>Rose</a:t>
            </a:r>
          </a:p>
          <a:p>
            <a:pPr>
              <a:lnSpc>
                <a:spcPct val="120000"/>
              </a:lnSpc>
              <a:spcAft>
                <a:spcPts val="1200"/>
              </a:spcAft>
            </a:pPr>
            <a:r>
              <a:rPr lang="en-US" sz="1600" dirty="0">
                <a:solidFill>
                  <a:srgbClr val="292662"/>
                </a:solidFill>
                <a:latin typeface="Ubuntu" panose="020B0504030602030204" pitchFamily="34" charset="0"/>
              </a:rPr>
              <a:t>A highlight, a success, or something positive that you are taking with you from your action plan. </a:t>
            </a:r>
          </a:p>
        </p:txBody>
      </p:sp>
      <p:grpSp>
        <p:nvGrpSpPr>
          <p:cNvPr id="24" name="Group 23">
            <a:extLst>
              <a:ext uri="{FF2B5EF4-FFF2-40B4-BE49-F238E27FC236}">
                <a16:creationId xmlns:a16="http://schemas.microsoft.com/office/drawing/2014/main" id="{1256797D-36E2-1D78-4753-666664A1F064}"/>
              </a:ext>
            </a:extLst>
          </p:cNvPr>
          <p:cNvGrpSpPr/>
          <p:nvPr/>
        </p:nvGrpSpPr>
        <p:grpSpPr>
          <a:xfrm>
            <a:off x="3745066" y="2000357"/>
            <a:ext cx="2165274" cy="2165274"/>
            <a:chOff x="3796365" y="1659395"/>
            <a:chExt cx="2165274" cy="2165274"/>
          </a:xfrm>
        </p:grpSpPr>
        <p:pic>
          <p:nvPicPr>
            <p:cNvPr id="10" name="Graphic 9">
              <a:extLst>
                <a:ext uri="{FF2B5EF4-FFF2-40B4-BE49-F238E27FC236}">
                  <a16:creationId xmlns:a16="http://schemas.microsoft.com/office/drawing/2014/main" id="{011F916A-E043-C350-8622-E8C87A02E5A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18435"/>
            <a:stretch/>
          </p:blipFill>
          <p:spPr>
            <a:xfrm>
              <a:off x="4087916" y="1817230"/>
              <a:ext cx="1582173" cy="2007439"/>
            </a:xfrm>
            <a:prstGeom prst="rect">
              <a:avLst/>
            </a:prstGeom>
          </p:spPr>
        </p:pic>
        <p:sp>
          <p:nvSpPr>
            <p:cNvPr id="20" name="Oval 19">
              <a:extLst>
                <a:ext uri="{FF2B5EF4-FFF2-40B4-BE49-F238E27FC236}">
                  <a16:creationId xmlns:a16="http://schemas.microsoft.com/office/drawing/2014/main" id="{F2E2BE18-EEFE-031F-14E7-9F5B8A061244}"/>
                </a:ext>
              </a:extLst>
            </p:cNvPr>
            <p:cNvSpPr/>
            <p:nvPr/>
          </p:nvSpPr>
          <p:spPr>
            <a:xfrm>
              <a:off x="3796365"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7185D33E-CD6D-FE1A-685F-3816ED9A8FAD}"/>
              </a:ext>
            </a:extLst>
          </p:cNvPr>
          <p:cNvGrpSpPr/>
          <p:nvPr/>
        </p:nvGrpSpPr>
        <p:grpSpPr>
          <a:xfrm>
            <a:off x="6494367" y="2000357"/>
            <a:ext cx="2165274" cy="2165274"/>
            <a:chOff x="6494367" y="1659395"/>
            <a:chExt cx="2165274" cy="2165274"/>
          </a:xfrm>
        </p:grpSpPr>
        <p:pic>
          <p:nvPicPr>
            <p:cNvPr id="12" name="Graphic 11">
              <a:extLst>
                <a:ext uri="{FF2B5EF4-FFF2-40B4-BE49-F238E27FC236}">
                  <a16:creationId xmlns:a16="http://schemas.microsoft.com/office/drawing/2014/main" id="{0BAD3914-E4F1-4E24-9CD4-7843BD69AAD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24168"/>
            <a:stretch/>
          </p:blipFill>
          <p:spPr>
            <a:xfrm>
              <a:off x="7206717" y="2180514"/>
              <a:ext cx="752021" cy="1644155"/>
            </a:xfrm>
            <a:prstGeom prst="rect">
              <a:avLst/>
            </a:prstGeom>
          </p:spPr>
        </p:pic>
        <p:sp>
          <p:nvSpPr>
            <p:cNvPr id="22" name="Oval 21">
              <a:extLst>
                <a:ext uri="{FF2B5EF4-FFF2-40B4-BE49-F238E27FC236}">
                  <a16:creationId xmlns:a16="http://schemas.microsoft.com/office/drawing/2014/main" id="{EEB5187B-EDFF-BBE5-4F1B-818118C316A2}"/>
                </a:ext>
              </a:extLst>
            </p:cNvPr>
            <p:cNvSpPr/>
            <p:nvPr/>
          </p:nvSpPr>
          <p:spPr>
            <a:xfrm>
              <a:off x="6494367"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E3BD2DD4-5FB1-B7FF-EBD8-26AD1B9D6872}"/>
              </a:ext>
            </a:extLst>
          </p:cNvPr>
          <p:cNvGrpSpPr/>
          <p:nvPr/>
        </p:nvGrpSpPr>
        <p:grpSpPr>
          <a:xfrm>
            <a:off x="9099080" y="2000357"/>
            <a:ext cx="2165274" cy="2165274"/>
            <a:chOff x="9099080" y="1659395"/>
            <a:chExt cx="2165274" cy="2165274"/>
          </a:xfrm>
        </p:grpSpPr>
        <p:pic>
          <p:nvPicPr>
            <p:cNvPr id="19" name="Graphic 18">
              <a:extLst>
                <a:ext uri="{FF2B5EF4-FFF2-40B4-BE49-F238E27FC236}">
                  <a16:creationId xmlns:a16="http://schemas.microsoft.com/office/drawing/2014/main" id="{6652EB61-E493-FB92-6014-3C4E400BF16E}"/>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4816" b="3617"/>
            <a:stretch/>
          </p:blipFill>
          <p:spPr>
            <a:xfrm>
              <a:off x="9974948" y="1659395"/>
              <a:ext cx="413539" cy="2160000"/>
            </a:xfrm>
            <a:prstGeom prst="rect">
              <a:avLst/>
            </a:prstGeom>
          </p:spPr>
        </p:pic>
        <p:sp>
          <p:nvSpPr>
            <p:cNvPr id="23" name="Oval 22">
              <a:extLst>
                <a:ext uri="{FF2B5EF4-FFF2-40B4-BE49-F238E27FC236}">
                  <a16:creationId xmlns:a16="http://schemas.microsoft.com/office/drawing/2014/main" id="{D3ADFF69-F9D3-7E29-9D4E-C88A733A51A0}"/>
                </a:ext>
              </a:extLst>
            </p:cNvPr>
            <p:cNvSpPr/>
            <p:nvPr/>
          </p:nvSpPr>
          <p:spPr>
            <a:xfrm>
              <a:off x="9099080" y="1659395"/>
              <a:ext cx="2165274" cy="2165274"/>
            </a:xfrm>
            <a:prstGeom prst="ellipse">
              <a:avLst/>
            </a:prstGeom>
            <a:noFill/>
            <a:ln>
              <a:solidFill>
                <a:srgbClr val="F689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246394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6FE1B-19D5-F918-D954-FF55BA4E5F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898817A-9BB3-D6F8-3DB1-75122591692C}"/>
              </a:ext>
            </a:extLst>
          </p:cNvPr>
          <p:cNvSpPr>
            <a:spLocks noGrp="1"/>
          </p:cNvSpPr>
          <p:nvPr>
            <p:ph type="body" sz="quarter" idx="4294967295"/>
          </p:nvPr>
        </p:nvSpPr>
        <p:spPr>
          <a:xfrm>
            <a:off x="717550" y="3057581"/>
            <a:ext cx="5378450" cy="1308100"/>
          </a:xfrm>
        </p:spPr>
        <p:txBody>
          <a:bodyPr>
            <a:normAutofit/>
          </a:bodyPr>
          <a:lstStyle/>
          <a:p>
            <a:pPr marL="0" indent="0">
              <a:buNone/>
            </a:pPr>
            <a:r>
              <a:rPr lang="en-US" sz="3600" b="1" dirty="0">
                <a:solidFill>
                  <a:schemeClr val="bg1"/>
                </a:solidFill>
                <a:latin typeface="Ubuntu" panose="020B0504030602030204" pitchFamily="34" charset="0"/>
              </a:rPr>
              <a:t>Optional Final Family Well-Being Survey</a:t>
            </a:r>
          </a:p>
        </p:txBody>
      </p:sp>
    </p:spTree>
    <p:extLst>
      <p:ext uri="{BB962C8B-B14F-4D97-AF65-F5344CB8AC3E}">
        <p14:creationId xmlns:p14="http://schemas.microsoft.com/office/powerpoint/2010/main" val="37516572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158EF-FE52-EE2F-742A-53192FB0858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C90B6FB-CC36-D5DA-AEA3-622FB87BF7B4}"/>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FAFEBB5-E2E4-49AF-FF23-4A7DECD1C974}"/>
              </a:ext>
            </a:extLst>
          </p:cNvPr>
          <p:cNvSpPr txBox="1"/>
          <p:nvPr/>
        </p:nvSpPr>
        <p:spPr>
          <a:xfrm>
            <a:off x="6395605" y="5297542"/>
            <a:ext cx="3099955"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hlinkClick r:id="rId3">
                  <a:extLst>
                    <a:ext uri="{A12FA001-AC4F-418D-AE19-62706E023703}">
                      <ahyp:hlinkClr xmlns:ahyp="http://schemas.microsoft.com/office/drawing/2018/hyperlinkcolor" val="tx"/>
                    </a:ext>
                  </a:extLst>
                </a:hlinkClick>
              </a:rPr>
              <a:t>Optional Final Family Well-being Survey</a:t>
            </a:r>
            <a:endParaRPr kumimoji="0" lang="en-US" sz="2000" b="1" i="0" strike="noStrike" kern="1200" cap="none" spc="0" normalizeH="0" baseline="0" noProof="0" dirty="0">
              <a:ln>
                <a:noFill/>
              </a:ln>
              <a:solidFill>
                <a:srgbClr val="F6891F"/>
              </a:solidFill>
              <a:effectLst/>
              <a:uLnTx/>
              <a:uFill>
                <a:solidFill>
                  <a:srgbClr val="F6891F"/>
                </a:solidFill>
              </a:uFill>
              <a:latin typeface="Ubuntu" panose="020B0504030602030204" pitchFamily="34" charset="0"/>
              <a:ea typeface="+mn-ea"/>
              <a:cs typeface="+mn-cs"/>
            </a:endParaRPr>
          </a:p>
        </p:txBody>
      </p:sp>
      <p:pic>
        <p:nvPicPr>
          <p:cNvPr id="7" name="Graphic 6">
            <a:extLst>
              <a:ext uri="{FF2B5EF4-FFF2-40B4-BE49-F238E27FC236}">
                <a16:creationId xmlns:a16="http://schemas.microsoft.com/office/drawing/2014/main" id="{8673206D-1397-2990-E985-0CE0DA67BF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0BA81561-B79F-A520-83F5-CCE6AEA453DD}"/>
              </a:ext>
            </a:extLst>
          </p:cNvPr>
          <p:cNvSpPr txBox="1"/>
          <p:nvPr/>
        </p:nvSpPr>
        <p:spPr>
          <a:xfrm>
            <a:off x="665216" y="2111351"/>
            <a:ext cx="329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Scan QR code</a:t>
            </a:r>
          </a:p>
        </p:txBody>
      </p:sp>
      <p:pic>
        <p:nvPicPr>
          <p:cNvPr id="10" name="Graphic 9">
            <a:extLst>
              <a:ext uri="{FF2B5EF4-FFF2-40B4-BE49-F238E27FC236}">
                <a16:creationId xmlns:a16="http://schemas.microsoft.com/office/drawing/2014/main" id="{3F3790CC-9C47-51F3-EE2B-102716DD3D5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606" y="1879022"/>
            <a:ext cx="3099954" cy="3099954"/>
          </a:xfrm>
          <a:prstGeom prst="rect">
            <a:avLst/>
          </a:prstGeom>
        </p:spPr>
      </p:pic>
    </p:spTree>
    <p:extLst>
      <p:ext uri="{BB962C8B-B14F-4D97-AF65-F5344CB8AC3E}">
        <p14:creationId xmlns:p14="http://schemas.microsoft.com/office/powerpoint/2010/main" val="908475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C30871-8D08-AA74-EF03-407953514693}"/>
              </a:ext>
            </a:extLst>
          </p:cNvPr>
          <p:cNvSpPr>
            <a:spLocks noGrp="1"/>
          </p:cNvSpPr>
          <p:nvPr>
            <p:ph type="body" sz="quarter" idx="11"/>
          </p:nvPr>
        </p:nvSpPr>
        <p:spPr>
          <a:xfrm>
            <a:off x="9753106" y="444728"/>
            <a:ext cx="2002971"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BADCCE78-4D8B-7109-2307-78977C94AB65}"/>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E720174C-C25D-640C-BCEC-E1310E66AB0C}"/>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ED564120-09F7-4E1F-396E-2718153D1C80}"/>
              </a:ext>
            </a:extLst>
          </p:cNvPr>
          <p:cNvSpPr txBox="1"/>
          <p:nvPr/>
        </p:nvSpPr>
        <p:spPr>
          <a:xfrm>
            <a:off x="4964799" y="21540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Mission Statement</a:t>
            </a:r>
          </a:p>
        </p:txBody>
      </p:sp>
      <p:sp>
        <p:nvSpPr>
          <p:cNvPr id="6" name="TextBox 5">
            <a:extLst>
              <a:ext uri="{FF2B5EF4-FFF2-40B4-BE49-F238E27FC236}">
                <a16:creationId xmlns:a16="http://schemas.microsoft.com/office/drawing/2014/main" id="{5C22514C-07D7-D4EE-3307-33B31811B3B1}"/>
              </a:ext>
            </a:extLst>
          </p:cNvPr>
          <p:cNvSpPr txBox="1"/>
          <p:nvPr/>
        </p:nvSpPr>
        <p:spPr>
          <a:xfrm>
            <a:off x="4964799" y="2820436"/>
            <a:ext cx="5753100" cy="2382704"/>
          </a:xfrm>
          <a:prstGeom prst="rect">
            <a:avLst/>
          </a:prstGeom>
          <a:noFill/>
        </p:spPr>
        <p:txBody>
          <a:bodyPr wrap="square" rtlCol="0">
            <a:spAutoFit/>
          </a:bodyPr>
          <a:lstStyle/>
          <a:p>
            <a:pPr>
              <a:lnSpc>
                <a:spcPct val="120000"/>
              </a:lnSpc>
              <a:spcAft>
                <a:spcPts val="1200"/>
              </a:spcAft>
            </a:pPr>
            <a:r>
              <a:rPr lang="en-US" dirty="0">
                <a:solidFill>
                  <a:srgbClr val="292662"/>
                </a:solidFill>
                <a:latin typeface="Ubuntu" panose="020B0504030602030204" pitchFamily="34" charset="0"/>
              </a:rPr>
              <a:t>Providing year-round sports training and athletic competitions for children and adults with intellectual disabilities (ID), giving them continuing opportunities to develop physical fitness, demonstrate courage, experience joy, and participate in a sharing of gifts, skills, and friendship with their families, other Special Olympics athletes, and the community.</a:t>
            </a:r>
          </a:p>
        </p:txBody>
      </p:sp>
      <p:pic>
        <p:nvPicPr>
          <p:cNvPr id="11" name="Picture 10" descr="A person running on a track holding a baton&#10;&#10;Description automatically generated">
            <a:extLst>
              <a:ext uri="{FF2B5EF4-FFF2-40B4-BE49-F238E27FC236}">
                <a16:creationId xmlns:a16="http://schemas.microsoft.com/office/drawing/2014/main" id="{ADD1A3BB-92B2-E096-F7D0-60B33541F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47" y="0"/>
            <a:ext cx="4572000" cy="6858000"/>
          </a:xfrm>
          <a:prstGeom prst="rect">
            <a:avLst/>
          </a:prstGeom>
        </p:spPr>
      </p:pic>
      <p:grpSp>
        <p:nvGrpSpPr>
          <p:cNvPr id="12" name="Group 11">
            <a:extLst>
              <a:ext uri="{FF2B5EF4-FFF2-40B4-BE49-F238E27FC236}">
                <a16:creationId xmlns:a16="http://schemas.microsoft.com/office/drawing/2014/main" id="{6F89EEB5-F0CE-BBB1-7B46-84DE6A0826A1}"/>
              </a:ext>
            </a:extLst>
          </p:cNvPr>
          <p:cNvGrpSpPr/>
          <p:nvPr/>
        </p:nvGrpSpPr>
        <p:grpSpPr>
          <a:xfrm>
            <a:off x="4964799" y="557940"/>
            <a:ext cx="1731558" cy="528060"/>
            <a:chOff x="511793" y="448686"/>
            <a:chExt cx="1731558" cy="528060"/>
          </a:xfrm>
        </p:grpSpPr>
        <p:pic>
          <p:nvPicPr>
            <p:cNvPr id="13" name="Graphic 12">
              <a:extLst>
                <a:ext uri="{FF2B5EF4-FFF2-40B4-BE49-F238E27FC236}">
                  <a16:creationId xmlns:a16="http://schemas.microsoft.com/office/drawing/2014/main" id="{1E75CD7A-949B-1CDB-5FDC-8F83F1D05B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4" name="TextBox 13">
              <a:extLst>
                <a:ext uri="{FF2B5EF4-FFF2-40B4-BE49-F238E27FC236}">
                  <a16:creationId xmlns:a16="http://schemas.microsoft.com/office/drawing/2014/main" id="{920BADE8-A13C-4F5F-9C9F-C063BEAA7B65}"/>
                </a:ext>
              </a:extLst>
            </p:cNvPr>
            <p:cNvSpPr txBox="1"/>
            <p:nvPr userDrawn="1"/>
          </p:nvSpPr>
          <p:spPr>
            <a:xfrm>
              <a:off x="1019072" y="523666"/>
              <a:ext cx="1224279" cy="346249"/>
            </a:xfrm>
            <a:prstGeom prst="rect">
              <a:avLst/>
            </a:prstGeom>
            <a:noFill/>
          </p:spPr>
          <p:txBody>
            <a:bodyPr wrap="square" rtlCol="0">
              <a:spAutoFit/>
            </a:bodyPr>
            <a:lstStyle/>
            <a:p>
              <a:r>
                <a:rPr lang="en-US" sz="1650" b="1" dirty="0">
                  <a:solidFill>
                    <a:srgbClr val="292662"/>
                  </a:solidFill>
                  <a:latin typeface="Ubuntu" panose="020B0504030602030204" pitchFamily="34" charset="0"/>
                </a:rPr>
                <a:t>FAMILIES</a:t>
              </a:r>
            </a:p>
          </p:txBody>
        </p:sp>
      </p:grpSp>
    </p:spTree>
    <p:extLst>
      <p:ext uri="{BB962C8B-B14F-4D97-AF65-F5344CB8AC3E}">
        <p14:creationId xmlns:p14="http://schemas.microsoft.com/office/powerpoint/2010/main" val="1142182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A32593-5CD7-7865-51E6-82FFBB453E44}"/>
              </a:ext>
            </a:extLst>
          </p:cNvPr>
          <p:cNvSpPr txBox="1">
            <a:spLocks/>
          </p:cNvSpPr>
          <p:nvPr/>
        </p:nvSpPr>
        <p:spPr>
          <a:xfrm>
            <a:off x="587829" y="5682353"/>
            <a:ext cx="3161212" cy="7184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Ubuntu" panose="020B0504030602030204" pitchFamily="34" charset="0"/>
              </a:rPr>
              <a:t>Thank you!</a:t>
            </a:r>
          </a:p>
        </p:txBody>
      </p:sp>
    </p:spTree>
    <p:extLst>
      <p:ext uri="{BB962C8B-B14F-4D97-AF65-F5344CB8AC3E}">
        <p14:creationId xmlns:p14="http://schemas.microsoft.com/office/powerpoint/2010/main" val="195792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00FF05-A886-8F53-5A52-66E04FA1C446}"/>
              </a:ext>
            </a:extLst>
          </p:cNvPr>
          <p:cNvSpPr>
            <a:spLocks noGrp="1"/>
          </p:cNvSpPr>
          <p:nvPr>
            <p:ph type="body" sz="quarter" idx="11"/>
          </p:nvPr>
        </p:nvSpPr>
        <p:spPr>
          <a:xfrm>
            <a:off x="9753106" y="444728"/>
            <a:ext cx="1992085"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8F57B993-4350-94A4-D225-87AA0D77EC61}"/>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6542231C-AE24-701F-7B22-0E69EE5CDE08}"/>
              </a:ext>
            </a:extLst>
          </p:cNvPr>
          <p:cNvSpPr>
            <a:spLocks noGrp="1"/>
          </p:cNvSpPr>
          <p:nvPr>
            <p:ph type="body" sz="quarter" idx="13"/>
          </p:nvPr>
        </p:nvSpPr>
        <p:spPr/>
        <p:txBody>
          <a:bodyPr/>
          <a:lstStyle/>
          <a:p>
            <a:r>
              <a:rPr lang="en-US" dirty="0"/>
              <a:t>Day One</a:t>
            </a:r>
          </a:p>
        </p:txBody>
      </p:sp>
      <p:sp>
        <p:nvSpPr>
          <p:cNvPr id="18" name="Rectangle: Rounded Corners 17">
            <a:extLst>
              <a:ext uri="{FF2B5EF4-FFF2-40B4-BE49-F238E27FC236}">
                <a16:creationId xmlns:a16="http://schemas.microsoft.com/office/drawing/2014/main" id="{07FE6036-F250-B783-E36C-86F8E76B81F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83B7112B-CE0C-0C5E-BF4C-241E903EA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5" name="TextBox 4">
            <a:extLst>
              <a:ext uri="{FF2B5EF4-FFF2-40B4-BE49-F238E27FC236}">
                <a16:creationId xmlns:a16="http://schemas.microsoft.com/office/drawing/2014/main" id="{75A94488-A793-B9AB-5E9B-F57889222735}"/>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6" name="TextBox 5">
            <a:extLst>
              <a:ext uri="{FF2B5EF4-FFF2-40B4-BE49-F238E27FC236}">
                <a16:creationId xmlns:a16="http://schemas.microsoft.com/office/drawing/2014/main" id="{0F633574-2B2E-3154-ABC0-FAE570DAB161}"/>
              </a:ext>
            </a:extLst>
          </p:cNvPr>
          <p:cNvSpPr txBox="1"/>
          <p:nvPr/>
        </p:nvSpPr>
        <p:spPr>
          <a:xfrm>
            <a:off x="1244599" y="2721114"/>
            <a:ext cx="2559909" cy="707886"/>
          </a:xfrm>
          <a:prstGeom prst="rect">
            <a:avLst/>
          </a:prstGeom>
          <a:noFill/>
        </p:spPr>
        <p:txBody>
          <a:bodyPr wrap="square" rtlCol="0">
            <a:spAutoFit/>
          </a:bodyPr>
          <a:lstStyle/>
          <a:p>
            <a:r>
              <a:rPr lang="en-US" sz="2000" dirty="0">
                <a:solidFill>
                  <a:schemeClr val="bg1"/>
                </a:solidFill>
                <a:latin typeface="Ubuntu" panose="020B0504030602030204" pitchFamily="34" charset="0"/>
              </a:rPr>
              <a:t>What does our logo represent to you?</a:t>
            </a:r>
          </a:p>
        </p:txBody>
      </p:sp>
      <p:pic>
        <p:nvPicPr>
          <p:cNvPr id="19" name="Graphic 18">
            <a:extLst>
              <a:ext uri="{FF2B5EF4-FFF2-40B4-BE49-F238E27FC236}">
                <a16:creationId xmlns:a16="http://schemas.microsoft.com/office/drawing/2014/main" id="{735EBD57-8B92-4C0A-BB89-0EBCD1F47E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7068" y="2180497"/>
            <a:ext cx="3710785" cy="3725003"/>
          </a:xfrm>
          <a:prstGeom prst="rect">
            <a:avLst/>
          </a:prstGeom>
        </p:spPr>
      </p:pic>
    </p:spTree>
    <p:extLst>
      <p:ext uri="{BB962C8B-B14F-4D97-AF65-F5344CB8AC3E}">
        <p14:creationId xmlns:p14="http://schemas.microsoft.com/office/powerpoint/2010/main" val="4090181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952311-CE9E-429F-DC61-3C69E0A8BC92}"/>
              </a:ext>
            </a:extLst>
          </p:cNvPr>
          <p:cNvSpPr>
            <a:spLocks noGrp="1"/>
          </p:cNvSpPr>
          <p:nvPr>
            <p:ph type="body" sz="quarter" idx="11"/>
          </p:nvPr>
        </p:nvSpPr>
        <p:spPr>
          <a:xfrm>
            <a:off x="9753106" y="444728"/>
            <a:ext cx="2002971"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CF3A699C-EB0A-75EC-EF8A-C9947D626EAD}"/>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428B3245-EED2-2D7D-C2A1-C5D0CA749FA2}"/>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08DBB5B7-528E-8D98-6B23-86566C933AEF}"/>
              </a:ext>
            </a:extLst>
          </p:cNvPr>
          <p:cNvSpPr txBox="1"/>
          <p:nvPr/>
        </p:nvSpPr>
        <p:spPr>
          <a:xfrm>
            <a:off x="811899" y="1918887"/>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Meaning of our Logo</a:t>
            </a:r>
          </a:p>
        </p:txBody>
      </p:sp>
      <p:pic>
        <p:nvPicPr>
          <p:cNvPr id="7" name="Graphic 6">
            <a:extLst>
              <a:ext uri="{FF2B5EF4-FFF2-40B4-BE49-F238E27FC236}">
                <a16:creationId xmlns:a16="http://schemas.microsoft.com/office/drawing/2014/main" id="{C24CE9D8-12B0-4610-F4B0-979A75DE33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7068" y="2180497"/>
            <a:ext cx="3710785" cy="3725003"/>
          </a:xfrm>
          <a:prstGeom prst="rect">
            <a:avLst/>
          </a:prstGeom>
        </p:spPr>
      </p:pic>
      <p:sp>
        <p:nvSpPr>
          <p:cNvPr id="10" name="TextBox 9">
            <a:extLst>
              <a:ext uri="{FF2B5EF4-FFF2-40B4-BE49-F238E27FC236}">
                <a16:creationId xmlns:a16="http://schemas.microsoft.com/office/drawing/2014/main" id="{EA5021D3-CABE-E7A7-2FAD-292BCB841400}"/>
              </a:ext>
            </a:extLst>
          </p:cNvPr>
          <p:cNvSpPr txBox="1"/>
          <p:nvPr/>
        </p:nvSpPr>
        <p:spPr>
          <a:xfrm>
            <a:off x="811899" y="2596001"/>
            <a:ext cx="5753100" cy="2844368"/>
          </a:xfrm>
          <a:prstGeom prst="rect">
            <a:avLst/>
          </a:prstGeom>
          <a:noFill/>
        </p:spPr>
        <p:txBody>
          <a:bodyPr wrap="square" rtlCol="0">
            <a:spAutoFit/>
          </a:bodyPr>
          <a:lstStyle/>
          <a:p>
            <a:pPr>
              <a:lnSpc>
                <a:spcPct val="120000"/>
              </a:lnSpc>
              <a:spcAft>
                <a:spcPts val="600"/>
              </a:spcAft>
            </a:pPr>
            <a:r>
              <a:rPr lang="en-US" dirty="0">
                <a:solidFill>
                  <a:srgbClr val="292662"/>
                </a:solidFill>
                <a:latin typeface="Ubuntu" panose="020B0504030602030204" pitchFamily="34" charset="0"/>
              </a:rPr>
              <a:t>Five figures in a unifying circle, which shows our global unity. </a:t>
            </a:r>
          </a:p>
          <a:p>
            <a:pPr>
              <a:lnSpc>
                <a:spcPct val="120000"/>
              </a:lnSpc>
              <a:spcAft>
                <a:spcPts val="600"/>
              </a:spcAft>
            </a:pPr>
            <a:br>
              <a:rPr lang="en-US" b="1" dirty="0">
                <a:solidFill>
                  <a:srgbClr val="292662"/>
                </a:solidFill>
                <a:latin typeface="Ubuntu" panose="020B0504030602030204" pitchFamily="34" charset="0"/>
              </a:rPr>
            </a:br>
            <a:r>
              <a:rPr lang="en-US" b="1" dirty="0">
                <a:solidFill>
                  <a:srgbClr val="292662"/>
                </a:solidFill>
                <a:latin typeface="Ubuntu" panose="020B0504030602030204" pitchFamily="34" charset="0"/>
              </a:rPr>
              <a:t>Three arm positions</a:t>
            </a:r>
          </a:p>
          <a:p>
            <a:pPr marL="504000">
              <a:lnSpc>
                <a:spcPct val="120000"/>
              </a:lnSpc>
              <a:spcAft>
                <a:spcPts val="1200"/>
              </a:spcAft>
            </a:pPr>
            <a:r>
              <a:rPr lang="en-US" dirty="0">
                <a:solidFill>
                  <a:srgbClr val="292662"/>
                </a:solidFill>
                <a:latin typeface="Ubuntu" panose="020B0504030602030204" pitchFamily="34" charset="0"/>
              </a:rPr>
              <a:t>Raised arms: joy</a:t>
            </a:r>
          </a:p>
          <a:p>
            <a:pPr marL="504000">
              <a:lnSpc>
                <a:spcPct val="120000"/>
              </a:lnSpc>
              <a:spcAft>
                <a:spcPts val="1200"/>
              </a:spcAft>
            </a:pPr>
            <a:r>
              <a:rPr lang="en-US" dirty="0">
                <a:solidFill>
                  <a:srgbClr val="292662"/>
                </a:solidFill>
                <a:latin typeface="Ubuntu" panose="020B0504030602030204" pitchFamily="34" charset="0"/>
              </a:rPr>
              <a:t>Straight arms: greater equity </a:t>
            </a:r>
          </a:p>
          <a:p>
            <a:pPr marL="504000">
              <a:lnSpc>
                <a:spcPct val="120000"/>
              </a:lnSpc>
              <a:spcAft>
                <a:spcPts val="1200"/>
              </a:spcAft>
            </a:pPr>
            <a:r>
              <a:rPr lang="en-US" dirty="0">
                <a:solidFill>
                  <a:srgbClr val="292662"/>
                </a:solidFill>
                <a:latin typeface="Ubuntu" panose="020B0504030602030204" pitchFamily="34" charset="0"/>
              </a:rPr>
              <a:t>Lowered arms: time before Special Olympics</a:t>
            </a:r>
          </a:p>
        </p:txBody>
      </p:sp>
      <p:cxnSp>
        <p:nvCxnSpPr>
          <p:cNvPr id="13" name="Straight Connector 12">
            <a:extLst>
              <a:ext uri="{FF2B5EF4-FFF2-40B4-BE49-F238E27FC236}">
                <a16:creationId xmlns:a16="http://schemas.microsoft.com/office/drawing/2014/main" id="{B1FEE8EB-9169-D193-C20E-B56059F1A26C}"/>
              </a:ext>
            </a:extLst>
          </p:cNvPr>
          <p:cNvCxnSpPr>
            <a:cxnSpLocks/>
          </p:cNvCxnSpPr>
          <p:nvPr/>
        </p:nvCxnSpPr>
        <p:spPr>
          <a:xfrm flipH="1">
            <a:off x="9536793" y="4429906"/>
            <a:ext cx="1535015" cy="0"/>
          </a:xfrm>
          <a:prstGeom prst="line">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68B2CC0-5AA1-0233-BC64-6822A94903C9}"/>
              </a:ext>
            </a:extLst>
          </p:cNvPr>
          <p:cNvSpPr/>
          <p:nvPr/>
        </p:nvSpPr>
        <p:spPr>
          <a:xfrm>
            <a:off x="10895232" y="425333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92662"/>
                </a:solidFill>
                <a:latin typeface="Ubuntu Light" panose="020B0304030602030204" pitchFamily="34" charset="0"/>
              </a:rPr>
              <a:t>2</a:t>
            </a:r>
            <a:endParaRPr lang="en-US" sz="1600" b="1" dirty="0">
              <a:solidFill>
                <a:srgbClr val="292662"/>
              </a:solidFill>
              <a:latin typeface="Ubuntu Light" panose="020B0304030602030204" pitchFamily="34" charset="0"/>
            </a:endParaRPr>
          </a:p>
        </p:txBody>
      </p:sp>
      <p:cxnSp>
        <p:nvCxnSpPr>
          <p:cNvPr id="29" name="Connector: Elbow 28">
            <a:extLst>
              <a:ext uri="{FF2B5EF4-FFF2-40B4-BE49-F238E27FC236}">
                <a16:creationId xmlns:a16="http://schemas.microsoft.com/office/drawing/2014/main" id="{0FA8F345-E919-9BF6-8DE4-3639B192730D}"/>
              </a:ext>
            </a:extLst>
          </p:cNvPr>
          <p:cNvCxnSpPr/>
          <p:nvPr/>
        </p:nvCxnSpPr>
        <p:spPr>
          <a:xfrm flipV="1">
            <a:off x="9321794" y="3568700"/>
            <a:ext cx="1573438" cy="474298"/>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18D9499-FD4A-8098-D684-A4E7D4F4FA03}"/>
              </a:ext>
            </a:extLst>
          </p:cNvPr>
          <p:cNvSpPr/>
          <p:nvPr/>
        </p:nvSpPr>
        <p:spPr>
          <a:xfrm>
            <a:off x="10718655" y="340750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92662"/>
                </a:solidFill>
                <a:latin typeface="Ubuntu Light" panose="020B0304030602030204" pitchFamily="34" charset="0"/>
              </a:rPr>
              <a:t>1</a:t>
            </a:r>
            <a:endParaRPr lang="en-US" sz="1600" b="1" dirty="0">
              <a:solidFill>
                <a:srgbClr val="292662"/>
              </a:solidFill>
              <a:latin typeface="Ubuntu Light" panose="020B0304030602030204" pitchFamily="34" charset="0"/>
            </a:endParaRPr>
          </a:p>
        </p:txBody>
      </p:sp>
      <p:cxnSp>
        <p:nvCxnSpPr>
          <p:cNvPr id="33" name="Connector: Elbow 32">
            <a:extLst>
              <a:ext uri="{FF2B5EF4-FFF2-40B4-BE49-F238E27FC236}">
                <a16:creationId xmlns:a16="http://schemas.microsoft.com/office/drawing/2014/main" id="{9A5BAF54-F9E5-BD82-F5CD-32B8C9FCC64C}"/>
              </a:ext>
            </a:extLst>
          </p:cNvPr>
          <p:cNvCxnSpPr/>
          <p:nvPr/>
        </p:nvCxnSpPr>
        <p:spPr>
          <a:xfrm>
            <a:off x="9421128" y="5027668"/>
            <a:ext cx="1186541" cy="176577"/>
          </a:xfrm>
          <a:prstGeom prst="bentConnector3">
            <a:avLst/>
          </a:prstGeom>
          <a:ln>
            <a:solidFill>
              <a:srgbClr val="292662"/>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54D80C49-3C49-6E0C-B7C5-12D4E848C0B2}"/>
              </a:ext>
            </a:extLst>
          </p:cNvPr>
          <p:cNvSpPr/>
          <p:nvPr/>
        </p:nvSpPr>
        <p:spPr>
          <a:xfrm>
            <a:off x="10598452" y="5027668"/>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92662"/>
                </a:solidFill>
                <a:latin typeface="Ubuntu Light" panose="020B0304030602030204" pitchFamily="34" charset="0"/>
              </a:rPr>
              <a:t>3</a:t>
            </a:r>
            <a:endParaRPr lang="en-US" sz="1600" b="1" dirty="0">
              <a:solidFill>
                <a:srgbClr val="292662"/>
              </a:solidFill>
              <a:latin typeface="Ubuntu Light" panose="020B0304030602030204" pitchFamily="34" charset="0"/>
            </a:endParaRPr>
          </a:p>
        </p:txBody>
      </p:sp>
      <p:sp>
        <p:nvSpPr>
          <p:cNvPr id="34" name="Oval 33">
            <a:extLst>
              <a:ext uri="{FF2B5EF4-FFF2-40B4-BE49-F238E27FC236}">
                <a16:creationId xmlns:a16="http://schemas.microsoft.com/office/drawing/2014/main" id="{E5EAE75E-6555-0304-E8DC-8361046893E2}"/>
              </a:ext>
            </a:extLst>
          </p:cNvPr>
          <p:cNvSpPr/>
          <p:nvPr/>
        </p:nvSpPr>
        <p:spPr>
          <a:xfrm>
            <a:off x="943615" y="4562544"/>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92662"/>
                </a:solidFill>
                <a:latin typeface="Ubuntu Light" panose="020B0304030602030204" pitchFamily="34" charset="0"/>
              </a:rPr>
              <a:t>2</a:t>
            </a:r>
            <a:endParaRPr lang="en-US" sz="1600" b="1" dirty="0">
              <a:solidFill>
                <a:srgbClr val="292662"/>
              </a:solidFill>
              <a:latin typeface="Ubuntu Light" panose="020B0304030602030204" pitchFamily="34" charset="0"/>
            </a:endParaRPr>
          </a:p>
        </p:txBody>
      </p:sp>
      <p:sp>
        <p:nvSpPr>
          <p:cNvPr id="35" name="Oval 34">
            <a:extLst>
              <a:ext uri="{FF2B5EF4-FFF2-40B4-BE49-F238E27FC236}">
                <a16:creationId xmlns:a16="http://schemas.microsoft.com/office/drawing/2014/main" id="{0DF80305-6055-E02F-3A8E-65C7B090D195}"/>
              </a:ext>
            </a:extLst>
          </p:cNvPr>
          <p:cNvSpPr/>
          <p:nvPr/>
        </p:nvSpPr>
        <p:spPr>
          <a:xfrm>
            <a:off x="943615" y="4096761"/>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92662"/>
                </a:solidFill>
                <a:latin typeface="Ubuntu Light" panose="020B0304030602030204" pitchFamily="34" charset="0"/>
              </a:rPr>
              <a:t>1</a:t>
            </a:r>
            <a:endParaRPr lang="en-US" sz="1600" b="1" dirty="0">
              <a:solidFill>
                <a:srgbClr val="292662"/>
              </a:solidFill>
              <a:latin typeface="Ubuntu Light" panose="020B0304030602030204" pitchFamily="34" charset="0"/>
            </a:endParaRPr>
          </a:p>
        </p:txBody>
      </p:sp>
      <p:sp>
        <p:nvSpPr>
          <p:cNvPr id="36" name="Oval 35">
            <a:extLst>
              <a:ext uri="{FF2B5EF4-FFF2-40B4-BE49-F238E27FC236}">
                <a16:creationId xmlns:a16="http://schemas.microsoft.com/office/drawing/2014/main" id="{61996AAB-C70E-1796-966C-917D017F5A47}"/>
              </a:ext>
            </a:extLst>
          </p:cNvPr>
          <p:cNvSpPr/>
          <p:nvPr/>
        </p:nvSpPr>
        <p:spPr>
          <a:xfrm>
            <a:off x="943614" y="5054420"/>
            <a:ext cx="353153" cy="353153"/>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292662"/>
                </a:solidFill>
                <a:latin typeface="Ubuntu Light" panose="020B0304030602030204" pitchFamily="34" charset="0"/>
              </a:rPr>
              <a:t>3</a:t>
            </a:r>
            <a:endParaRPr lang="en-US" sz="1600" b="1" dirty="0">
              <a:solidFill>
                <a:srgbClr val="292662"/>
              </a:solidFill>
              <a:latin typeface="Ubuntu Light" panose="020B0304030602030204" pitchFamily="34" charset="0"/>
            </a:endParaRPr>
          </a:p>
        </p:txBody>
      </p:sp>
    </p:spTree>
    <p:extLst>
      <p:ext uri="{BB962C8B-B14F-4D97-AF65-F5344CB8AC3E}">
        <p14:creationId xmlns:p14="http://schemas.microsoft.com/office/powerpoint/2010/main" val="323278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EA208C-9C4B-ED0D-B227-10E3217A7482}"/>
              </a:ext>
            </a:extLst>
          </p:cNvPr>
          <p:cNvSpPr>
            <a:spLocks noGrp="1"/>
          </p:cNvSpPr>
          <p:nvPr>
            <p:ph type="body" sz="quarter" idx="11"/>
          </p:nvPr>
        </p:nvSpPr>
        <p:spPr>
          <a:xfrm>
            <a:off x="9753106" y="444728"/>
            <a:ext cx="1981199"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CD0BDD59-5D4F-15B1-8681-F0D86793BF49}"/>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BD36CBEF-6976-D9E9-0A45-C1168AB533C6}"/>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D130192A-2800-BB69-34C7-2B15F4277E01}"/>
              </a:ext>
            </a:extLst>
          </p:cNvPr>
          <p:cNvSpPr txBox="1"/>
          <p:nvPr/>
        </p:nvSpPr>
        <p:spPr>
          <a:xfrm>
            <a:off x="811899" y="21540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Fun Fact about our Logo</a:t>
            </a:r>
          </a:p>
        </p:txBody>
      </p:sp>
      <p:sp>
        <p:nvSpPr>
          <p:cNvPr id="6" name="TextBox 5">
            <a:extLst>
              <a:ext uri="{FF2B5EF4-FFF2-40B4-BE49-F238E27FC236}">
                <a16:creationId xmlns:a16="http://schemas.microsoft.com/office/drawing/2014/main" id="{4704F4EA-DAE6-1514-85C9-246122818008}"/>
              </a:ext>
            </a:extLst>
          </p:cNvPr>
          <p:cNvSpPr txBox="1"/>
          <p:nvPr/>
        </p:nvSpPr>
        <p:spPr>
          <a:xfrm>
            <a:off x="811899" y="2831146"/>
            <a:ext cx="4903101" cy="1539396"/>
          </a:xfrm>
          <a:prstGeom prst="rect">
            <a:avLst/>
          </a:prstGeom>
          <a:noFill/>
        </p:spPr>
        <p:txBody>
          <a:bodyPr wrap="square" rtlCol="0">
            <a:spAutoFit/>
          </a:bodyPr>
          <a:lstStyle/>
          <a:p>
            <a:pPr marL="285750" indent="-285750">
              <a:lnSpc>
                <a:spcPct val="120000"/>
              </a:lnSpc>
              <a:spcAft>
                <a:spcPts val="1200"/>
              </a:spcAft>
              <a:buBlip>
                <a:blip r:embed="rId3"/>
              </a:buBlip>
            </a:pPr>
            <a:r>
              <a:rPr lang="en-US" dirty="0">
                <a:solidFill>
                  <a:srgbClr val="292662"/>
                </a:solidFill>
                <a:latin typeface="Ubuntu" panose="020B0504030602030204" pitchFamily="34" charset="0"/>
              </a:rPr>
              <a:t>Based on the “</a:t>
            </a:r>
            <a:r>
              <a:rPr lang="en-US" b="1" dirty="0">
                <a:solidFill>
                  <a:srgbClr val="292662"/>
                </a:solidFill>
                <a:latin typeface="Ubuntu Light" panose="020B0304030602030204" pitchFamily="34" charset="0"/>
              </a:rPr>
              <a:t>Joy and Happiness to All the Children of the World</a:t>
            </a:r>
            <a:r>
              <a:rPr lang="en-US" dirty="0">
                <a:solidFill>
                  <a:srgbClr val="292662"/>
                </a:solidFill>
                <a:latin typeface="Ubuntu" panose="020B0504030602030204" pitchFamily="34" charset="0"/>
              </a:rPr>
              <a:t>” sculpture in New York</a:t>
            </a:r>
          </a:p>
          <a:p>
            <a:pPr marL="285750" indent="-285750">
              <a:lnSpc>
                <a:spcPct val="120000"/>
              </a:lnSpc>
              <a:spcAft>
                <a:spcPts val="1200"/>
              </a:spcAft>
              <a:buBlip>
                <a:blip r:embed="rId3"/>
              </a:buBlip>
            </a:pPr>
            <a:r>
              <a:rPr lang="en-US" dirty="0">
                <a:solidFill>
                  <a:srgbClr val="292662"/>
                </a:solidFill>
                <a:latin typeface="Ubuntu" panose="020B0504030602030204" pitchFamily="34" charset="0"/>
              </a:rPr>
              <a:t>The five pillars represent five continents.</a:t>
            </a:r>
          </a:p>
        </p:txBody>
      </p:sp>
      <p:pic>
        <p:nvPicPr>
          <p:cNvPr id="7" name="Picture 6">
            <a:extLst>
              <a:ext uri="{FF2B5EF4-FFF2-40B4-BE49-F238E27FC236}">
                <a16:creationId xmlns:a16="http://schemas.microsoft.com/office/drawing/2014/main" id="{58CF6873-2388-D93B-0A13-F808BA42E84B}"/>
              </a:ext>
            </a:extLst>
          </p:cNvPr>
          <p:cNvPicPr>
            <a:picLocks noChangeAspect="1"/>
          </p:cNvPicPr>
          <p:nvPr/>
        </p:nvPicPr>
        <p:blipFill rotWithShape="1">
          <a:blip r:embed="rId4"/>
          <a:srcRect l="4649" r="5661" b="2"/>
          <a:stretch/>
        </p:blipFill>
        <p:spPr>
          <a:xfrm>
            <a:off x="6324601" y="1741289"/>
            <a:ext cx="5867399" cy="4464844"/>
          </a:xfrm>
          <a:prstGeom prst="rect">
            <a:avLst/>
          </a:prstGeom>
          <a:noFill/>
        </p:spPr>
      </p:pic>
    </p:spTree>
    <p:extLst>
      <p:ext uri="{BB962C8B-B14F-4D97-AF65-F5344CB8AC3E}">
        <p14:creationId xmlns:p14="http://schemas.microsoft.com/office/powerpoint/2010/main" val="857247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984A8-2B94-9D27-DF2E-BA9A478CB75E}"/>
              </a:ext>
            </a:extLst>
          </p:cNvPr>
          <p:cNvSpPr>
            <a:spLocks noGrp="1"/>
          </p:cNvSpPr>
          <p:nvPr>
            <p:ph type="body" sz="quarter" idx="11"/>
          </p:nvPr>
        </p:nvSpPr>
        <p:spPr>
          <a:xfrm>
            <a:off x="9753107" y="444728"/>
            <a:ext cx="2046514"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73E35233-1C16-5201-1837-F7DF816DA9CD}"/>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18FD3592-DE8D-ED0C-4FA2-5E8B2CC08F1E}"/>
              </a:ext>
            </a:extLst>
          </p:cNvPr>
          <p:cNvSpPr>
            <a:spLocks noGrp="1"/>
          </p:cNvSpPr>
          <p:nvPr>
            <p:ph type="body" sz="quarter" idx="13"/>
          </p:nvPr>
        </p:nvSpPr>
        <p:spPr/>
        <p:txBody>
          <a:bodyPr/>
          <a:lstStyle/>
          <a:p>
            <a:r>
              <a:rPr lang="en-US" dirty="0"/>
              <a:t>Day One</a:t>
            </a:r>
          </a:p>
        </p:txBody>
      </p:sp>
      <p:sp>
        <p:nvSpPr>
          <p:cNvPr id="5" name="Rectangle: Rounded Corners 4">
            <a:extLst>
              <a:ext uri="{FF2B5EF4-FFF2-40B4-BE49-F238E27FC236}">
                <a16:creationId xmlns:a16="http://schemas.microsoft.com/office/drawing/2014/main" id="{03F26483-E666-C11E-FDAD-8ED62CA94F8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246D145-BFA1-F3CD-2E18-DA87555F7A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CC0BD52-D595-AA27-0956-4192E35E22A9}"/>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8" name="TextBox 7">
            <a:extLst>
              <a:ext uri="{FF2B5EF4-FFF2-40B4-BE49-F238E27FC236}">
                <a16:creationId xmlns:a16="http://schemas.microsoft.com/office/drawing/2014/main" id="{5C4EE1AB-36A6-191A-E0E5-6275D81A3807}"/>
              </a:ext>
            </a:extLst>
          </p:cNvPr>
          <p:cNvSpPr txBox="1"/>
          <p:nvPr/>
        </p:nvSpPr>
        <p:spPr>
          <a:xfrm>
            <a:off x="1244599" y="2721114"/>
            <a:ext cx="2559909" cy="707886"/>
          </a:xfrm>
          <a:prstGeom prst="rect">
            <a:avLst/>
          </a:prstGeom>
          <a:noFill/>
        </p:spPr>
        <p:txBody>
          <a:bodyPr wrap="square" rtlCol="0">
            <a:spAutoFit/>
          </a:bodyPr>
          <a:lstStyle/>
          <a:p>
            <a:r>
              <a:rPr lang="en-US" sz="2000" dirty="0">
                <a:solidFill>
                  <a:schemeClr val="bg1"/>
                </a:solidFill>
                <a:latin typeface="Ubuntu" panose="020B0504030602030204" pitchFamily="34" charset="0"/>
              </a:rPr>
              <a:t>What resonated with you?</a:t>
            </a:r>
          </a:p>
        </p:txBody>
      </p:sp>
      <p:sp>
        <p:nvSpPr>
          <p:cNvPr id="9" name="TextBox 8">
            <a:extLst>
              <a:ext uri="{FF2B5EF4-FFF2-40B4-BE49-F238E27FC236}">
                <a16:creationId xmlns:a16="http://schemas.microsoft.com/office/drawing/2014/main" id="{D9E8EB15-2751-5616-7167-AD4D32FA9DBA}"/>
              </a:ext>
            </a:extLst>
          </p:cNvPr>
          <p:cNvSpPr txBox="1"/>
          <p:nvPr/>
        </p:nvSpPr>
        <p:spPr>
          <a:xfrm>
            <a:off x="4964799" y="2721114"/>
            <a:ext cx="5982602" cy="2690480"/>
          </a:xfrm>
          <a:prstGeom prst="rect">
            <a:avLst/>
          </a:prstGeom>
          <a:noFill/>
        </p:spPr>
        <p:txBody>
          <a:bodyPr wrap="square" rtlCol="0">
            <a:spAutoFit/>
          </a:bodyPr>
          <a:lstStyle/>
          <a:p>
            <a:pPr>
              <a:lnSpc>
                <a:spcPct val="120000"/>
              </a:lnSpc>
              <a:spcAft>
                <a:spcPts val="1200"/>
              </a:spcAft>
            </a:pPr>
            <a:r>
              <a:rPr lang="en-US" b="1" dirty="0">
                <a:solidFill>
                  <a:srgbClr val="292662"/>
                </a:solidFill>
                <a:latin typeface="Ubuntu" panose="020B0504030602030204" pitchFamily="34" charset="0"/>
              </a:rPr>
              <a:t>In Groups of 2-3, share: </a:t>
            </a:r>
          </a:p>
          <a:p>
            <a:pPr marL="355600" indent="-355600">
              <a:lnSpc>
                <a:spcPct val="120000"/>
              </a:lnSpc>
              <a:spcAft>
                <a:spcPts val="1200"/>
              </a:spcAft>
              <a:buBlip>
                <a:blip r:embed="rId5"/>
              </a:buBlip>
            </a:pPr>
            <a:r>
              <a:rPr lang="en-US" dirty="0">
                <a:solidFill>
                  <a:srgbClr val="292662"/>
                </a:solidFill>
                <a:latin typeface="Ubuntu" panose="020B0504030602030204" pitchFamily="34" charset="0"/>
              </a:rPr>
              <a:t>What aspects of the history of Special Olympics resonates with you most, and why? </a:t>
            </a:r>
          </a:p>
          <a:p>
            <a:pPr marL="355600" indent="-355600">
              <a:lnSpc>
                <a:spcPct val="120000"/>
              </a:lnSpc>
              <a:spcAft>
                <a:spcPts val="1200"/>
              </a:spcAft>
              <a:buBlip>
                <a:blip r:embed="rId5"/>
              </a:buBlip>
            </a:pPr>
            <a:r>
              <a:rPr lang="en-US" dirty="0">
                <a:solidFill>
                  <a:srgbClr val="292662"/>
                </a:solidFill>
                <a:latin typeface="Ubuntu" panose="020B0504030602030204" pitchFamily="34" charset="0"/>
              </a:rPr>
              <a:t>In what ways do you think the history of Special Olympics has led the shift in perceptions and attitudes towards people with ID? Can you share any personal experiences that relate to this? </a:t>
            </a:r>
          </a:p>
        </p:txBody>
      </p:sp>
    </p:spTree>
    <p:extLst>
      <p:ext uri="{BB962C8B-B14F-4D97-AF65-F5344CB8AC3E}">
        <p14:creationId xmlns:p14="http://schemas.microsoft.com/office/powerpoint/2010/main" val="895284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38B7D391-FFD4-AA71-4B73-C1574B850A1F}"/>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7B84D5BE-2217-2CB1-87E3-425E393591F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9D36B2A1-4C59-5C6B-5635-0D5BD000390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93CC7EAC-5D2A-97DD-842B-DCE5FC9F6924}"/>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2D5453D2-73CC-9DD8-F2E6-4DD467733F5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EADDF209-39F4-290B-0CD0-4152610C9B4F}"/>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5E744617-37B4-7444-937E-10F028B5E90E}"/>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C65074A-97BE-253F-588C-6D2C59ED33D0}"/>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4EED963D-19B7-0AA9-9498-CFC515EB18B7}"/>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267E14E1-BAA4-262E-1F5B-0899CC5965F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C424969A-D695-299A-EAA8-0027EB927633}"/>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40101935-753B-5864-2273-D93BB1DBDF62}"/>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7B7C2DB5-31FF-91A9-18FE-17910F6C5B9B}"/>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3" action="ppaction://hlinksldjump"/>
            <a:extLst>
              <a:ext uri="{FF2B5EF4-FFF2-40B4-BE49-F238E27FC236}">
                <a16:creationId xmlns:a16="http://schemas.microsoft.com/office/drawing/2014/main" id="{F2C48A69-7F76-09FE-6B6F-51B8310DEF8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BF39387E-996B-53D6-43C7-916798D3246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78C50CF5-6BC8-542A-7F52-260F1AFC5931}"/>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18CE0386-8D3F-B7FB-DDDD-7ECA66B34B7A}"/>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F6EA1CF4-39F6-3B9B-7445-C4411D7AF0DE}"/>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AE841C9E-C6EF-7B1D-4F23-17A7A7E921A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311D9CB3-84BB-C28C-A6DC-1B42264D895A}"/>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DFEC0688-D86A-D024-CBB5-7B459F352825}"/>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9357CD8D-1278-F1F1-3B44-D504F1A8DE92}"/>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419E110E-631F-7EBD-DA09-4030C1912B29}"/>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DA524B67-6155-EA38-EF32-59453AA86C58}"/>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n-US" sz="1300" kern="100" dirty="0">
                <a:solidFill>
                  <a:srgbClr val="292662"/>
                </a:solidFill>
              </a:rPr>
              <a:t>Sport and Competition</a:t>
            </a:r>
          </a:p>
          <a:p>
            <a:pPr marL="391500" indent="-285750">
              <a:lnSpc>
                <a:spcPct val="90000"/>
              </a:lnSpc>
              <a:spcAft>
                <a:spcPts val="800"/>
              </a:spcAft>
              <a:buBlip>
                <a:blip r:embed="rId8"/>
              </a:buBlip>
            </a:pPr>
            <a:r>
              <a:rPr lang="en-US" sz="1300" kern="100" dirty="0">
                <a:solidFill>
                  <a:srgbClr val="292662"/>
                </a:solidFill>
              </a:rPr>
              <a:t>Health </a:t>
            </a:r>
          </a:p>
          <a:p>
            <a:pPr marL="391500" indent="-285750">
              <a:lnSpc>
                <a:spcPct val="90000"/>
              </a:lnSpc>
              <a:spcAft>
                <a:spcPts val="800"/>
              </a:spcAft>
              <a:buBlip>
                <a:blip r:embed="rId8"/>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8"/>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8"/>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B4E2496B-A5D2-16FE-43C6-94AC4508C0BB}"/>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E6EECC9D-FCBD-ECB1-E396-671626C8ECF2}"/>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331BBA33-37A8-7961-E0B2-E2449D5BD7DF}"/>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F6ED9FF2-C0B5-D9C1-A1DF-71B04D9D19AA}"/>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A7273E28-668C-43D8-DE76-E5500CB1967F}"/>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5BC3AA7F-58E3-FB14-1A09-1DC7DC220971}"/>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Middle East / North Africa</a:t>
            </a:r>
          </a:p>
        </p:txBody>
      </p:sp>
      <p:sp>
        <p:nvSpPr>
          <p:cNvPr id="101" name="TextBox 5">
            <a:extLst>
              <a:ext uri="{FF2B5EF4-FFF2-40B4-BE49-F238E27FC236}">
                <a16:creationId xmlns:a16="http://schemas.microsoft.com/office/drawing/2014/main" id="{6B98D59D-4A88-2CEF-9527-5C80C66D5883}"/>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America</a:t>
            </a:r>
          </a:p>
        </p:txBody>
      </p:sp>
      <p:sp>
        <p:nvSpPr>
          <p:cNvPr id="102" name="TextBox 5">
            <a:hlinkClick r:id="rId5" action="ppaction://hlinksldjump"/>
            <a:extLst>
              <a:ext uri="{FF2B5EF4-FFF2-40B4-BE49-F238E27FC236}">
                <a16:creationId xmlns:a16="http://schemas.microsoft.com/office/drawing/2014/main" id="{73E09F9D-C61C-47AA-D638-0045B69F9B1F}"/>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Programs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105" name="TextBox 5">
            <a:extLst>
              <a:ext uri="{FF2B5EF4-FFF2-40B4-BE49-F238E27FC236}">
                <a16:creationId xmlns:a16="http://schemas.microsoft.com/office/drawing/2014/main" id="{80A1D44E-A4F2-12C9-04CE-AE2CD4842F70}"/>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296FE82D-847D-8112-67A5-5DE127E7E589}"/>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11ACDE9-8DF5-66C5-1E62-CA1FD089634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D33F27D-0DB1-A054-AB6C-49DC5146C6AD}"/>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spTree>
    <p:extLst>
      <p:ext uri="{BB962C8B-B14F-4D97-AF65-F5344CB8AC3E}">
        <p14:creationId xmlns:p14="http://schemas.microsoft.com/office/powerpoint/2010/main" val="2783408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8DE6-8848-E41B-CBA0-A66C17FE9ABB}"/>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71AF98A9-02AD-F438-96C7-9A6D2EABAC97}"/>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4990E1D-99C9-7D8F-E9D3-859DF40AC943}"/>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4CFD0C01-8126-B1DA-4279-3596633CD38A}"/>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0610A546-18C8-4080-D0EB-4AB3E99E33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4" action="ppaction://hlinksldjump"/>
            <a:extLst>
              <a:ext uri="{FF2B5EF4-FFF2-40B4-BE49-F238E27FC236}">
                <a16:creationId xmlns:a16="http://schemas.microsoft.com/office/drawing/2014/main" id="{6987FC1A-F56F-5770-971A-7CE4DD4DE3E1}"/>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5" action="ppaction://hlinksldjump"/>
            <a:extLst>
              <a:ext uri="{FF2B5EF4-FFF2-40B4-BE49-F238E27FC236}">
                <a16:creationId xmlns:a16="http://schemas.microsoft.com/office/drawing/2014/main" id="{35574DF7-138F-0E3C-B12C-37DA11294D1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8A1B8907-8176-4341-E4D6-6E72FB0463ED}"/>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5CA6ABB-404B-7593-1608-CC300B4E2CF4}"/>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41AFF0E4-B999-5570-FFC6-5C7FD6FE4178}"/>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518B1C51-A246-7614-EB63-E81B97C28C05}"/>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979135B9-2623-6D23-7BD5-06756F5EE740}"/>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C2015A9C-8C3F-BE76-930E-8110B5C11157}"/>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825E2415-50CB-D40E-8875-B35E565780D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6" action="ppaction://hlinksldjump"/>
            <a:extLst>
              <a:ext uri="{FF2B5EF4-FFF2-40B4-BE49-F238E27FC236}">
                <a16:creationId xmlns:a16="http://schemas.microsoft.com/office/drawing/2014/main" id="{75CEFAB1-BD33-D0C9-527D-CDD69E0C8F1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56505BDA-B4CB-5F77-4EA3-2C7ADCCD75AD}"/>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44D0B0F6-F60D-3620-B21D-DAE7F654908F}"/>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7" action="ppaction://hlinksldjump"/>
            <a:extLst>
              <a:ext uri="{FF2B5EF4-FFF2-40B4-BE49-F238E27FC236}">
                <a16:creationId xmlns:a16="http://schemas.microsoft.com/office/drawing/2014/main" id="{42989774-3FD7-DDF3-57AD-4E4D8E5B85F9}"/>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8" action="ppaction://hlinksldjump"/>
            <a:extLst>
              <a:ext uri="{FF2B5EF4-FFF2-40B4-BE49-F238E27FC236}">
                <a16:creationId xmlns:a16="http://schemas.microsoft.com/office/drawing/2014/main" id="{DF33B222-4771-1A80-7E33-BC85F040A33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8" action="ppaction://hlinksldjump"/>
            <a:extLst>
              <a:ext uri="{FF2B5EF4-FFF2-40B4-BE49-F238E27FC236}">
                <a16:creationId xmlns:a16="http://schemas.microsoft.com/office/drawing/2014/main" id="{72EA644E-2F62-93D2-FA8A-3E1B147B947A}"/>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4" action="ppaction://hlinksldjump"/>
            <a:extLst>
              <a:ext uri="{FF2B5EF4-FFF2-40B4-BE49-F238E27FC236}">
                <a16:creationId xmlns:a16="http://schemas.microsoft.com/office/drawing/2014/main" id="{73C41DC9-387D-D296-5E95-A87D5D359D75}"/>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5" action="ppaction://hlinksldjump"/>
            <a:extLst>
              <a:ext uri="{FF2B5EF4-FFF2-40B4-BE49-F238E27FC236}">
                <a16:creationId xmlns:a16="http://schemas.microsoft.com/office/drawing/2014/main" id="{24548780-6D31-CDD1-CEE4-3ED9DE31475A}"/>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6" action="ppaction://hlinksldjump"/>
            <a:extLst>
              <a:ext uri="{FF2B5EF4-FFF2-40B4-BE49-F238E27FC236}">
                <a16:creationId xmlns:a16="http://schemas.microsoft.com/office/drawing/2014/main" id="{1040F137-C8C2-2F1A-D843-835210CEEEC4}"/>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83A51144-9CCB-2DBF-0682-409921E958E9}"/>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9"/>
              </a:buBlip>
            </a:pPr>
            <a:r>
              <a:rPr lang="en-US" sz="1300" kern="100" dirty="0">
                <a:solidFill>
                  <a:srgbClr val="292662"/>
                </a:solidFill>
              </a:rPr>
              <a:t>Sport and Competition</a:t>
            </a:r>
          </a:p>
          <a:p>
            <a:pPr marL="391500" indent="-285750">
              <a:lnSpc>
                <a:spcPct val="90000"/>
              </a:lnSpc>
              <a:spcAft>
                <a:spcPts val="800"/>
              </a:spcAft>
              <a:buBlip>
                <a:blip r:embed="rId9"/>
              </a:buBlip>
            </a:pPr>
            <a:r>
              <a:rPr lang="en-US" sz="1300" kern="100" dirty="0">
                <a:solidFill>
                  <a:srgbClr val="292662"/>
                </a:solidFill>
              </a:rPr>
              <a:t>Health </a:t>
            </a:r>
          </a:p>
          <a:p>
            <a:pPr marL="391500" indent="-285750">
              <a:lnSpc>
                <a:spcPct val="90000"/>
              </a:lnSpc>
              <a:spcAft>
                <a:spcPts val="800"/>
              </a:spcAft>
              <a:buBlip>
                <a:blip r:embed="rId9"/>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9"/>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9"/>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9"/>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9"/>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9"/>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9"/>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9"/>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9"/>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54591D4A-4FE9-FC28-0953-4A2B8A842AFA}"/>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42E382F6-16E7-7C16-EF2A-204585C84E8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70DE7221-BE16-EE45-A593-08AB4DC014A6}"/>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718C40A9-AE5D-9BEE-7E5F-873A7A67E351}"/>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B11D981E-5BEC-5A87-0AC3-74B415E9D674}"/>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79896A29-67EA-B7D3-4580-5FC29264BCF3}"/>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Middle East / North Africa</a:t>
            </a:r>
          </a:p>
        </p:txBody>
      </p:sp>
      <p:sp>
        <p:nvSpPr>
          <p:cNvPr id="101" name="TextBox 5">
            <a:extLst>
              <a:ext uri="{FF2B5EF4-FFF2-40B4-BE49-F238E27FC236}">
                <a16:creationId xmlns:a16="http://schemas.microsoft.com/office/drawing/2014/main" id="{9FFA002C-9809-AC5A-6A07-303E306B3727}"/>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America</a:t>
            </a:r>
          </a:p>
        </p:txBody>
      </p:sp>
      <p:grpSp>
        <p:nvGrpSpPr>
          <p:cNvPr id="14" name="Group 13">
            <a:extLst>
              <a:ext uri="{FF2B5EF4-FFF2-40B4-BE49-F238E27FC236}">
                <a16:creationId xmlns:a16="http://schemas.microsoft.com/office/drawing/2014/main" id="{55DF4B77-34C6-9ABB-76C1-DD087186C7AD}"/>
              </a:ext>
            </a:extLst>
          </p:cNvPr>
          <p:cNvGrpSpPr/>
          <p:nvPr/>
        </p:nvGrpSpPr>
        <p:grpSpPr>
          <a:xfrm>
            <a:off x="515939" y="5266620"/>
            <a:ext cx="7644355" cy="417815"/>
            <a:chOff x="515939" y="5266620"/>
            <a:chExt cx="7644355" cy="417815"/>
          </a:xfrm>
        </p:grpSpPr>
        <p:sp>
          <p:nvSpPr>
            <p:cNvPr id="39" name="Rectángulo: esquinas redondeadas 38">
              <a:hlinkClick r:id="rId5" action="ppaction://hlinksldjump"/>
              <a:extLst>
                <a:ext uri="{FF2B5EF4-FFF2-40B4-BE49-F238E27FC236}">
                  <a16:creationId xmlns:a16="http://schemas.microsoft.com/office/drawing/2014/main" id="{4D8E9CBD-0595-0644-FF41-DD2486757913}"/>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2" name="TextBox 5">
              <a:hlinkClick r:id="rId5" action="ppaction://hlinksldjump"/>
              <a:extLst>
                <a:ext uri="{FF2B5EF4-FFF2-40B4-BE49-F238E27FC236}">
                  <a16:creationId xmlns:a16="http://schemas.microsoft.com/office/drawing/2014/main" id="{F6956C7E-EA50-E56D-55D8-04E3FD6B5222}"/>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Programs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105" name="TextBox 5">
            <a:extLst>
              <a:ext uri="{FF2B5EF4-FFF2-40B4-BE49-F238E27FC236}">
                <a16:creationId xmlns:a16="http://schemas.microsoft.com/office/drawing/2014/main" id="{C4655560-DF15-8F46-4404-04A5ADC40F58}"/>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7" action="ppaction://hlinksldjump"/>
            <a:extLst>
              <a:ext uri="{FF2B5EF4-FFF2-40B4-BE49-F238E27FC236}">
                <a16:creationId xmlns:a16="http://schemas.microsoft.com/office/drawing/2014/main" id="{A5381A7A-07DF-FC29-FECF-C8053CAA5C82}"/>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39DF5FC8-1867-9A72-B544-C8B26D7BAE5D}"/>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ECA256A-A13F-DF9B-1AE3-D2D57902B541}"/>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sp>
        <p:nvSpPr>
          <p:cNvPr id="4" name="Rectángulo 121">
            <a:extLst>
              <a:ext uri="{FF2B5EF4-FFF2-40B4-BE49-F238E27FC236}">
                <a16:creationId xmlns:a16="http://schemas.microsoft.com/office/drawing/2014/main" id="{AA608E2A-8A84-C6E5-3A6E-F854D35CCD30}"/>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Rectángulo 119">
            <a:extLst>
              <a:ext uri="{FF2B5EF4-FFF2-40B4-BE49-F238E27FC236}">
                <a16:creationId xmlns:a16="http://schemas.microsoft.com/office/drawing/2014/main" id="{ADAD650A-FA64-12AD-56BF-010776391A69}"/>
              </a:ext>
            </a:extLst>
          </p:cNvPr>
          <p:cNvSpPr/>
          <p:nvPr/>
        </p:nvSpPr>
        <p:spPr>
          <a:xfrm>
            <a:off x="2489896" y="2554011"/>
            <a:ext cx="7159488"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36EDF821-C1C1-E318-F8C7-E2767AE1F9F3}"/>
              </a:ext>
            </a:extLst>
          </p:cNvPr>
          <p:cNvSpPr txBox="1"/>
          <p:nvPr/>
        </p:nvSpPr>
        <p:spPr>
          <a:xfrm>
            <a:off x="3034011" y="2775503"/>
            <a:ext cx="6109514" cy="1281633"/>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en-US" sz="1800" dirty="0">
                <a:solidFill>
                  <a:srgbClr val="292662"/>
                </a:solidFill>
                <a:effectLst/>
                <a:ea typeface="Yu Mincho" panose="020B0400000000000000" pitchFamily="18" charset="-128"/>
              </a:rPr>
              <a:t>The Special Olympics volunteer </a:t>
            </a:r>
            <a:r>
              <a:rPr lang="en-US" sz="1800" b="1" dirty="0">
                <a:solidFill>
                  <a:srgbClr val="F6891F"/>
                </a:solidFill>
                <a:effectLst/>
                <a:ea typeface="Yu Mincho" panose="020B0400000000000000" pitchFamily="18" charset="-128"/>
              </a:rPr>
              <a:t>Board of Directors </a:t>
            </a:r>
            <a:r>
              <a:rPr lang="en-US" sz="1800" dirty="0">
                <a:solidFill>
                  <a:srgbClr val="292662"/>
                </a:solidFill>
                <a:effectLst/>
                <a:ea typeface="Yu Mincho" panose="020B0400000000000000" pitchFamily="18" charset="-128"/>
              </a:rPr>
              <a:t>work on international policies. The Board includes business and sport leaders, professional athletes, SO athletes, educators and experts in ID from around the world.</a:t>
            </a:r>
            <a:endParaRPr lang="es-PA"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31659186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DA53E-044E-B649-A25D-53BF3734B1D7}"/>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D6E0E4C7-B185-16F9-421D-D64922EEBFE5}"/>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CED7FBB9-66BE-6E0B-A872-8E4F3751EF9C}"/>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D085F7C4-082B-F49C-3625-579A50C4D67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BF067273-6A83-AB67-9F5F-39E687B9713E}"/>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37CB01D-F2FB-7A4C-98BC-E8F94D9F34C7}"/>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4C2078DD-E418-AFA7-BECC-48E83419ECDD}"/>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588E9B9F-10AA-B258-FB14-051A866E37C9}"/>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3D65CD3F-088D-E843-D263-FA452886D936}"/>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9AE668B8-FE60-BDBE-D248-36F84A05D282}"/>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74E3CA2C-7826-6A4F-4A8F-AC345D0E0923}"/>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5464876E-BB8F-8180-BA9B-8C3AF6DCF3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F7D18AA4-BC66-F999-17AE-846749D3F7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63CD14D1-30D8-815C-EBC6-89A0E5348EC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5" action="ppaction://hlinksldjump"/>
            <a:extLst>
              <a:ext uri="{FF2B5EF4-FFF2-40B4-BE49-F238E27FC236}">
                <a16:creationId xmlns:a16="http://schemas.microsoft.com/office/drawing/2014/main" id="{716AA13C-C82C-6A24-CFC0-FFEEDF61AE9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388F9B03-1EDD-63D8-2913-D085C20299B3}"/>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50855B43-5E91-7B94-B0E0-D66289FDECC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FF880B32-AE6F-5EAA-33F8-FC6C91C97F26}"/>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5A991853-2068-940C-EF5B-61BCD6C754E9}"/>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CFB1A76A-0389-E15B-8FA8-7855C7E971FD}"/>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EEBDE460-6DBF-3307-B3AA-EB5E47A1F960}"/>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BC73A940-619C-4A07-9ADD-BD323B96CFE5}"/>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FA1A6D22-C6D4-5E88-3691-A0A2DA3468F4}"/>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E65C183A-5C17-D4FC-2E7C-B1CBC429EF77}"/>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n-US" sz="1300" kern="100" dirty="0">
                <a:solidFill>
                  <a:srgbClr val="292662"/>
                </a:solidFill>
              </a:rPr>
              <a:t>Sport and Competition</a:t>
            </a:r>
          </a:p>
          <a:p>
            <a:pPr marL="391500" indent="-285750">
              <a:lnSpc>
                <a:spcPct val="90000"/>
              </a:lnSpc>
              <a:spcAft>
                <a:spcPts val="800"/>
              </a:spcAft>
              <a:buBlip>
                <a:blip r:embed="rId8"/>
              </a:buBlip>
            </a:pPr>
            <a:r>
              <a:rPr lang="en-US" sz="1300" kern="100" dirty="0">
                <a:solidFill>
                  <a:srgbClr val="292662"/>
                </a:solidFill>
              </a:rPr>
              <a:t>Health </a:t>
            </a:r>
          </a:p>
          <a:p>
            <a:pPr marL="391500" indent="-285750">
              <a:lnSpc>
                <a:spcPct val="90000"/>
              </a:lnSpc>
              <a:spcAft>
                <a:spcPts val="800"/>
              </a:spcAft>
              <a:buBlip>
                <a:blip r:embed="rId8"/>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8"/>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8"/>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05FA73C4-FCC4-153F-A70A-BF433AF12D6A}"/>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C4A58FE7-671B-B9E5-35FB-0AD7B6C40C2A}"/>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ADC996E1-BCBE-B18E-3704-578C49222CB7}"/>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5C5B9D06-C304-2DD8-4167-D157222C6374}"/>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B84266C1-BEAE-70DC-CFE3-0436F19FB3B5}"/>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3F4DA721-0963-4308-4088-9EEB1C046A86}"/>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Middle East / North Africa</a:t>
            </a:r>
          </a:p>
        </p:txBody>
      </p:sp>
      <p:sp>
        <p:nvSpPr>
          <p:cNvPr id="101" name="TextBox 5">
            <a:extLst>
              <a:ext uri="{FF2B5EF4-FFF2-40B4-BE49-F238E27FC236}">
                <a16:creationId xmlns:a16="http://schemas.microsoft.com/office/drawing/2014/main" id="{27BBE910-4158-D03E-AD40-1F9DB52D37DA}"/>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America</a:t>
            </a:r>
          </a:p>
        </p:txBody>
      </p:sp>
      <p:grpSp>
        <p:nvGrpSpPr>
          <p:cNvPr id="14" name="Group 13">
            <a:extLst>
              <a:ext uri="{FF2B5EF4-FFF2-40B4-BE49-F238E27FC236}">
                <a16:creationId xmlns:a16="http://schemas.microsoft.com/office/drawing/2014/main" id="{85DC3D0F-BE3D-5825-2109-5A0C715EBD46}"/>
              </a:ext>
            </a:extLst>
          </p:cNvPr>
          <p:cNvGrpSpPr/>
          <p:nvPr/>
        </p:nvGrpSpPr>
        <p:grpSpPr>
          <a:xfrm>
            <a:off x="515939" y="5266620"/>
            <a:ext cx="7644355" cy="417815"/>
            <a:chOff x="515939" y="5266620"/>
            <a:chExt cx="7644355" cy="417815"/>
          </a:xfrm>
        </p:grpSpPr>
        <p:sp>
          <p:nvSpPr>
            <p:cNvPr id="39" name="Rectángulo: esquinas redondeadas 38">
              <a:hlinkClick r:id="rId4" action="ppaction://hlinksldjump"/>
              <a:extLst>
                <a:ext uri="{FF2B5EF4-FFF2-40B4-BE49-F238E27FC236}">
                  <a16:creationId xmlns:a16="http://schemas.microsoft.com/office/drawing/2014/main" id="{FDD1471B-13F6-EF57-A2E2-5BE68D7631A8}"/>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2" name="TextBox 5">
              <a:hlinkClick r:id="rId4" action="ppaction://hlinksldjump"/>
              <a:extLst>
                <a:ext uri="{FF2B5EF4-FFF2-40B4-BE49-F238E27FC236}">
                  <a16:creationId xmlns:a16="http://schemas.microsoft.com/office/drawing/2014/main" id="{04A59E86-623C-D44B-6F99-468C603FFD82}"/>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Programs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105" name="TextBox 5">
            <a:extLst>
              <a:ext uri="{FF2B5EF4-FFF2-40B4-BE49-F238E27FC236}">
                <a16:creationId xmlns:a16="http://schemas.microsoft.com/office/drawing/2014/main" id="{E81E48A0-4275-B150-BB75-975687384DB5}"/>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74581F2B-E79B-0CC0-2222-D34A4EA635B2}"/>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253049D9-F0B6-C96C-E249-480ED61E2D18}"/>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B5F9C4A7-583F-B796-0670-3000880CCDE3}"/>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sp>
        <p:nvSpPr>
          <p:cNvPr id="4" name="Rectángulo 121">
            <a:extLst>
              <a:ext uri="{FF2B5EF4-FFF2-40B4-BE49-F238E27FC236}">
                <a16:creationId xmlns:a16="http://schemas.microsoft.com/office/drawing/2014/main" id="{56119F18-BFF1-BB99-EED2-A10F028140FC}"/>
              </a:ext>
            </a:extLst>
          </p:cNvPr>
          <p:cNvSpPr/>
          <p:nvPr/>
        </p:nvSpPr>
        <p:spPr>
          <a:xfrm>
            <a:off x="-6624"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Rectángulo 119">
            <a:extLst>
              <a:ext uri="{FF2B5EF4-FFF2-40B4-BE49-F238E27FC236}">
                <a16:creationId xmlns:a16="http://schemas.microsoft.com/office/drawing/2014/main" id="{A8DAF81E-2D87-AFEF-E1C7-1B7CFAF764F5}"/>
              </a:ext>
            </a:extLst>
          </p:cNvPr>
          <p:cNvSpPr/>
          <p:nvPr/>
        </p:nvSpPr>
        <p:spPr>
          <a:xfrm>
            <a:off x="2373800" y="2570944"/>
            <a:ext cx="7431152" cy="174997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C6AE1F58-845E-7D6D-831A-3F0EFB203143}"/>
              </a:ext>
            </a:extLst>
          </p:cNvPr>
          <p:cNvSpPr txBox="1"/>
          <p:nvPr/>
        </p:nvSpPr>
        <p:spPr>
          <a:xfrm>
            <a:off x="2928100" y="2775503"/>
            <a:ext cx="6408823" cy="1281633"/>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en-US" sz="1800" b="1" dirty="0">
                <a:solidFill>
                  <a:srgbClr val="F6891F"/>
                </a:solidFill>
                <a:effectLst/>
                <a:ea typeface="Yu Mincho" panose="020B0400000000000000" pitchFamily="18" charset="-128"/>
              </a:rPr>
              <a:t>Special Olympics International (SOI) </a:t>
            </a:r>
            <a:r>
              <a:rPr lang="en-US" sz="1800" dirty="0">
                <a:solidFill>
                  <a:srgbClr val="292662"/>
                </a:solidFill>
                <a:effectLst/>
                <a:ea typeface="Yu Mincho" panose="020B0400000000000000" pitchFamily="18" charset="-128"/>
              </a:rPr>
              <a:t>is the official name for the organization </a:t>
            </a:r>
            <a:r>
              <a:rPr lang="en-US" sz="1800" dirty="0">
                <a:solidFill>
                  <a:srgbClr val="292662"/>
                </a:solidFill>
                <a:ea typeface="Yu Mincho" panose="020B0400000000000000" pitchFamily="18" charset="-128"/>
              </a:rPr>
              <a:t>and is often used to describe the staff who work at our international headquarters which is responsible for overall goals and visions of the organization.</a:t>
            </a:r>
            <a:endParaRPr lang="es-PA" sz="20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3933980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9AD1D-46EB-AF1A-7BB7-7BD9F46C41C2}"/>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E4D26CB6-035A-412A-6B07-6D0B774C9EE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AC19F9EB-3640-E1F3-75FC-61A04206B17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61F0DE62-94E9-6D19-BE5E-DB09B97A6788}"/>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CB1FC40D-E844-2076-AAC4-B67070737A1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0AD4FD2-3577-05B8-096E-6477639F0F64}"/>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3" action="ppaction://hlinksldjump"/>
            <a:extLst>
              <a:ext uri="{FF2B5EF4-FFF2-40B4-BE49-F238E27FC236}">
                <a16:creationId xmlns:a16="http://schemas.microsoft.com/office/drawing/2014/main" id="{6BB2E382-26B3-495A-DEA5-6DA3EDECF90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469E6C62-286E-4D29-7D0E-A8FD0969742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8A741EE0-DB84-6BE9-471A-55AA69F2BB05}"/>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5DE0AAD8-4F2E-96EE-79B1-F77DD10AB1F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CF2DF84F-5B9D-BF10-2541-9D79DD0EB0A4}"/>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ECB1A323-CEB2-7730-5C79-C54181EEC8E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8E6654C9-4B94-A0B5-C8DD-F2978D2D1FAD}"/>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A991625A-AD26-4795-2C1B-C567BD9F531A}"/>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4" action="ppaction://hlinksldjump"/>
            <a:extLst>
              <a:ext uri="{FF2B5EF4-FFF2-40B4-BE49-F238E27FC236}">
                <a16:creationId xmlns:a16="http://schemas.microsoft.com/office/drawing/2014/main" id="{87AD202C-1961-92C8-7EF3-16E7F290A7DE}"/>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F1862589-8428-5A74-CB61-5198D6FDC37A}"/>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C14581B5-84F8-6495-F216-C633EBCEBC61}"/>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5" action="ppaction://hlinksldjump"/>
            <a:extLst>
              <a:ext uri="{FF2B5EF4-FFF2-40B4-BE49-F238E27FC236}">
                <a16:creationId xmlns:a16="http://schemas.microsoft.com/office/drawing/2014/main" id="{A11D3DB1-7E02-9A83-9505-CEDF54974B4D}"/>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6" action="ppaction://hlinksldjump"/>
            <a:extLst>
              <a:ext uri="{FF2B5EF4-FFF2-40B4-BE49-F238E27FC236}">
                <a16:creationId xmlns:a16="http://schemas.microsoft.com/office/drawing/2014/main" id="{5D26D70F-6D95-F422-8DB3-BA4B922A248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6" action="ppaction://hlinksldjump"/>
            <a:extLst>
              <a:ext uri="{FF2B5EF4-FFF2-40B4-BE49-F238E27FC236}">
                <a16:creationId xmlns:a16="http://schemas.microsoft.com/office/drawing/2014/main" id="{96A165E8-1135-E129-A697-4381AF48F638}"/>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DD07093-770F-99E9-6BBD-BB0A0EAEBC17}"/>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3" action="ppaction://hlinksldjump"/>
            <a:extLst>
              <a:ext uri="{FF2B5EF4-FFF2-40B4-BE49-F238E27FC236}">
                <a16:creationId xmlns:a16="http://schemas.microsoft.com/office/drawing/2014/main" id="{B1FF5AF7-C264-5BF9-0884-B1FA5810F13A}"/>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4" action="ppaction://hlinksldjump"/>
            <a:extLst>
              <a:ext uri="{FF2B5EF4-FFF2-40B4-BE49-F238E27FC236}">
                <a16:creationId xmlns:a16="http://schemas.microsoft.com/office/drawing/2014/main" id="{9F79BAA8-A11F-0D8E-51DF-DCF3E0AB3955}"/>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59B695E8-F7E2-9423-D05D-63EF8526FA09}"/>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7"/>
              </a:buBlip>
            </a:pPr>
            <a:r>
              <a:rPr lang="en-US" sz="1300" kern="100" dirty="0">
                <a:solidFill>
                  <a:srgbClr val="292662"/>
                </a:solidFill>
              </a:rPr>
              <a:t>Sport and Competition</a:t>
            </a:r>
          </a:p>
          <a:p>
            <a:pPr marL="391500" indent="-285750">
              <a:lnSpc>
                <a:spcPct val="90000"/>
              </a:lnSpc>
              <a:spcAft>
                <a:spcPts val="800"/>
              </a:spcAft>
              <a:buBlip>
                <a:blip r:embed="rId7"/>
              </a:buBlip>
            </a:pPr>
            <a:r>
              <a:rPr lang="en-US" sz="1300" kern="100" dirty="0">
                <a:solidFill>
                  <a:srgbClr val="292662"/>
                </a:solidFill>
              </a:rPr>
              <a:t>Health </a:t>
            </a:r>
          </a:p>
          <a:p>
            <a:pPr marL="391500" indent="-285750">
              <a:lnSpc>
                <a:spcPct val="90000"/>
              </a:lnSpc>
              <a:spcAft>
                <a:spcPts val="800"/>
              </a:spcAft>
              <a:buBlip>
                <a:blip r:embed="rId7"/>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7"/>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7"/>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7"/>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7"/>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7"/>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7"/>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7"/>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7"/>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FC7562F9-D9C3-8C17-46A4-1EA31BEAAEDC}"/>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70612674-11AF-030F-8241-C716D4422DC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6AD1229E-BF03-1D43-D36B-9887BCE7A417}"/>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FD74B73C-D89B-3083-3842-D215AFBDC9DB}"/>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50FA72F0-E987-B228-3D19-772CF2CCFDC4}"/>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9A55858A-2851-5475-6DD0-DFAA77E1D319}"/>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Middle East / North Africa</a:t>
            </a:r>
          </a:p>
        </p:txBody>
      </p:sp>
      <p:sp>
        <p:nvSpPr>
          <p:cNvPr id="101" name="TextBox 5">
            <a:extLst>
              <a:ext uri="{FF2B5EF4-FFF2-40B4-BE49-F238E27FC236}">
                <a16:creationId xmlns:a16="http://schemas.microsoft.com/office/drawing/2014/main" id="{B4D22E39-2660-EA3F-03EB-AD6443364BBB}"/>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America</a:t>
            </a:r>
          </a:p>
        </p:txBody>
      </p:sp>
      <p:sp>
        <p:nvSpPr>
          <p:cNvPr id="105" name="TextBox 5">
            <a:extLst>
              <a:ext uri="{FF2B5EF4-FFF2-40B4-BE49-F238E27FC236}">
                <a16:creationId xmlns:a16="http://schemas.microsoft.com/office/drawing/2014/main" id="{6FF7EDBF-01E7-3935-4715-E6696B97D162}"/>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5" action="ppaction://hlinksldjump"/>
            <a:extLst>
              <a:ext uri="{FF2B5EF4-FFF2-40B4-BE49-F238E27FC236}">
                <a16:creationId xmlns:a16="http://schemas.microsoft.com/office/drawing/2014/main" id="{83784A9D-C91C-2964-E7F2-28AA8228AFE3}"/>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C95FF093-35AE-12BD-F7F9-D775F82FD0FE}"/>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37CDB53-A8DA-D817-538F-745A846D01A3}"/>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grpSp>
        <p:nvGrpSpPr>
          <p:cNvPr id="15" name="Group 14">
            <a:extLst>
              <a:ext uri="{FF2B5EF4-FFF2-40B4-BE49-F238E27FC236}">
                <a16:creationId xmlns:a16="http://schemas.microsoft.com/office/drawing/2014/main" id="{FCE67A32-DE9D-A93C-5D3D-9F838A58DBD7}"/>
              </a:ext>
            </a:extLst>
          </p:cNvPr>
          <p:cNvGrpSpPr/>
          <p:nvPr/>
        </p:nvGrpSpPr>
        <p:grpSpPr>
          <a:xfrm>
            <a:off x="515939" y="5266620"/>
            <a:ext cx="7644355" cy="417815"/>
            <a:chOff x="515939" y="5266620"/>
            <a:chExt cx="7644355" cy="417815"/>
          </a:xfrm>
        </p:grpSpPr>
        <p:sp>
          <p:nvSpPr>
            <p:cNvPr id="16" name="Rectángulo: esquinas redondeadas 38">
              <a:hlinkClick r:id="rId3" action="ppaction://hlinksldjump"/>
              <a:extLst>
                <a:ext uri="{FF2B5EF4-FFF2-40B4-BE49-F238E27FC236}">
                  <a16:creationId xmlns:a16="http://schemas.microsoft.com/office/drawing/2014/main" id="{E5CCC7D7-676B-D061-48E6-44A6185364CA}"/>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0" name="TextBox 5">
              <a:hlinkClick r:id="rId3" action="ppaction://hlinksldjump"/>
              <a:extLst>
                <a:ext uri="{FF2B5EF4-FFF2-40B4-BE49-F238E27FC236}">
                  <a16:creationId xmlns:a16="http://schemas.microsoft.com/office/drawing/2014/main" id="{4DB92B25-A5D4-7F34-98E3-41289E04AEAD}"/>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Programs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4" name="Rectángulo 121">
            <a:extLst>
              <a:ext uri="{FF2B5EF4-FFF2-40B4-BE49-F238E27FC236}">
                <a16:creationId xmlns:a16="http://schemas.microsoft.com/office/drawing/2014/main" id="{991C6734-6166-47D4-0030-32BFB28CAA04}"/>
              </a:ext>
            </a:extLst>
          </p:cNvPr>
          <p:cNvSpPr/>
          <p:nvPr/>
        </p:nvSpPr>
        <p:spPr>
          <a:xfrm>
            <a:off x="-15817"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A" dirty="0"/>
              <a:t>t</a:t>
            </a:r>
          </a:p>
        </p:txBody>
      </p:sp>
      <p:sp>
        <p:nvSpPr>
          <p:cNvPr id="5" name="Rectángulo 119">
            <a:extLst>
              <a:ext uri="{FF2B5EF4-FFF2-40B4-BE49-F238E27FC236}">
                <a16:creationId xmlns:a16="http://schemas.microsoft.com/office/drawing/2014/main" id="{2B3AD0DD-0EE2-C148-8FD4-F51B10CF12B4}"/>
              </a:ext>
            </a:extLst>
          </p:cNvPr>
          <p:cNvSpPr/>
          <p:nvPr/>
        </p:nvSpPr>
        <p:spPr>
          <a:xfrm>
            <a:off x="2228623" y="2455911"/>
            <a:ext cx="7807063" cy="1912399"/>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8" name="TextBox 5">
            <a:extLst>
              <a:ext uri="{FF2B5EF4-FFF2-40B4-BE49-F238E27FC236}">
                <a16:creationId xmlns:a16="http://schemas.microsoft.com/office/drawing/2014/main" id="{0E16A646-7211-2DED-D2CE-D268BD61013C}"/>
              </a:ext>
            </a:extLst>
          </p:cNvPr>
          <p:cNvSpPr txBox="1"/>
          <p:nvPr/>
        </p:nvSpPr>
        <p:spPr>
          <a:xfrm>
            <a:off x="2939098" y="2611479"/>
            <a:ext cx="6324168" cy="1586332"/>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en-US" sz="1800" dirty="0">
                <a:solidFill>
                  <a:srgbClr val="292662"/>
                </a:solidFill>
                <a:effectLst/>
                <a:ea typeface="Yu Mincho" panose="020B0400000000000000" pitchFamily="18" charset="-128"/>
              </a:rPr>
              <a:t>The </a:t>
            </a:r>
            <a:r>
              <a:rPr lang="en-US" sz="1800" b="1" dirty="0">
                <a:solidFill>
                  <a:srgbClr val="F6891F"/>
                </a:solidFill>
                <a:effectLst/>
                <a:ea typeface="Yu Mincho" panose="020B0400000000000000" pitchFamily="18" charset="-128"/>
              </a:rPr>
              <a:t>GLT</a:t>
            </a:r>
            <a:r>
              <a:rPr lang="en-US" sz="1800" dirty="0">
                <a:solidFill>
                  <a:srgbClr val="292662"/>
                </a:solidFill>
                <a:effectLst/>
                <a:ea typeface="Yu Mincho" panose="020B0400000000000000" pitchFamily="18" charset="-128"/>
              </a:rPr>
              <a:t> is the Senior Management Team at SOI with a lot of corporate and nonprofit experience. The team includes the leaders of major departments in the organization, the GLT reports to the Board of Directors and makes important decisions for the organization.</a:t>
            </a:r>
            <a:endParaRPr lang="es-PA" sz="24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99207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F8916BC-4192-A80C-FAFB-53AC72FB352A}"/>
              </a:ext>
            </a:extLst>
          </p:cNvPr>
          <p:cNvSpPr>
            <a:spLocks noGrp="1"/>
          </p:cNvSpPr>
          <p:nvPr>
            <p:ph type="body" sz="quarter" idx="11"/>
          </p:nvPr>
        </p:nvSpPr>
        <p:spPr>
          <a:xfrm>
            <a:off x="716278" y="3052962"/>
            <a:ext cx="4681537" cy="630156"/>
          </a:xfrm>
        </p:spPr>
        <p:txBody>
          <a:bodyPr>
            <a:normAutofit/>
          </a:bodyPr>
          <a:lstStyle/>
          <a:p>
            <a:r>
              <a:rPr lang="en-US" dirty="0"/>
              <a:t>Day One</a:t>
            </a:r>
          </a:p>
        </p:txBody>
      </p:sp>
    </p:spTree>
    <p:extLst>
      <p:ext uri="{BB962C8B-B14F-4D97-AF65-F5344CB8AC3E}">
        <p14:creationId xmlns:p14="http://schemas.microsoft.com/office/powerpoint/2010/main" val="3293065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A16E6-CAFE-3399-965D-5E3429D98D8D}"/>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80E34A8D-AF56-7DD7-04EF-A0C807391684}"/>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FC46AD3-7EC7-3D72-4630-BF5D6FE3928B}"/>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713F7FA3-00A5-AD38-3F28-E8EBCA2BF066}"/>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F4512D33-1E2C-20EF-003A-AF65531C842A}"/>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491630E6-0F1A-13C9-60E0-0C2D0A9F006E}"/>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639AF20B-3E2F-1E67-9D88-1C97B2BAB38E}"/>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12FC0BB8-18ED-1B4B-E4AE-4D9EE0B3F418}"/>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352D827-1901-E505-805D-CE2AC8035CF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6D05549C-DBB6-69DD-E86B-45149888C6CE}"/>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668CB6A5-2AE0-82D8-31AF-01B9AC0D003E}"/>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62987841-8841-6847-5343-F49420663294}"/>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1111397C-0783-6485-A898-6CEFEDA2A428}"/>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7F17F161-7CC8-E3DD-2A88-DAE369B863BF}"/>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3" action="ppaction://hlinksldjump"/>
            <a:extLst>
              <a:ext uri="{FF2B5EF4-FFF2-40B4-BE49-F238E27FC236}">
                <a16:creationId xmlns:a16="http://schemas.microsoft.com/office/drawing/2014/main" id="{F9B97E11-2449-DEE5-B763-5E0FC77006EB}"/>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5F79947D-BFDB-BFE2-5BEB-FA8E8B7B1708}"/>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A954D87D-4773-75B3-2E59-4275394AA9A6}"/>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3C151D04-4974-3376-86ED-55EC16F15EDB}"/>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6" action="ppaction://hlinksldjump"/>
            <a:extLst>
              <a:ext uri="{FF2B5EF4-FFF2-40B4-BE49-F238E27FC236}">
                <a16:creationId xmlns:a16="http://schemas.microsoft.com/office/drawing/2014/main" id="{4021559C-C12C-F506-A8E2-27E2DDAB0A14}"/>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7" action="ppaction://hlinksldjump"/>
            <a:extLst>
              <a:ext uri="{FF2B5EF4-FFF2-40B4-BE49-F238E27FC236}">
                <a16:creationId xmlns:a16="http://schemas.microsoft.com/office/drawing/2014/main" id="{42228BEB-07E9-30F5-7C81-CF51E9FB29F4}"/>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7" action="ppaction://hlinksldjump"/>
            <a:extLst>
              <a:ext uri="{FF2B5EF4-FFF2-40B4-BE49-F238E27FC236}">
                <a16:creationId xmlns:a16="http://schemas.microsoft.com/office/drawing/2014/main" id="{DC23D9B9-27C7-6D82-CDC4-5B5501F1933F}"/>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31D7F83-86A7-E547-FAC4-04099050C899}"/>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AB2F6E43-0D8A-33FA-2017-845EF4C054F9}"/>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3" action="ppaction://hlinksldjump"/>
            <a:extLst>
              <a:ext uri="{FF2B5EF4-FFF2-40B4-BE49-F238E27FC236}">
                <a16:creationId xmlns:a16="http://schemas.microsoft.com/office/drawing/2014/main" id="{A1BD30A6-61C2-FB77-D403-988E1B492C4B}"/>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E3E91C18-63E4-995A-C09E-A5091118B78E}"/>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8"/>
              </a:buBlip>
            </a:pPr>
            <a:r>
              <a:rPr lang="en-US" sz="1300" kern="100" dirty="0">
                <a:solidFill>
                  <a:srgbClr val="292662"/>
                </a:solidFill>
              </a:rPr>
              <a:t>Sport and Competition</a:t>
            </a:r>
          </a:p>
          <a:p>
            <a:pPr marL="391500" indent="-285750">
              <a:lnSpc>
                <a:spcPct val="90000"/>
              </a:lnSpc>
              <a:spcAft>
                <a:spcPts val="800"/>
              </a:spcAft>
              <a:buBlip>
                <a:blip r:embed="rId8"/>
              </a:buBlip>
            </a:pPr>
            <a:r>
              <a:rPr lang="en-US" sz="1300" kern="100" dirty="0">
                <a:solidFill>
                  <a:srgbClr val="292662"/>
                </a:solidFill>
              </a:rPr>
              <a:t>Health </a:t>
            </a:r>
          </a:p>
          <a:p>
            <a:pPr marL="391500" indent="-285750">
              <a:lnSpc>
                <a:spcPct val="90000"/>
              </a:lnSpc>
              <a:spcAft>
                <a:spcPts val="800"/>
              </a:spcAft>
              <a:buBlip>
                <a:blip r:embed="rId8"/>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8"/>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8"/>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8"/>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A14259FB-5394-0E10-9B37-F8CCD6EB6450}"/>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956D6FC1-1963-A1F6-6982-EAD97BC1064D}"/>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21863F16-4119-D00E-6D93-0471AC97B851}"/>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0DFE77D8-B5AA-EB23-367E-56A787CFD2EE}"/>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EB45A958-BB2C-96C1-D20C-23574E2CD93E}"/>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41B7A322-4C0F-2EA7-97E7-362D23793DF4}"/>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Middle East / North Africa</a:t>
            </a:r>
          </a:p>
        </p:txBody>
      </p:sp>
      <p:sp>
        <p:nvSpPr>
          <p:cNvPr id="101" name="TextBox 5">
            <a:extLst>
              <a:ext uri="{FF2B5EF4-FFF2-40B4-BE49-F238E27FC236}">
                <a16:creationId xmlns:a16="http://schemas.microsoft.com/office/drawing/2014/main" id="{971AEA5F-7758-F396-F646-5E75121CEE15}"/>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America</a:t>
            </a:r>
          </a:p>
        </p:txBody>
      </p:sp>
      <p:sp>
        <p:nvSpPr>
          <p:cNvPr id="102" name="TextBox 5">
            <a:hlinkClick r:id="rId5" action="ppaction://hlinksldjump"/>
            <a:extLst>
              <a:ext uri="{FF2B5EF4-FFF2-40B4-BE49-F238E27FC236}">
                <a16:creationId xmlns:a16="http://schemas.microsoft.com/office/drawing/2014/main" id="{6258AF59-92D4-C74B-A054-5C60321B15F6}"/>
              </a:ext>
            </a:extLst>
          </p:cNvPr>
          <p:cNvSpPr txBox="1"/>
          <p:nvPr/>
        </p:nvSpPr>
        <p:spPr>
          <a:xfrm>
            <a:off x="3785818"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Programs</a:t>
            </a:r>
            <a:endParaRPr lang="es-PA" i="1" dirty="0">
              <a:solidFill>
                <a:srgbClr val="292662"/>
              </a:solidFill>
              <a:ea typeface="Yu Mincho" panose="020B0400000000000000" pitchFamily="18" charset="-128"/>
            </a:endParaRPr>
          </a:p>
        </p:txBody>
      </p:sp>
      <p:sp>
        <p:nvSpPr>
          <p:cNvPr id="105" name="TextBox 5">
            <a:extLst>
              <a:ext uri="{FF2B5EF4-FFF2-40B4-BE49-F238E27FC236}">
                <a16:creationId xmlns:a16="http://schemas.microsoft.com/office/drawing/2014/main" id="{450F61D8-9EAF-C9BC-B6E9-E4DC3032362C}"/>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6" action="ppaction://hlinksldjump"/>
            <a:extLst>
              <a:ext uri="{FF2B5EF4-FFF2-40B4-BE49-F238E27FC236}">
                <a16:creationId xmlns:a16="http://schemas.microsoft.com/office/drawing/2014/main" id="{828CAE73-455D-EBC2-FBFA-183A2A8E2DDD}"/>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1046690C-A1C8-F14B-29B7-4EF64E3B932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45ED4A8E-EE00-B921-218E-118755FDCBDD}"/>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sp>
        <p:nvSpPr>
          <p:cNvPr id="4" name="Rectángulo 121">
            <a:extLst>
              <a:ext uri="{FF2B5EF4-FFF2-40B4-BE49-F238E27FC236}">
                <a16:creationId xmlns:a16="http://schemas.microsoft.com/office/drawing/2014/main" id="{DDE29163-2CB9-EAD0-D75D-64272463B968}"/>
              </a:ext>
            </a:extLst>
          </p:cNvPr>
          <p:cNvSpPr/>
          <p:nvPr/>
        </p:nvSpPr>
        <p:spPr>
          <a:xfrm>
            <a:off x="-317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4" name="Rectángulo 119">
            <a:extLst>
              <a:ext uri="{FF2B5EF4-FFF2-40B4-BE49-F238E27FC236}">
                <a16:creationId xmlns:a16="http://schemas.microsoft.com/office/drawing/2014/main" id="{EBEB007A-215B-6A64-586D-9506EEE1329C}"/>
              </a:ext>
            </a:extLst>
          </p:cNvPr>
          <p:cNvSpPr/>
          <p:nvPr/>
        </p:nvSpPr>
        <p:spPr>
          <a:xfrm>
            <a:off x="1212633" y="599548"/>
            <a:ext cx="9761177" cy="5172535"/>
          </a:xfrm>
          <a:prstGeom prst="roundRect">
            <a:avLst>
              <a:gd name="adj" fmla="val 1267"/>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5" name="TextBox 5">
            <a:extLst>
              <a:ext uri="{FF2B5EF4-FFF2-40B4-BE49-F238E27FC236}">
                <a16:creationId xmlns:a16="http://schemas.microsoft.com/office/drawing/2014/main" id="{DA0FF7FB-6DD5-34BD-CF2A-6E47A972B691}"/>
              </a:ext>
            </a:extLst>
          </p:cNvPr>
          <p:cNvSpPr txBox="1"/>
          <p:nvPr/>
        </p:nvSpPr>
        <p:spPr>
          <a:xfrm>
            <a:off x="1665101" y="1020576"/>
            <a:ext cx="8910216" cy="4260525"/>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r>
              <a:rPr lang="en-US" sz="1700" dirty="0">
                <a:solidFill>
                  <a:srgbClr val="292662"/>
                </a:solidFill>
                <a:effectLst/>
                <a:ea typeface="Yu Mincho" panose="020B0400000000000000" pitchFamily="18" charset="-128"/>
              </a:rPr>
              <a:t>Seven regional offices around the world are led by Managing Directors who support the ongoing growth and development of National and State Programs in the Region. </a:t>
            </a:r>
          </a:p>
          <a:p>
            <a:endParaRPr lang="en-US" sz="1700" b="1" i="1" dirty="0">
              <a:solidFill>
                <a:srgbClr val="292662"/>
              </a:solidFill>
              <a:ea typeface="Yu Mincho" panose="020B0400000000000000" pitchFamily="18" charset="-128"/>
            </a:endParaRPr>
          </a:p>
          <a:p>
            <a:r>
              <a:rPr lang="en-US" sz="1700" dirty="0">
                <a:solidFill>
                  <a:srgbClr val="292662"/>
                </a:solidFill>
                <a:effectLst/>
                <a:ea typeface="Yu Mincho" panose="020B0400000000000000" pitchFamily="18" charset="-128"/>
              </a:rPr>
              <a:t>Regional Presidents and Managing Directors are members of the GLT. </a:t>
            </a:r>
            <a:endParaRPr lang="en-US" sz="1700" b="1" i="1" dirty="0">
              <a:solidFill>
                <a:srgbClr val="292662"/>
              </a:solidFill>
              <a:effectLst/>
              <a:ea typeface="Yu Mincho" panose="020B0400000000000000" pitchFamily="18" charset="-128"/>
            </a:endParaRPr>
          </a:p>
          <a:p>
            <a:endParaRPr lang="en-US" sz="1700" b="1" i="1" dirty="0">
              <a:solidFill>
                <a:srgbClr val="292662"/>
              </a:solidFill>
              <a:ea typeface="Yu Mincho" panose="020B0400000000000000" pitchFamily="18" charset="-128"/>
            </a:endParaRPr>
          </a:p>
          <a:p>
            <a:pPr>
              <a:lnSpc>
                <a:spcPct val="107000"/>
              </a:lnSpc>
              <a:spcAft>
                <a:spcPts val="800"/>
              </a:spcAft>
            </a:pPr>
            <a:r>
              <a:rPr lang="en-US" sz="1700" b="1" kern="100" dirty="0">
                <a:solidFill>
                  <a:srgbClr val="F6891F"/>
                </a:solidFill>
                <a:effectLst/>
                <a:ea typeface="Ubuntu" panose="020B0504030602030204" pitchFamily="34" charset="0"/>
                <a:cs typeface="Ubuntu" panose="020B0504030602030204" pitchFamily="34" charset="0"/>
              </a:rPr>
              <a:t>Special Olympics Regions</a:t>
            </a:r>
            <a:r>
              <a:rPr lang="en-US" sz="1700" kern="100" dirty="0">
                <a:solidFill>
                  <a:srgbClr val="F6891F"/>
                </a:solidFill>
                <a:effectLst/>
                <a:ea typeface="Ubuntu" panose="020B0504030602030204" pitchFamily="34" charset="0"/>
                <a:cs typeface="Ubuntu" panose="020B0504030602030204" pitchFamily="34" charset="0"/>
              </a:rPr>
              <a:t> </a:t>
            </a:r>
            <a:endParaRPr lang="es-PA" sz="1700" kern="100" dirty="0">
              <a:solidFill>
                <a:srgbClr val="F6891F"/>
              </a:solidFill>
              <a:effectLst/>
              <a:ea typeface="Yu Mincho" panose="020B0400000000000000" pitchFamily="18" charset="-128"/>
            </a:endParaRPr>
          </a:p>
          <a:p>
            <a:pPr marL="446088" lvl="0" indent="-363538">
              <a:lnSpc>
                <a:spcPct val="90000"/>
              </a:lnSpc>
              <a:spcAft>
                <a:spcPts val="600"/>
              </a:spcAft>
              <a:buBlip>
                <a:blip r:embed="rId9"/>
              </a:buBlip>
            </a:pPr>
            <a:r>
              <a:rPr lang="en-US" sz="1700" dirty="0">
                <a:solidFill>
                  <a:srgbClr val="292662"/>
                </a:solidFill>
                <a:ea typeface="Yu Mincho" panose="020B0400000000000000" pitchFamily="18" charset="-128"/>
              </a:rPr>
              <a:t>Special Olympics Africa (SOAF) </a:t>
            </a:r>
            <a:endParaRPr lang="es-PA" sz="170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n-US" sz="1700" dirty="0">
                <a:solidFill>
                  <a:srgbClr val="292662"/>
                </a:solidFill>
                <a:ea typeface="Yu Mincho" panose="020B0400000000000000" pitchFamily="18" charset="-128"/>
              </a:rPr>
              <a:t>Special Olympics Asia Pacific (SOAP)</a:t>
            </a:r>
          </a:p>
          <a:p>
            <a:pPr marL="446088" lvl="0" indent="-363538">
              <a:lnSpc>
                <a:spcPct val="90000"/>
              </a:lnSpc>
              <a:spcAft>
                <a:spcPts val="600"/>
              </a:spcAft>
              <a:buBlip>
                <a:blip r:embed="rId9"/>
              </a:buBlip>
            </a:pPr>
            <a:r>
              <a:rPr lang="en-US" sz="1700" dirty="0">
                <a:solidFill>
                  <a:srgbClr val="292662"/>
                </a:solidFill>
                <a:ea typeface="Yu Mincho" panose="020B0400000000000000" pitchFamily="18" charset="-128"/>
              </a:rPr>
              <a:t>Special Olympics East Asia (SOEA) </a:t>
            </a:r>
            <a:endParaRPr lang="es-PA" sz="170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n-US" sz="1700" dirty="0">
                <a:solidFill>
                  <a:srgbClr val="292662"/>
                </a:solidFill>
                <a:ea typeface="Yu Mincho" panose="020B0400000000000000" pitchFamily="18" charset="-128"/>
              </a:rPr>
              <a:t>Special Olympics Middle East/North Africa (SOMENA) </a:t>
            </a:r>
            <a:endParaRPr lang="es-PA" sz="1700" dirty="0">
              <a:solidFill>
                <a:srgbClr val="292662"/>
              </a:solidFill>
              <a:ea typeface="Yu Mincho" panose="020B0400000000000000" pitchFamily="18" charset="-128"/>
            </a:endParaRPr>
          </a:p>
          <a:p>
            <a:pPr marL="446088" indent="-363538">
              <a:lnSpc>
                <a:spcPct val="90000"/>
              </a:lnSpc>
              <a:spcAft>
                <a:spcPts val="600"/>
              </a:spcAft>
              <a:buBlip>
                <a:blip r:embed="rId9"/>
              </a:buBlip>
            </a:pPr>
            <a:r>
              <a:rPr lang="es-PA" sz="1700" dirty="0">
                <a:solidFill>
                  <a:srgbClr val="292662"/>
                </a:solidFill>
                <a:ea typeface="Yu Mincho" panose="020B0400000000000000" pitchFamily="18" charset="-128"/>
              </a:rPr>
              <a:t>Special Olympics Europe/Eurasia (SOEE)</a:t>
            </a:r>
            <a:endParaRPr lang="en-US" sz="170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n-US" sz="1700" dirty="0">
                <a:solidFill>
                  <a:srgbClr val="292662"/>
                </a:solidFill>
                <a:ea typeface="Yu Mincho" panose="020B0400000000000000" pitchFamily="18" charset="-128"/>
              </a:rPr>
              <a:t>Special Olympics Latin America (SOLA) </a:t>
            </a:r>
            <a:endParaRPr lang="es-PA" sz="1700" dirty="0">
              <a:solidFill>
                <a:srgbClr val="292662"/>
              </a:solidFill>
              <a:ea typeface="Yu Mincho" panose="020B0400000000000000" pitchFamily="18" charset="-128"/>
            </a:endParaRPr>
          </a:p>
          <a:p>
            <a:pPr marL="446088" lvl="0" indent="-363538">
              <a:lnSpc>
                <a:spcPct val="90000"/>
              </a:lnSpc>
              <a:spcAft>
                <a:spcPts val="600"/>
              </a:spcAft>
              <a:buBlip>
                <a:blip r:embed="rId9"/>
              </a:buBlip>
            </a:pPr>
            <a:r>
              <a:rPr lang="en-US" sz="1700" dirty="0">
                <a:solidFill>
                  <a:srgbClr val="292662"/>
                </a:solidFill>
                <a:ea typeface="Yu Mincho" panose="020B0400000000000000" pitchFamily="18" charset="-128"/>
              </a:rPr>
              <a:t>Special Olympics North America (SONA) </a:t>
            </a:r>
          </a:p>
          <a:p>
            <a:pPr marL="717550" lvl="1" indent="-187325">
              <a:lnSpc>
                <a:spcPct val="90000"/>
              </a:lnSpc>
              <a:spcAft>
                <a:spcPts val="600"/>
              </a:spcAft>
              <a:buFont typeface="Wingdings" panose="05000000000000000000" pitchFamily="2" charset="2"/>
              <a:buChar char="§"/>
            </a:pPr>
            <a:r>
              <a:rPr lang="en-US" sz="1700" dirty="0">
                <a:solidFill>
                  <a:srgbClr val="292662"/>
                </a:solidFill>
                <a:latin typeface="Ubuntu" panose="020B0504030602030204" pitchFamily="34" charset="0"/>
                <a:ea typeface="Yu Mincho" panose="020B0400000000000000" pitchFamily="18" charset="-128"/>
              </a:rPr>
              <a:t>Special Olympics Caribbean</a:t>
            </a:r>
            <a:endParaRPr lang="es-PA" sz="1700" dirty="0">
              <a:solidFill>
                <a:srgbClr val="292662"/>
              </a:solidFill>
              <a:latin typeface="Ubuntu" panose="020B0504030602030204" pitchFamily="34" charset="0"/>
              <a:ea typeface="Yu Mincho" panose="020B0400000000000000" pitchFamily="18" charset="-128"/>
            </a:endParaRPr>
          </a:p>
        </p:txBody>
      </p:sp>
    </p:spTree>
    <p:extLst>
      <p:ext uri="{BB962C8B-B14F-4D97-AF65-F5344CB8AC3E}">
        <p14:creationId xmlns:p14="http://schemas.microsoft.com/office/powerpoint/2010/main" val="1122683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F3B37-18D0-C728-1BCC-1FD85559AC98}"/>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4BD96825-5693-52D6-B21F-B12457E7B926}"/>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08CE64FE-D954-8464-11A2-45234B519DDD}"/>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5BCE0487-2AFF-3CE0-6065-CA8E412CC8FB}"/>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89033A44-97E8-F624-2C63-F682236E7FDF}"/>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AF90CA0F-514F-26BD-7E7D-F802F862919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C42AB6B3-CEC0-44A9-FC62-9043CDAC00D1}"/>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F182C124-0ED8-3483-8D3D-B3D35F1A4E04}"/>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BEDC1437-BB47-FB43-34B5-B627FA7C6DAC}"/>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51C7C019-C2F7-2294-3D58-CC3370D431F9}"/>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E232CE32-B7CA-7932-8F7E-52FFF40A7C0F}"/>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385E8449-15D7-B9EA-BD3D-E82DF486CFFB}"/>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39AD7C64-10B2-1738-B12B-FAA274BF8D3F}"/>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B5491400-A7A2-E64A-6AB8-492821F4EA68}"/>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5" action="ppaction://hlinksldjump"/>
            <a:extLst>
              <a:ext uri="{FF2B5EF4-FFF2-40B4-BE49-F238E27FC236}">
                <a16:creationId xmlns:a16="http://schemas.microsoft.com/office/drawing/2014/main" id="{A26C0A27-83E8-8D52-9C9E-7A95960E4DD6}"/>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FBD63A13-344E-D782-F234-D84EFE06393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9" name="Rectángulo: esquinas redondeadas 38">
            <a:hlinkClick r:id="rId5" action="ppaction://hlinksldjump"/>
            <a:extLst>
              <a:ext uri="{FF2B5EF4-FFF2-40B4-BE49-F238E27FC236}">
                <a16:creationId xmlns:a16="http://schemas.microsoft.com/office/drawing/2014/main" id="{C220D6BB-114D-9E77-DBFF-028EBAEC24EB}"/>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C7C2FA57-7FCF-84ED-92C3-A9B24DE3C705}"/>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3" action="ppaction://hlinksldjump"/>
            <a:extLst>
              <a:ext uri="{FF2B5EF4-FFF2-40B4-BE49-F238E27FC236}">
                <a16:creationId xmlns:a16="http://schemas.microsoft.com/office/drawing/2014/main" id="{9FDCCFB2-3EDE-745E-EC1A-1C3870E6B0D7}"/>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4" action="ppaction://hlinksldjump"/>
            <a:extLst>
              <a:ext uri="{FF2B5EF4-FFF2-40B4-BE49-F238E27FC236}">
                <a16:creationId xmlns:a16="http://schemas.microsoft.com/office/drawing/2014/main" id="{87B8F5D7-AF84-4760-F6BA-C2A52A5A5A22}"/>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4" action="ppaction://hlinksldjump"/>
            <a:extLst>
              <a:ext uri="{FF2B5EF4-FFF2-40B4-BE49-F238E27FC236}">
                <a16:creationId xmlns:a16="http://schemas.microsoft.com/office/drawing/2014/main" id="{82B4405D-BF36-2AB2-7E44-981FA11887AD}"/>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B00683AA-B755-276C-1075-15BB809C07CF}"/>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440DE3E7-D5F9-4438-A372-6031063E5122}"/>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5" action="ppaction://hlinksldjump"/>
            <a:extLst>
              <a:ext uri="{FF2B5EF4-FFF2-40B4-BE49-F238E27FC236}">
                <a16:creationId xmlns:a16="http://schemas.microsoft.com/office/drawing/2014/main" id="{8345F8C0-5FD5-81D7-CFB5-1E6463D77151}"/>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4B0F595B-430A-D22A-3C8F-FA5084275548}"/>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6"/>
              </a:buBlip>
            </a:pPr>
            <a:r>
              <a:rPr lang="en-US" sz="1300" kern="100" dirty="0">
                <a:solidFill>
                  <a:srgbClr val="292662"/>
                </a:solidFill>
              </a:rPr>
              <a:t>Sport and Competition</a:t>
            </a:r>
          </a:p>
          <a:p>
            <a:pPr marL="391500" indent="-285750">
              <a:lnSpc>
                <a:spcPct val="90000"/>
              </a:lnSpc>
              <a:spcAft>
                <a:spcPts val="800"/>
              </a:spcAft>
              <a:buBlip>
                <a:blip r:embed="rId6"/>
              </a:buBlip>
            </a:pPr>
            <a:r>
              <a:rPr lang="en-US" sz="1300" kern="100" dirty="0">
                <a:solidFill>
                  <a:srgbClr val="292662"/>
                </a:solidFill>
              </a:rPr>
              <a:t>Health </a:t>
            </a:r>
          </a:p>
          <a:p>
            <a:pPr marL="391500" indent="-285750">
              <a:lnSpc>
                <a:spcPct val="90000"/>
              </a:lnSpc>
              <a:spcAft>
                <a:spcPts val="800"/>
              </a:spcAft>
              <a:buBlip>
                <a:blip r:embed="rId6"/>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6"/>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6"/>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6"/>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6"/>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6"/>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6"/>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6"/>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6"/>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8846504B-7716-ABBE-CF45-B283C304D046}"/>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BEC0C824-FF05-BE65-A4CB-6DE81A90C80B}"/>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2BC965A0-EC2A-A9B6-3AB9-68C27DC6746E}"/>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5B2F7FAA-3FC3-64B9-A4DB-0D58378D29CE}"/>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464FF784-381D-3E9D-BAA6-6D54BC182E11}"/>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C40A25BA-DFBF-1871-0283-E1661A7FFFA2}"/>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Middle East / North Africa</a:t>
            </a:r>
          </a:p>
        </p:txBody>
      </p:sp>
      <p:sp>
        <p:nvSpPr>
          <p:cNvPr id="101" name="TextBox 5">
            <a:extLst>
              <a:ext uri="{FF2B5EF4-FFF2-40B4-BE49-F238E27FC236}">
                <a16:creationId xmlns:a16="http://schemas.microsoft.com/office/drawing/2014/main" id="{F23C0536-7DFF-5672-2F3B-2D1563D00503}"/>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America</a:t>
            </a:r>
          </a:p>
        </p:txBody>
      </p:sp>
      <p:sp>
        <p:nvSpPr>
          <p:cNvPr id="102" name="TextBox 5">
            <a:hlinkClick r:id="rId5" action="ppaction://hlinksldjump"/>
            <a:extLst>
              <a:ext uri="{FF2B5EF4-FFF2-40B4-BE49-F238E27FC236}">
                <a16:creationId xmlns:a16="http://schemas.microsoft.com/office/drawing/2014/main" id="{DEB55E0B-306D-30B5-CD8F-94E8DDA9CD42}"/>
              </a:ext>
            </a:extLst>
          </p:cNvPr>
          <p:cNvSpPr txBox="1"/>
          <p:nvPr/>
        </p:nvSpPr>
        <p:spPr>
          <a:xfrm>
            <a:off x="3785818"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Programs</a:t>
            </a:r>
            <a:endParaRPr lang="es-PA" i="1" dirty="0">
              <a:solidFill>
                <a:srgbClr val="292662"/>
              </a:solidFill>
              <a:ea typeface="Yu Mincho" panose="020B0400000000000000" pitchFamily="18" charset="-128"/>
            </a:endParaRPr>
          </a:p>
        </p:txBody>
      </p:sp>
      <p:sp>
        <p:nvSpPr>
          <p:cNvPr id="105" name="TextBox 5">
            <a:extLst>
              <a:ext uri="{FF2B5EF4-FFF2-40B4-BE49-F238E27FC236}">
                <a16:creationId xmlns:a16="http://schemas.microsoft.com/office/drawing/2014/main" id="{F2D23487-22AE-8173-5B50-983C3A2782AC}"/>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3" action="ppaction://hlinksldjump"/>
            <a:extLst>
              <a:ext uri="{FF2B5EF4-FFF2-40B4-BE49-F238E27FC236}">
                <a16:creationId xmlns:a16="http://schemas.microsoft.com/office/drawing/2014/main" id="{9FCD6B53-81DE-D7AA-F3F6-42352A386199}"/>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D7B2AD79-486C-5AA7-E291-05A658BEC0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E7DE5EA0-5A1E-0722-A71C-C6BD5DBB5FE5}"/>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sp>
        <p:nvSpPr>
          <p:cNvPr id="4" name="Rectángulo 121">
            <a:extLst>
              <a:ext uri="{FF2B5EF4-FFF2-40B4-BE49-F238E27FC236}">
                <a16:creationId xmlns:a16="http://schemas.microsoft.com/office/drawing/2014/main" id="{A7965660-22C7-6CE1-4DEC-7342C1D764C9}"/>
              </a:ext>
            </a:extLst>
          </p:cNvPr>
          <p:cNvSpPr/>
          <p:nvPr/>
        </p:nvSpPr>
        <p:spPr>
          <a:xfrm>
            <a:off x="1714" y="0"/>
            <a:ext cx="12192000" cy="6857999"/>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3" name="Rectángulo 119">
            <a:extLst>
              <a:ext uri="{FF2B5EF4-FFF2-40B4-BE49-F238E27FC236}">
                <a16:creationId xmlns:a16="http://schemas.microsoft.com/office/drawing/2014/main" id="{07D97CFE-5326-8E3F-B665-6FC575335075}"/>
              </a:ext>
            </a:extLst>
          </p:cNvPr>
          <p:cNvSpPr/>
          <p:nvPr/>
        </p:nvSpPr>
        <p:spPr>
          <a:xfrm>
            <a:off x="1314036" y="795254"/>
            <a:ext cx="9233584" cy="5005206"/>
          </a:xfrm>
          <a:prstGeom prst="roundRect">
            <a:avLst>
              <a:gd name="adj" fmla="val 2284"/>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TextBox 5">
            <a:extLst>
              <a:ext uri="{FF2B5EF4-FFF2-40B4-BE49-F238E27FC236}">
                <a16:creationId xmlns:a16="http://schemas.microsoft.com/office/drawing/2014/main" id="{093461F6-EB2C-C0E7-CECE-AC0A79DCE9D0}"/>
              </a:ext>
            </a:extLst>
          </p:cNvPr>
          <p:cNvSpPr txBox="1"/>
          <p:nvPr/>
        </p:nvSpPr>
        <p:spPr>
          <a:xfrm>
            <a:off x="1741050" y="1247691"/>
            <a:ext cx="8431827" cy="4055982"/>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20000"/>
              </a:lnSpc>
              <a:spcAft>
                <a:spcPts val="600"/>
              </a:spcAft>
            </a:pPr>
            <a:r>
              <a:rPr lang="en-US" sz="1700" dirty="0">
                <a:solidFill>
                  <a:srgbClr val="292662"/>
                </a:solidFill>
                <a:effectLst/>
                <a:ea typeface="Yu Mincho" panose="020B0400000000000000" pitchFamily="18" charset="-128"/>
              </a:rPr>
              <a:t>With </a:t>
            </a:r>
            <a:r>
              <a:rPr lang="en-US" sz="1700" dirty="0">
                <a:solidFill>
                  <a:srgbClr val="F6891F"/>
                </a:solidFill>
                <a:effectLst/>
                <a:ea typeface="Yu Mincho" panose="020B0400000000000000" pitchFamily="18" charset="-128"/>
              </a:rPr>
              <a:t>250 Programs </a:t>
            </a:r>
            <a:r>
              <a:rPr lang="en-US" sz="1700" dirty="0">
                <a:solidFill>
                  <a:srgbClr val="292662"/>
                </a:solidFill>
                <a:effectLst/>
                <a:ea typeface="Yu Mincho" panose="020B0400000000000000" pitchFamily="18" charset="-128"/>
              </a:rPr>
              <a:t>in </a:t>
            </a:r>
            <a:r>
              <a:rPr lang="en-US" sz="1700" dirty="0">
                <a:solidFill>
                  <a:srgbClr val="F6891F"/>
                </a:solidFill>
                <a:effectLst/>
                <a:ea typeface="Yu Mincho" panose="020B0400000000000000" pitchFamily="18" charset="-128"/>
              </a:rPr>
              <a:t>200+ countries </a:t>
            </a:r>
            <a:r>
              <a:rPr lang="en-US" sz="1700" dirty="0">
                <a:solidFill>
                  <a:srgbClr val="292662"/>
                </a:solidFill>
                <a:effectLst/>
                <a:ea typeface="Yu Mincho" panose="020B0400000000000000" pitchFamily="18" charset="-128"/>
              </a:rPr>
              <a:t>and jurisdictions worldwide, the Programs are where the work gets done.</a:t>
            </a:r>
            <a:endParaRPr lang="en-US" sz="1700" dirty="0">
              <a:solidFill>
                <a:srgbClr val="292662"/>
              </a:solidFill>
              <a:ea typeface="Yu Mincho" panose="020B0400000000000000" pitchFamily="18" charset="-128"/>
            </a:endParaRPr>
          </a:p>
          <a:p>
            <a:pPr>
              <a:lnSpc>
                <a:spcPct val="120000"/>
              </a:lnSpc>
              <a:spcAft>
                <a:spcPts val="600"/>
              </a:spcAft>
            </a:pPr>
            <a:r>
              <a:rPr lang="en-US" sz="1700" dirty="0">
                <a:solidFill>
                  <a:srgbClr val="292662"/>
                </a:solidFill>
                <a:effectLst/>
                <a:ea typeface="Yu Mincho" panose="020B0400000000000000" pitchFamily="18" charset="-128"/>
              </a:rPr>
              <a:t>Programs are accredited by SOI.  They sign a License Agreement with SOI granting them legal right to use the name, logo, and other trademarks within its jurisdiction to conduct sports and other activities, and to raise funds under the SO name. In addition, Programs gain access to benefits of accreditation, including shared strategy and vision, global leadership and resources, international competition and summits, and more. </a:t>
            </a:r>
            <a:endParaRPr lang="en-US" sz="1700" dirty="0">
              <a:solidFill>
                <a:srgbClr val="292662"/>
              </a:solidFill>
              <a:ea typeface="Yu Mincho" panose="020B0400000000000000" pitchFamily="18" charset="-128"/>
            </a:endParaRPr>
          </a:p>
          <a:p>
            <a:pPr>
              <a:lnSpc>
                <a:spcPct val="120000"/>
              </a:lnSpc>
              <a:spcAft>
                <a:spcPts val="600"/>
              </a:spcAft>
            </a:pPr>
            <a:r>
              <a:rPr lang="en-US" sz="1700" dirty="0">
                <a:solidFill>
                  <a:srgbClr val="292662"/>
                </a:solidFill>
                <a:effectLst/>
                <a:ea typeface="Yu Mincho" panose="020B0400000000000000" pitchFamily="18" charset="-128"/>
              </a:rPr>
              <a:t>Programs bring the mission and strategic plan to life. They organize national, state and local events and Games. Programs provide Local Clubs with guidance, information, resources, policies and procedures.</a:t>
            </a:r>
            <a:endParaRPr lang="en-US" sz="1700" dirty="0">
              <a:solidFill>
                <a:srgbClr val="292662"/>
              </a:solidFill>
              <a:ea typeface="Yu Mincho" panose="020B0400000000000000" pitchFamily="18" charset="-128"/>
            </a:endParaRPr>
          </a:p>
          <a:p>
            <a:pPr>
              <a:lnSpc>
                <a:spcPct val="120000"/>
              </a:lnSpc>
              <a:spcAft>
                <a:spcPts val="600"/>
              </a:spcAft>
            </a:pPr>
            <a:r>
              <a:rPr lang="en-US" sz="1700" dirty="0">
                <a:solidFill>
                  <a:srgbClr val="292662"/>
                </a:solidFill>
                <a:effectLst/>
                <a:ea typeface="Yu Mincho" panose="020B0400000000000000" pitchFamily="18" charset="-128"/>
              </a:rPr>
              <a:t>Each Program has a Board of Directors, National Director/CEO, Staff, and Volunteers</a:t>
            </a:r>
            <a:endParaRPr lang="es-PA" sz="1700"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874403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A8DC-4EA0-70C0-5491-10D9191A3F66}"/>
            </a:ext>
          </a:extLst>
        </p:cNvPr>
        <p:cNvGrpSpPr/>
        <p:nvPr/>
      </p:nvGrpSpPr>
      <p:grpSpPr>
        <a:xfrm>
          <a:off x="0" y="0"/>
          <a:ext cx="0" cy="0"/>
          <a:chOff x="0" y="0"/>
          <a:chExt cx="0" cy="0"/>
        </a:xfrm>
      </p:grpSpPr>
      <p:cxnSp>
        <p:nvCxnSpPr>
          <p:cNvPr id="110" name="Conector recto 109">
            <a:extLst>
              <a:ext uri="{FF2B5EF4-FFF2-40B4-BE49-F238E27FC236}">
                <a16:creationId xmlns:a16="http://schemas.microsoft.com/office/drawing/2014/main" id="{B329D1B4-0150-D9EE-68ED-414C79ACA6DB}"/>
              </a:ext>
            </a:extLst>
          </p:cNvPr>
          <p:cNvCxnSpPr>
            <a:cxnSpLocks/>
          </p:cNvCxnSpPr>
          <p:nvPr/>
        </p:nvCxnSpPr>
        <p:spPr>
          <a:xfrm>
            <a:off x="2578892" y="5475527"/>
            <a:ext cx="5163" cy="543805"/>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95" name="Forma libre: forma 94">
            <a:extLst>
              <a:ext uri="{FF2B5EF4-FFF2-40B4-BE49-F238E27FC236}">
                <a16:creationId xmlns:a16="http://schemas.microsoft.com/office/drawing/2014/main" id="{522FE0AF-B91A-2F60-19B9-E8C24A485B96}"/>
              </a:ext>
            </a:extLst>
          </p:cNvPr>
          <p:cNvSpPr/>
          <p:nvPr/>
        </p:nvSpPr>
        <p:spPr>
          <a:xfrm>
            <a:off x="925286" y="4020753"/>
            <a:ext cx="6840990" cy="326937"/>
          </a:xfrm>
          <a:custGeom>
            <a:avLst/>
            <a:gdLst>
              <a:gd name="connsiteX0" fmla="*/ 0 w 6241142"/>
              <a:gd name="connsiteY0" fmla="*/ 275771 h 275771"/>
              <a:gd name="connsiteX1" fmla="*/ 0 w 6241142"/>
              <a:gd name="connsiteY1" fmla="*/ 0 h 275771"/>
              <a:gd name="connsiteX2" fmla="*/ 6241142 w 6241142"/>
              <a:gd name="connsiteY2" fmla="*/ 0 h 275771"/>
              <a:gd name="connsiteX3" fmla="*/ 6241142 w 6241142"/>
              <a:gd name="connsiteY3" fmla="*/ 275771 h 275771"/>
            </a:gdLst>
            <a:ahLst/>
            <a:cxnLst>
              <a:cxn ang="0">
                <a:pos x="connsiteX0" y="connsiteY0"/>
              </a:cxn>
              <a:cxn ang="0">
                <a:pos x="connsiteX1" y="connsiteY1"/>
              </a:cxn>
              <a:cxn ang="0">
                <a:pos x="connsiteX2" y="connsiteY2"/>
              </a:cxn>
              <a:cxn ang="0">
                <a:pos x="connsiteX3" y="connsiteY3"/>
              </a:cxn>
            </a:cxnLst>
            <a:rect l="l" t="t" r="r" b="b"/>
            <a:pathLst>
              <a:path w="6241142" h="275771">
                <a:moveTo>
                  <a:pt x="0" y="275771"/>
                </a:moveTo>
                <a:lnTo>
                  <a:pt x="0" y="0"/>
                </a:lnTo>
                <a:lnTo>
                  <a:pt x="6241142" y="0"/>
                </a:lnTo>
                <a:lnTo>
                  <a:pt x="6241142" y="275771"/>
                </a:lnTo>
              </a:path>
            </a:pathLst>
          </a:custGeom>
          <a:ln w="19050">
            <a:solidFill>
              <a:srgbClr val="60606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PA" dirty="0"/>
          </a:p>
        </p:txBody>
      </p:sp>
      <p:cxnSp>
        <p:nvCxnSpPr>
          <p:cNvPr id="77" name="Conector recto 76">
            <a:extLst>
              <a:ext uri="{FF2B5EF4-FFF2-40B4-BE49-F238E27FC236}">
                <a16:creationId xmlns:a16="http://schemas.microsoft.com/office/drawing/2014/main" id="{5B0E8576-0A37-E36F-1B30-81FB6A426E23}"/>
              </a:ext>
            </a:extLst>
          </p:cNvPr>
          <p:cNvCxnSpPr>
            <a:cxnSpLocks/>
          </p:cNvCxnSpPr>
          <p:nvPr/>
        </p:nvCxnSpPr>
        <p:spPr>
          <a:xfrm flipH="1">
            <a:off x="10201240" y="1999927"/>
            <a:ext cx="1" cy="427416"/>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cxnSp>
        <p:nvCxnSpPr>
          <p:cNvPr id="67" name="Conector recto 66">
            <a:extLst>
              <a:ext uri="{FF2B5EF4-FFF2-40B4-BE49-F238E27FC236}">
                <a16:creationId xmlns:a16="http://schemas.microsoft.com/office/drawing/2014/main" id="{E123B500-5994-2673-9A6F-4E43AF123632}"/>
              </a:ext>
            </a:extLst>
          </p:cNvPr>
          <p:cNvCxnSpPr>
            <a:cxnSpLocks/>
          </p:cNvCxnSpPr>
          <p:nvPr/>
        </p:nvCxnSpPr>
        <p:spPr>
          <a:xfrm>
            <a:off x="6113463" y="2014152"/>
            <a:ext cx="19050" cy="2006601"/>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7" name="Rectángulo: esquinas redondeadas 6">
            <a:hlinkClick r:id="rId3" action="ppaction://hlinksldjump"/>
            <a:extLst>
              <a:ext uri="{FF2B5EF4-FFF2-40B4-BE49-F238E27FC236}">
                <a16:creationId xmlns:a16="http://schemas.microsoft.com/office/drawing/2014/main" id="{527AB111-6DFA-B6E5-3CF9-7B9122093422}"/>
              </a:ext>
            </a:extLst>
          </p:cNvPr>
          <p:cNvSpPr/>
          <p:nvPr/>
        </p:nvSpPr>
        <p:spPr>
          <a:xfrm>
            <a:off x="4945380" y="2279659"/>
            <a:ext cx="2301240"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9" name="Rectángulo: esquinas redondeadas 8">
            <a:hlinkClick r:id="rId4" action="ppaction://hlinksldjump"/>
            <a:extLst>
              <a:ext uri="{FF2B5EF4-FFF2-40B4-BE49-F238E27FC236}">
                <a16:creationId xmlns:a16="http://schemas.microsoft.com/office/drawing/2014/main" id="{E8060CF2-9E98-70CD-8490-FCC72043684B}"/>
              </a:ext>
            </a:extLst>
          </p:cNvPr>
          <p:cNvSpPr/>
          <p:nvPr/>
        </p:nvSpPr>
        <p:spPr>
          <a:xfrm>
            <a:off x="4801212" y="3083116"/>
            <a:ext cx="2662601" cy="670781"/>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0" name="Rectángulo: esquinas redondeadas 9">
            <a:extLst>
              <a:ext uri="{FF2B5EF4-FFF2-40B4-BE49-F238E27FC236}">
                <a16:creationId xmlns:a16="http://schemas.microsoft.com/office/drawing/2014/main" id="{FD959C51-2CF5-7DC8-ECBA-628B46AD1111}"/>
              </a:ext>
            </a:extLst>
          </p:cNvPr>
          <p:cNvSpPr/>
          <p:nvPr/>
        </p:nvSpPr>
        <p:spPr>
          <a:xfrm>
            <a:off x="515939"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7" name="Rectángulo: esquinas redondeadas 16">
            <a:extLst>
              <a:ext uri="{FF2B5EF4-FFF2-40B4-BE49-F238E27FC236}">
                <a16:creationId xmlns:a16="http://schemas.microsoft.com/office/drawing/2014/main" id="{622CC3DC-C5F6-A22D-EE4E-A6C860F2A6E7}"/>
              </a:ext>
            </a:extLst>
          </p:cNvPr>
          <p:cNvSpPr/>
          <p:nvPr/>
        </p:nvSpPr>
        <p:spPr>
          <a:xfrm>
            <a:off x="1590030"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8" name="Rectángulo: esquinas redondeadas 17">
            <a:extLst>
              <a:ext uri="{FF2B5EF4-FFF2-40B4-BE49-F238E27FC236}">
                <a16:creationId xmlns:a16="http://schemas.microsoft.com/office/drawing/2014/main" id="{38322BA8-312D-8CC8-D36E-4AD3885713CF}"/>
              </a:ext>
            </a:extLst>
          </p:cNvPr>
          <p:cNvSpPr/>
          <p:nvPr/>
        </p:nvSpPr>
        <p:spPr>
          <a:xfrm>
            <a:off x="2664121"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19" name="Rectángulo: esquinas redondeadas 18">
            <a:extLst>
              <a:ext uri="{FF2B5EF4-FFF2-40B4-BE49-F238E27FC236}">
                <a16:creationId xmlns:a16="http://schemas.microsoft.com/office/drawing/2014/main" id="{DCB1EECF-42F9-47F8-2A90-5A433AAA809D}"/>
              </a:ext>
            </a:extLst>
          </p:cNvPr>
          <p:cNvSpPr/>
          <p:nvPr/>
        </p:nvSpPr>
        <p:spPr>
          <a:xfrm>
            <a:off x="3738212"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3" name="Rectángulo: esquinas redondeadas 22">
            <a:extLst>
              <a:ext uri="{FF2B5EF4-FFF2-40B4-BE49-F238E27FC236}">
                <a16:creationId xmlns:a16="http://schemas.microsoft.com/office/drawing/2014/main" id="{4778BA2A-DAB7-C252-D3AB-B4E3EEC575F5}"/>
              </a:ext>
            </a:extLst>
          </p:cNvPr>
          <p:cNvSpPr/>
          <p:nvPr/>
        </p:nvSpPr>
        <p:spPr>
          <a:xfrm>
            <a:off x="4812303" y="4226116"/>
            <a:ext cx="906462"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4" name="Rectángulo: esquinas redondeadas 23">
            <a:extLst>
              <a:ext uri="{FF2B5EF4-FFF2-40B4-BE49-F238E27FC236}">
                <a16:creationId xmlns:a16="http://schemas.microsoft.com/office/drawing/2014/main" id="{E9A647B2-00EF-85F6-AEDC-F1F68C7CF8FC}"/>
              </a:ext>
            </a:extLst>
          </p:cNvPr>
          <p:cNvSpPr/>
          <p:nvPr/>
        </p:nvSpPr>
        <p:spPr>
          <a:xfrm>
            <a:off x="5886394" y="4226116"/>
            <a:ext cx="1202437"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6" name="Rectángulo: esquinas redondeadas 25">
            <a:extLst>
              <a:ext uri="{FF2B5EF4-FFF2-40B4-BE49-F238E27FC236}">
                <a16:creationId xmlns:a16="http://schemas.microsoft.com/office/drawing/2014/main" id="{7104BE87-FF8C-EB54-E82A-B07576B94BED}"/>
              </a:ext>
            </a:extLst>
          </p:cNvPr>
          <p:cNvSpPr/>
          <p:nvPr/>
        </p:nvSpPr>
        <p:spPr>
          <a:xfrm>
            <a:off x="7256461" y="4226116"/>
            <a:ext cx="903834" cy="865799"/>
          </a:xfrm>
          <a:prstGeom prst="round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7" name="Rectángulo: esquinas redondeadas 26">
            <a:hlinkClick r:id="rId4" action="ppaction://hlinksldjump"/>
            <a:extLst>
              <a:ext uri="{FF2B5EF4-FFF2-40B4-BE49-F238E27FC236}">
                <a16:creationId xmlns:a16="http://schemas.microsoft.com/office/drawing/2014/main" id="{1A9F2E99-A530-9824-0F0C-792975F1C610}"/>
              </a:ext>
            </a:extLst>
          </p:cNvPr>
          <p:cNvSpPr/>
          <p:nvPr/>
        </p:nvSpPr>
        <p:spPr>
          <a:xfrm>
            <a:off x="8840333" y="1555914"/>
            <a:ext cx="2835731" cy="600302"/>
          </a:xfrm>
          <a:prstGeom prst="roundRect">
            <a:avLst>
              <a:gd name="adj" fmla="val 2532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28" name="Rectángulo: esquinas redondeadas 27">
            <a:extLst>
              <a:ext uri="{FF2B5EF4-FFF2-40B4-BE49-F238E27FC236}">
                <a16:creationId xmlns:a16="http://schemas.microsoft.com/office/drawing/2014/main" id="{8D6009C8-4834-B211-8F4A-D35D93D4F10F}"/>
              </a:ext>
            </a:extLst>
          </p:cNvPr>
          <p:cNvSpPr/>
          <p:nvPr/>
        </p:nvSpPr>
        <p:spPr>
          <a:xfrm>
            <a:off x="8840333" y="2297530"/>
            <a:ext cx="2835730" cy="4260577"/>
          </a:xfrm>
          <a:prstGeom prst="roundRect">
            <a:avLst>
              <a:gd name="adj" fmla="val 6366"/>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40" name="Rectángulo: esquinas redondeadas 39">
            <a:extLst>
              <a:ext uri="{FF2B5EF4-FFF2-40B4-BE49-F238E27FC236}">
                <a16:creationId xmlns:a16="http://schemas.microsoft.com/office/drawing/2014/main" id="{81E948EF-685A-FE00-6553-170FD9832684}"/>
              </a:ext>
            </a:extLst>
          </p:cNvPr>
          <p:cNvSpPr/>
          <p:nvPr/>
        </p:nvSpPr>
        <p:spPr>
          <a:xfrm>
            <a:off x="1126668" y="5860332"/>
            <a:ext cx="2835731" cy="41666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2" name="Rectángulo: esquinas redondeadas 61">
            <a:hlinkClick r:id="rId3" action="ppaction://hlinksldjump"/>
            <a:extLst>
              <a:ext uri="{FF2B5EF4-FFF2-40B4-BE49-F238E27FC236}">
                <a16:creationId xmlns:a16="http://schemas.microsoft.com/office/drawing/2014/main" id="{02E3D1EE-DB52-D055-11CE-25BF17A5DADC}"/>
              </a:ext>
            </a:extLst>
          </p:cNvPr>
          <p:cNvSpPr/>
          <p:nvPr/>
        </p:nvSpPr>
        <p:spPr>
          <a:xfrm>
            <a:off x="4334668" y="5860332"/>
            <a:ext cx="2835731" cy="416665"/>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6" name="Rectángulo: esquinas redondeadas 5">
            <a:hlinkClick r:id="rId4" action="ppaction://hlinksldjump"/>
            <a:extLst>
              <a:ext uri="{FF2B5EF4-FFF2-40B4-BE49-F238E27FC236}">
                <a16:creationId xmlns:a16="http://schemas.microsoft.com/office/drawing/2014/main" id="{50A19621-0358-1CD1-BA65-209730152E9E}"/>
              </a:ext>
            </a:extLst>
          </p:cNvPr>
          <p:cNvSpPr/>
          <p:nvPr/>
        </p:nvSpPr>
        <p:spPr>
          <a:xfrm>
            <a:off x="4297680" y="1544783"/>
            <a:ext cx="3431178" cy="611434"/>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latin typeface="Ubuntu Light" panose="020B0304030602030204" pitchFamily="34" charset="0"/>
            </a:endParaRPr>
          </a:p>
        </p:txBody>
      </p:sp>
      <p:sp>
        <p:nvSpPr>
          <p:cNvPr id="63" name="TextBox 5">
            <a:hlinkClick r:id="rId4" action="ppaction://hlinksldjump"/>
            <a:extLst>
              <a:ext uri="{FF2B5EF4-FFF2-40B4-BE49-F238E27FC236}">
                <a16:creationId xmlns:a16="http://schemas.microsoft.com/office/drawing/2014/main" id="{0976BB44-33D2-07A7-FE95-849D63BC4388}"/>
              </a:ext>
            </a:extLst>
          </p:cNvPr>
          <p:cNvSpPr txBox="1"/>
          <p:nvPr/>
        </p:nvSpPr>
        <p:spPr>
          <a:xfrm>
            <a:off x="4478826" y="1586004"/>
            <a:ext cx="3068886"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Special Olympics International Board &amp; Committees</a:t>
            </a:r>
            <a:endParaRPr lang="es-PA" b="1" i="1" dirty="0">
              <a:solidFill>
                <a:srgbClr val="292662"/>
              </a:solidFill>
              <a:latin typeface="Ubuntu Light" panose="020B0304030602030204" pitchFamily="34" charset="0"/>
              <a:ea typeface="Yu Mincho" panose="020B0400000000000000" pitchFamily="18" charset="-128"/>
            </a:endParaRPr>
          </a:p>
        </p:txBody>
      </p:sp>
      <p:sp>
        <p:nvSpPr>
          <p:cNvPr id="64" name="TextBox 5">
            <a:hlinkClick r:id="rId3" action="ppaction://hlinksldjump"/>
            <a:extLst>
              <a:ext uri="{FF2B5EF4-FFF2-40B4-BE49-F238E27FC236}">
                <a16:creationId xmlns:a16="http://schemas.microsoft.com/office/drawing/2014/main" id="{6463033E-A3EE-3804-BB40-BC028627B7BB}"/>
              </a:ext>
            </a:extLst>
          </p:cNvPr>
          <p:cNvSpPr txBox="1"/>
          <p:nvPr/>
        </p:nvSpPr>
        <p:spPr>
          <a:xfrm>
            <a:off x="5070204" y="2338720"/>
            <a:ext cx="2051593"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Special Olympics International (SOI)</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65" name="TextBox 5">
            <a:hlinkClick r:id="rId4" action="ppaction://hlinksldjump"/>
            <a:extLst>
              <a:ext uri="{FF2B5EF4-FFF2-40B4-BE49-F238E27FC236}">
                <a16:creationId xmlns:a16="http://schemas.microsoft.com/office/drawing/2014/main" id="{472470CA-B3F7-BA7C-1702-4C1EEF8EDAA8}"/>
              </a:ext>
            </a:extLst>
          </p:cNvPr>
          <p:cNvSpPr txBox="1"/>
          <p:nvPr/>
        </p:nvSpPr>
        <p:spPr>
          <a:xfrm>
            <a:off x="4879760" y="3133242"/>
            <a:ext cx="2505505" cy="523220"/>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Regional Presidents and Managing Directors)</a:t>
            </a:r>
            <a:endParaRPr lang="es-PA" i="1" dirty="0">
              <a:solidFill>
                <a:srgbClr val="F7F5E8"/>
              </a:solidFill>
              <a:ea typeface="Yu Mincho" panose="020B0400000000000000" pitchFamily="18" charset="-128"/>
            </a:endParaRPr>
          </a:p>
        </p:txBody>
      </p:sp>
      <p:sp>
        <p:nvSpPr>
          <p:cNvPr id="69" name="TextBox 5">
            <a:hlinkClick r:id="rId4" action="ppaction://hlinksldjump"/>
            <a:extLst>
              <a:ext uri="{FF2B5EF4-FFF2-40B4-BE49-F238E27FC236}">
                <a16:creationId xmlns:a16="http://schemas.microsoft.com/office/drawing/2014/main" id="{2368F4B2-4EE4-E7A4-B2FC-CAA9D1852A9C}"/>
              </a:ext>
            </a:extLst>
          </p:cNvPr>
          <p:cNvSpPr txBox="1">
            <a:spLocks/>
          </p:cNvSpPr>
          <p:nvPr/>
        </p:nvSpPr>
        <p:spPr>
          <a:xfrm>
            <a:off x="8852898" y="1689572"/>
            <a:ext cx="2823165"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F7F5E8"/>
                </a:solidFill>
                <a:effectLst/>
                <a:latin typeface="Ubuntu Light" panose="020B0304030602030204" pitchFamily="34" charset="0"/>
                <a:ea typeface="Yu Mincho" panose="020B0400000000000000" pitchFamily="18" charset="-128"/>
              </a:rPr>
              <a:t>Global Leadership Team (GLT)</a:t>
            </a:r>
            <a:endParaRPr lang="es-PA" b="1" i="1" dirty="0">
              <a:solidFill>
                <a:srgbClr val="F7F5E8"/>
              </a:solidFill>
              <a:latin typeface="Ubuntu Light" panose="020B0304030602030204" pitchFamily="34" charset="0"/>
              <a:ea typeface="Yu Mincho" panose="020B0400000000000000" pitchFamily="18" charset="-128"/>
            </a:endParaRPr>
          </a:p>
        </p:txBody>
      </p:sp>
      <p:sp>
        <p:nvSpPr>
          <p:cNvPr id="78" name="TextBox 5">
            <a:extLst>
              <a:ext uri="{FF2B5EF4-FFF2-40B4-BE49-F238E27FC236}">
                <a16:creationId xmlns:a16="http://schemas.microsoft.com/office/drawing/2014/main" id="{15F98184-5695-598C-6C3D-BE42A77A3B3F}"/>
              </a:ext>
            </a:extLst>
          </p:cNvPr>
          <p:cNvSpPr txBox="1">
            <a:spLocks/>
          </p:cNvSpPr>
          <p:nvPr/>
        </p:nvSpPr>
        <p:spPr>
          <a:xfrm>
            <a:off x="8888937" y="2432498"/>
            <a:ext cx="2774562" cy="3999043"/>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marL="391500" indent="-285750">
              <a:lnSpc>
                <a:spcPct val="90000"/>
              </a:lnSpc>
              <a:spcAft>
                <a:spcPts val="800"/>
              </a:spcAft>
              <a:buBlip>
                <a:blip r:embed="rId5"/>
              </a:buBlip>
            </a:pPr>
            <a:r>
              <a:rPr lang="en-US" sz="1300" kern="100" dirty="0">
                <a:solidFill>
                  <a:srgbClr val="292662"/>
                </a:solidFill>
              </a:rPr>
              <a:t>Sport and Competition</a:t>
            </a:r>
          </a:p>
          <a:p>
            <a:pPr marL="391500" indent="-285750">
              <a:lnSpc>
                <a:spcPct val="90000"/>
              </a:lnSpc>
              <a:spcAft>
                <a:spcPts val="800"/>
              </a:spcAft>
              <a:buBlip>
                <a:blip r:embed="rId5"/>
              </a:buBlip>
            </a:pPr>
            <a:r>
              <a:rPr lang="en-US" sz="1300" kern="100" dirty="0">
                <a:solidFill>
                  <a:srgbClr val="292662"/>
                </a:solidFill>
              </a:rPr>
              <a:t>Health </a:t>
            </a:r>
          </a:p>
          <a:p>
            <a:pPr marL="391500" indent="-285750">
              <a:lnSpc>
                <a:spcPct val="90000"/>
              </a:lnSpc>
              <a:spcAft>
                <a:spcPts val="800"/>
              </a:spcAft>
              <a:buBlip>
                <a:blip r:embed="rId5"/>
              </a:buBlip>
            </a:pPr>
            <a:r>
              <a:rPr lang="en-US" sz="1300" kern="100" dirty="0">
                <a:solidFill>
                  <a:srgbClr val="292662"/>
                </a:solidFill>
              </a:rPr>
              <a:t>Global Youth and Education   </a:t>
            </a:r>
            <a:endParaRPr lang="es-PA" sz="1300" kern="100" dirty="0">
              <a:solidFill>
                <a:srgbClr val="292662"/>
              </a:solidFill>
            </a:endParaRPr>
          </a:p>
          <a:p>
            <a:pPr marL="391500" indent="-285750">
              <a:lnSpc>
                <a:spcPct val="90000"/>
              </a:lnSpc>
              <a:spcAft>
                <a:spcPts val="800"/>
              </a:spcAft>
              <a:buBlip>
                <a:blip r:embed="rId5"/>
              </a:buBlip>
            </a:pPr>
            <a:r>
              <a:rPr lang="en-US" sz="1300" kern="100" dirty="0">
                <a:solidFill>
                  <a:srgbClr val="292662"/>
                </a:solidFill>
              </a:rPr>
              <a:t>Leadership &amp; Organizational Development   </a:t>
            </a:r>
            <a:endParaRPr lang="es-PA" sz="1300" kern="100" dirty="0">
              <a:solidFill>
                <a:srgbClr val="292662"/>
              </a:solidFill>
            </a:endParaRPr>
          </a:p>
          <a:p>
            <a:pPr marL="391500" lvl="0" indent="-285750">
              <a:lnSpc>
                <a:spcPct val="90000"/>
              </a:lnSpc>
              <a:spcAft>
                <a:spcPts val="800"/>
              </a:spcAft>
              <a:buBlip>
                <a:blip r:embed="rId5"/>
              </a:buBlip>
            </a:pPr>
            <a:r>
              <a:rPr lang="en-US" sz="1300" kern="100" dirty="0">
                <a:solidFill>
                  <a:srgbClr val="292662"/>
                </a:solidFill>
              </a:rPr>
              <a:t>Regional and Program Operations (Regional Presidents Report to Chief  of RPO)   </a:t>
            </a:r>
            <a:endParaRPr lang="es-PA" sz="1300" kern="100" dirty="0">
              <a:solidFill>
                <a:srgbClr val="292662"/>
              </a:solidFill>
            </a:endParaRPr>
          </a:p>
          <a:p>
            <a:pPr marL="391500" lvl="0" indent="-285750">
              <a:lnSpc>
                <a:spcPct val="90000"/>
              </a:lnSpc>
              <a:spcAft>
                <a:spcPts val="800"/>
              </a:spcAft>
              <a:buBlip>
                <a:blip r:embed="rId5"/>
              </a:buBlip>
            </a:pPr>
            <a:r>
              <a:rPr lang="en-US" sz="1300" kern="100" dirty="0">
                <a:solidFill>
                  <a:srgbClr val="292662"/>
                </a:solidFill>
              </a:rPr>
              <a:t>Government Relations   </a:t>
            </a:r>
            <a:endParaRPr lang="es-PA" sz="1300" kern="100" dirty="0">
              <a:solidFill>
                <a:srgbClr val="292662"/>
              </a:solidFill>
            </a:endParaRPr>
          </a:p>
          <a:p>
            <a:pPr marL="391500" lvl="0" indent="-285750">
              <a:lnSpc>
                <a:spcPct val="90000"/>
              </a:lnSpc>
              <a:spcAft>
                <a:spcPts val="800"/>
              </a:spcAft>
              <a:buBlip>
                <a:blip r:embed="rId5"/>
              </a:buBlip>
            </a:pPr>
            <a:r>
              <a:rPr lang="en-US" sz="1300" kern="100" dirty="0">
                <a:solidFill>
                  <a:srgbClr val="292662"/>
                </a:solidFill>
              </a:rPr>
              <a:t>Marketing &amp; Communications   </a:t>
            </a:r>
            <a:endParaRPr lang="es-PA" sz="1300" kern="100" dirty="0">
              <a:solidFill>
                <a:srgbClr val="292662"/>
              </a:solidFill>
            </a:endParaRPr>
          </a:p>
          <a:p>
            <a:pPr marL="391500" lvl="0" indent="-285750">
              <a:lnSpc>
                <a:spcPct val="90000"/>
              </a:lnSpc>
              <a:spcAft>
                <a:spcPts val="800"/>
              </a:spcAft>
              <a:buBlip>
                <a:blip r:embed="rId5"/>
              </a:buBlip>
            </a:pPr>
            <a:r>
              <a:rPr lang="en-US" sz="1300" kern="100" dirty="0">
                <a:solidFill>
                  <a:srgbClr val="292662"/>
                </a:solidFill>
              </a:rPr>
              <a:t>Information &amp; Technology   </a:t>
            </a:r>
            <a:endParaRPr lang="es-PA" sz="1300" kern="100" dirty="0">
              <a:solidFill>
                <a:srgbClr val="292662"/>
              </a:solidFill>
            </a:endParaRPr>
          </a:p>
          <a:p>
            <a:pPr marL="391500" lvl="0" indent="-285750">
              <a:lnSpc>
                <a:spcPct val="90000"/>
              </a:lnSpc>
              <a:spcAft>
                <a:spcPts val="800"/>
              </a:spcAft>
              <a:buBlip>
                <a:blip r:embed="rId5"/>
              </a:buBlip>
            </a:pPr>
            <a:r>
              <a:rPr lang="en-US" sz="1300" kern="100" dirty="0">
                <a:solidFill>
                  <a:srgbClr val="292662"/>
                </a:solidFill>
              </a:rPr>
              <a:t>Legal   </a:t>
            </a:r>
            <a:endParaRPr lang="es-PA" sz="1300" kern="100" dirty="0">
              <a:solidFill>
                <a:srgbClr val="292662"/>
              </a:solidFill>
            </a:endParaRPr>
          </a:p>
          <a:p>
            <a:pPr marL="391500" lvl="0" indent="-285750">
              <a:lnSpc>
                <a:spcPct val="90000"/>
              </a:lnSpc>
              <a:spcAft>
                <a:spcPts val="800"/>
              </a:spcAft>
              <a:buBlip>
                <a:blip r:embed="rId5"/>
              </a:buBlip>
            </a:pPr>
            <a:r>
              <a:rPr lang="en-US" sz="1300" kern="100" dirty="0">
                <a:solidFill>
                  <a:srgbClr val="292662"/>
                </a:solidFill>
              </a:rPr>
              <a:t>Finance   </a:t>
            </a:r>
            <a:endParaRPr lang="es-PA" sz="1300" kern="100" dirty="0">
              <a:solidFill>
                <a:srgbClr val="292662"/>
              </a:solidFill>
            </a:endParaRPr>
          </a:p>
          <a:p>
            <a:pPr marL="391500" indent="-285750">
              <a:lnSpc>
                <a:spcPct val="90000"/>
              </a:lnSpc>
              <a:spcAft>
                <a:spcPts val="800"/>
              </a:spcAft>
              <a:buBlip>
                <a:blip r:embed="rId5"/>
              </a:buBlip>
            </a:pPr>
            <a:r>
              <a:rPr lang="en-US" sz="1300" kern="100" dirty="0">
                <a:solidFill>
                  <a:srgbClr val="292662"/>
                </a:solidFill>
              </a:rPr>
              <a:t>Human Resources   </a:t>
            </a:r>
            <a:endParaRPr lang="es-PA" sz="1300" kern="100" dirty="0">
              <a:solidFill>
                <a:srgbClr val="292662"/>
              </a:solidFill>
            </a:endParaRPr>
          </a:p>
        </p:txBody>
      </p:sp>
      <p:sp>
        <p:nvSpPr>
          <p:cNvPr id="79" name="TextBox 5">
            <a:extLst>
              <a:ext uri="{FF2B5EF4-FFF2-40B4-BE49-F238E27FC236}">
                <a16:creationId xmlns:a16="http://schemas.microsoft.com/office/drawing/2014/main" id="{1E18C276-1488-CA14-244D-540BD45F8468}"/>
              </a:ext>
            </a:extLst>
          </p:cNvPr>
          <p:cNvSpPr txBox="1">
            <a:spLocks/>
          </p:cNvSpPr>
          <p:nvPr/>
        </p:nvSpPr>
        <p:spPr>
          <a:xfrm>
            <a:off x="513937" y="4530156"/>
            <a:ext cx="908260" cy="240066"/>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Africa</a:t>
            </a:r>
          </a:p>
        </p:txBody>
      </p:sp>
      <p:sp>
        <p:nvSpPr>
          <p:cNvPr id="96" name="TextBox 5">
            <a:extLst>
              <a:ext uri="{FF2B5EF4-FFF2-40B4-BE49-F238E27FC236}">
                <a16:creationId xmlns:a16="http://schemas.microsoft.com/office/drawing/2014/main" id="{F44A6D51-D83F-2411-8307-2BF850CE98A3}"/>
              </a:ext>
            </a:extLst>
          </p:cNvPr>
          <p:cNvSpPr txBox="1">
            <a:spLocks/>
          </p:cNvSpPr>
          <p:nvPr/>
        </p:nvSpPr>
        <p:spPr>
          <a:xfrm>
            <a:off x="1596703" y="4465116"/>
            <a:ext cx="89955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Asia Pacific</a:t>
            </a:r>
          </a:p>
        </p:txBody>
      </p:sp>
      <p:sp>
        <p:nvSpPr>
          <p:cNvPr id="97" name="TextBox 5">
            <a:extLst>
              <a:ext uri="{FF2B5EF4-FFF2-40B4-BE49-F238E27FC236}">
                <a16:creationId xmlns:a16="http://schemas.microsoft.com/office/drawing/2014/main" id="{54C7DA89-5652-54E8-CD34-31289AD979A0}"/>
              </a:ext>
            </a:extLst>
          </p:cNvPr>
          <p:cNvSpPr txBox="1">
            <a:spLocks/>
          </p:cNvSpPr>
          <p:nvPr/>
        </p:nvSpPr>
        <p:spPr>
          <a:xfrm>
            <a:off x="2660059" y="4465116"/>
            <a:ext cx="916534"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East Asia</a:t>
            </a:r>
          </a:p>
        </p:txBody>
      </p:sp>
      <p:sp>
        <p:nvSpPr>
          <p:cNvPr id="98" name="TextBox 5">
            <a:extLst>
              <a:ext uri="{FF2B5EF4-FFF2-40B4-BE49-F238E27FC236}">
                <a16:creationId xmlns:a16="http://schemas.microsoft.com/office/drawing/2014/main" id="{A4EB3676-6621-3561-C69D-52B1495898BF}"/>
              </a:ext>
            </a:extLst>
          </p:cNvPr>
          <p:cNvSpPr txBox="1">
            <a:spLocks/>
          </p:cNvSpPr>
          <p:nvPr/>
        </p:nvSpPr>
        <p:spPr>
          <a:xfrm>
            <a:off x="3725547" y="4428183"/>
            <a:ext cx="918822" cy="461665"/>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spcAft>
                <a:spcPts val="800"/>
              </a:spcAft>
            </a:pPr>
            <a:r>
              <a:rPr lang="es-PA" sz="1200" kern="100" dirty="0">
                <a:solidFill>
                  <a:srgbClr val="292662"/>
                </a:solidFill>
              </a:rPr>
              <a:t>SO Europe / Eurasia</a:t>
            </a:r>
          </a:p>
        </p:txBody>
      </p:sp>
      <p:sp>
        <p:nvSpPr>
          <p:cNvPr id="99" name="TextBox 5">
            <a:extLst>
              <a:ext uri="{FF2B5EF4-FFF2-40B4-BE49-F238E27FC236}">
                <a16:creationId xmlns:a16="http://schemas.microsoft.com/office/drawing/2014/main" id="{AF840AEF-4710-C6D7-2159-163F6943C37D}"/>
              </a:ext>
            </a:extLst>
          </p:cNvPr>
          <p:cNvSpPr txBox="1">
            <a:spLocks/>
          </p:cNvSpPr>
          <p:nvPr/>
        </p:nvSpPr>
        <p:spPr>
          <a:xfrm>
            <a:off x="4811963" y="4465116"/>
            <a:ext cx="906462" cy="387798"/>
          </a:xfrm>
          <a:prstGeom prst="rect">
            <a:avLst/>
          </a:prstGeom>
          <a:noFill/>
        </p:spPr>
        <p:txBody>
          <a:bodyPr wrap="square" rtlCol="0" anchor="ctr">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lnSpc>
                <a:spcPct val="80000"/>
              </a:lnSpc>
              <a:spcAft>
                <a:spcPts val="800"/>
              </a:spcAft>
            </a:pPr>
            <a:r>
              <a:rPr lang="es-PA" sz="1200" kern="100" dirty="0">
                <a:solidFill>
                  <a:srgbClr val="292662"/>
                </a:solidFill>
              </a:rPr>
              <a:t>SO Latin America</a:t>
            </a:r>
          </a:p>
        </p:txBody>
      </p:sp>
      <p:sp>
        <p:nvSpPr>
          <p:cNvPr id="100" name="TextBox 5">
            <a:extLst>
              <a:ext uri="{FF2B5EF4-FFF2-40B4-BE49-F238E27FC236}">
                <a16:creationId xmlns:a16="http://schemas.microsoft.com/office/drawing/2014/main" id="{CD739F5D-1580-F54E-F92E-E989C48DB8AB}"/>
              </a:ext>
            </a:extLst>
          </p:cNvPr>
          <p:cNvSpPr txBox="1">
            <a:spLocks/>
          </p:cNvSpPr>
          <p:nvPr/>
        </p:nvSpPr>
        <p:spPr>
          <a:xfrm>
            <a:off x="5875204" y="4428183"/>
            <a:ext cx="1236202"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a:t>
            </a:r>
            <a:r>
              <a:rPr lang="es-PA" sz="1200" dirty="0" err="1">
                <a:solidFill>
                  <a:srgbClr val="292662"/>
                </a:solidFill>
              </a:rPr>
              <a:t>Middle</a:t>
            </a:r>
            <a:r>
              <a:rPr lang="es-PA" sz="1200" dirty="0">
                <a:solidFill>
                  <a:srgbClr val="292662"/>
                </a:solidFill>
              </a:rPr>
              <a:t> East / North </a:t>
            </a:r>
            <a:r>
              <a:rPr lang="es-PA" sz="1200" dirty="0" err="1">
                <a:solidFill>
                  <a:srgbClr val="292662"/>
                </a:solidFill>
              </a:rPr>
              <a:t>Africa</a:t>
            </a:r>
            <a:endParaRPr lang="es-PA" sz="1200" dirty="0">
              <a:solidFill>
                <a:srgbClr val="292662"/>
              </a:solidFill>
            </a:endParaRPr>
          </a:p>
        </p:txBody>
      </p:sp>
      <p:sp>
        <p:nvSpPr>
          <p:cNvPr id="101" name="TextBox 5">
            <a:extLst>
              <a:ext uri="{FF2B5EF4-FFF2-40B4-BE49-F238E27FC236}">
                <a16:creationId xmlns:a16="http://schemas.microsoft.com/office/drawing/2014/main" id="{B7CBCEFD-39E1-2A63-B539-D3130193505F}"/>
              </a:ext>
            </a:extLst>
          </p:cNvPr>
          <p:cNvSpPr txBox="1">
            <a:spLocks/>
          </p:cNvSpPr>
          <p:nvPr/>
        </p:nvSpPr>
        <p:spPr>
          <a:xfrm>
            <a:off x="7255831" y="4428183"/>
            <a:ext cx="904463" cy="461665"/>
          </a:xfrm>
          <a:prstGeom prst="rect">
            <a:avLst/>
          </a:prstGeom>
          <a:noFill/>
        </p:spPr>
        <p:txBody>
          <a:bodyPr wrap="square" rtlCol="0" anchor="ctr">
            <a:spAutoFit/>
          </a:bodyPr>
          <a:lstStyle>
            <a:defPPr>
              <a:defRPr lang="es-PA"/>
            </a:defPPr>
            <a:lvl1pPr marL="105750" algn="ctr">
              <a:spcAft>
                <a:spcPts val="800"/>
              </a:spcAft>
              <a:defRPr sz="1400" kern="100">
                <a:effectLst/>
                <a:latin typeface="Ubuntu" panose="020B0504030602030204" pitchFamily="34" charset="0"/>
                <a:ea typeface="Yu Mincho" panose="02020400000000000000" pitchFamily="18" charset="-128"/>
                <a:cs typeface="Arial" panose="020B0604020202020204" pitchFamily="34" charset="0"/>
              </a:defRPr>
            </a:lvl1pPr>
          </a:lstStyle>
          <a:p>
            <a:pPr marL="0"/>
            <a:r>
              <a:rPr lang="es-PA" sz="1200" dirty="0">
                <a:solidFill>
                  <a:srgbClr val="292662"/>
                </a:solidFill>
              </a:rPr>
              <a:t>SO North </a:t>
            </a:r>
            <a:r>
              <a:rPr lang="es-PA" sz="1200" dirty="0" err="1">
                <a:solidFill>
                  <a:srgbClr val="292662"/>
                </a:solidFill>
              </a:rPr>
              <a:t>America</a:t>
            </a:r>
            <a:endParaRPr lang="es-PA" sz="1200" dirty="0">
              <a:solidFill>
                <a:srgbClr val="292662"/>
              </a:solidFill>
            </a:endParaRPr>
          </a:p>
        </p:txBody>
      </p:sp>
      <p:sp>
        <p:nvSpPr>
          <p:cNvPr id="105" name="TextBox 5">
            <a:extLst>
              <a:ext uri="{FF2B5EF4-FFF2-40B4-BE49-F238E27FC236}">
                <a16:creationId xmlns:a16="http://schemas.microsoft.com/office/drawing/2014/main" id="{A3A02160-B01F-27A4-6104-A57CB34D5959}"/>
              </a:ext>
            </a:extLst>
          </p:cNvPr>
          <p:cNvSpPr txBox="1"/>
          <p:nvPr/>
        </p:nvSpPr>
        <p:spPr>
          <a:xfrm>
            <a:off x="1646094"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292662"/>
                </a:solidFill>
                <a:effectLst/>
                <a:ea typeface="Yu Mincho" panose="020B0400000000000000" pitchFamily="18" charset="-128"/>
              </a:rPr>
              <a:t>Sub-Programs</a:t>
            </a:r>
            <a:endParaRPr lang="es-PA" i="1" dirty="0">
              <a:solidFill>
                <a:srgbClr val="292662"/>
              </a:solidFill>
              <a:ea typeface="Yu Mincho" panose="020B0400000000000000" pitchFamily="18" charset="-128"/>
            </a:endParaRPr>
          </a:p>
        </p:txBody>
      </p:sp>
      <p:sp>
        <p:nvSpPr>
          <p:cNvPr id="107" name="TextBox 5">
            <a:hlinkClick r:id="rId3" action="ppaction://hlinksldjump"/>
            <a:extLst>
              <a:ext uri="{FF2B5EF4-FFF2-40B4-BE49-F238E27FC236}">
                <a16:creationId xmlns:a16="http://schemas.microsoft.com/office/drawing/2014/main" id="{4AAB3CDB-1E6C-EBB9-FC9D-A0214D1396B4}"/>
              </a:ext>
            </a:extLst>
          </p:cNvPr>
          <p:cNvSpPr txBox="1"/>
          <p:nvPr/>
        </p:nvSpPr>
        <p:spPr>
          <a:xfrm>
            <a:off x="4899746" y="5909348"/>
            <a:ext cx="1705574"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dirty="0">
                <a:solidFill>
                  <a:srgbClr val="F7F5E8"/>
                </a:solidFill>
                <a:effectLst/>
                <a:ea typeface="Yu Mincho" panose="020B0400000000000000" pitchFamily="18" charset="-128"/>
              </a:rPr>
              <a:t>Local Programs</a:t>
            </a:r>
            <a:endParaRPr lang="es-PA" i="1" dirty="0">
              <a:solidFill>
                <a:srgbClr val="F7F5E8"/>
              </a:solidFill>
              <a:ea typeface="Yu Mincho" panose="020B0400000000000000" pitchFamily="18" charset="-128"/>
            </a:endParaRPr>
          </a:p>
        </p:txBody>
      </p:sp>
      <p:cxnSp>
        <p:nvCxnSpPr>
          <p:cNvPr id="115" name="Conector recto 114">
            <a:extLst>
              <a:ext uri="{FF2B5EF4-FFF2-40B4-BE49-F238E27FC236}">
                <a16:creationId xmlns:a16="http://schemas.microsoft.com/office/drawing/2014/main" id="{42B17581-97BC-6557-FFA1-CC2689717CC0}"/>
              </a:ext>
            </a:extLst>
          </p:cNvPr>
          <p:cNvCxnSpPr>
            <a:cxnSpLocks/>
          </p:cNvCxnSpPr>
          <p:nvPr/>
        </p:nvCxnSpPr>
        <p:spPr>
          <a:xfrm flipH="1">
            <a:off x="3962399" y="6068664"/>
            <a:ext cx="372269" cy="0"/>
          </a:xfrm>
          <a:prstGeom prst="line">
            <a:avLst/>
          </a:prstGeom>
          <a:ln w="19050">
            <a:solidFill>
              <a:srgbClr val="60606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5DCD4E78-8834-2004-A632-A12568A0C508}"/>
              </a:ext>
            </a:extLst>
          </p:cNvPr>
          <p:cNvSpPr txBox="1"/>
          <p:nvPr/>
        </p:nvSpPr>
        <p:spPr>
          <a:xfrm>
            <a:off x="811899" y="807489"/>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Organizational Structure</a:t>
            </a:r>
          </a:p>
        </p:txBody>
      </p:sp>
      <p:grpSp>
        <p:nvGrpSpPr>
          <p:cNvPr id="8" name="Group 7">
            <a:extLst>
              <a:ext uri="{FF2B5EF4-FFF2-40B4-BE49-F238E27FC236}">
                <a16:creationId xmlns:a16="http://schemas.microsoft.com/office/drawing/2014/main" id="{FDB8D5EE-A495-9C36-2623-F02C86E10A51}"/>
              </a:ext>
            </a:extLst>
          </p:cNvPr>
          <p:cNvGrpSpPr/>
          <p:nvPr/>
        </p:nvGrpSpPr>
        <p:grpSpPr>
          <a:xfrm>
            <a:off x="515939" y="5266620"/>
            <a:ext cx="7644355" cy="417815"/>
            <a:chOff x="515939" y="5266620"/>
            <a:chExt cx="7644355" cy="417815"/>
          </a:xfrm>
        </p:grpSpPr>
        <p:sp>
          <p:nvSpPr>
            <p:cNvPr id="14" name="Rectángulo: esquinas redondeadas 38">
              <a:hlinkClick r:id="rId4" action="ppaction://hlinksldjump"/>
              <a:extLst>
                <a:ext uri="{FF2B5EF4-FFF2-40B4-BE49-F238E27FC236}">
                  <a16:creationId xmlns:a16="http://schemas.microsoft.com/office/drawing/2014/main" id="{E3E57DA0-4320-E610-3108-3B542D7A2815}"/>
                </a:ext>
              </a:extLst>
            </p:cNvPr>
            <p:cNvSpPr/>
            <p:nvPr/>
          </p:nvSpPr>
          <p:spPr>
            <a:xfrm>
              <a:off x="515939" y="5266620"/>
              <a:ext cx="7644355" cy="41781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5" name="TextBox 5">
              <a:hlinkClick r:id="rId4" action="ppaction://hlinksldjump"/>
              <a:extLst>
                <a:ext uri="{FF2B5EF4-FFF2-40B4-BE49-F238E27FC236}">
                  <a16:creationId xmlns:a16="http://schemas.microsoft.com/office/drawing/2014/main" id="{DF5DF186-CBF7-C0F8-C118-F2321B0221F5}"/>
                </a:ext>
              </a:extLst>
            </p:cNvPr>
            <p:cNvSpPr txBox="1"/>
            <p:nvPr/>
          </p:nvSpPr>
          <p:spPr>
            <a:xfrm>
              <a:off x="3698405" y="5306250"/>
              <a:ext cx="1279422" cy="307777"/>
            </a:xfrm>
            <a:prstGeom prst="rect">
              <a:avLst/>
            </a:prstGeom>
            <a:noFill/>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gn="ctr"/>
              <a:r>
                <a:rPr lang="en-US" b="1" dirty="0">
                  <a:solidFill>
                    <a:srgbClr val="292662"/>
                  </a:solidFill>
                  <a:effectLst/>
                  <a:latin typeface="Ubuntu Light" panose="020B0304030602030204" pitchFamily="34" charset="0"/>
                  <a:ea typeface="Yu Mincho" panose="020B0400000000000000" pitchFamily="18" charset="-128"/>
                </a:rPr>
                <a:t>Programs</a:t>
              </a:r>
              <a:endParaRPr lang="es-PA" b="1" i="1" dirty="0">
                <a:solidFill>
                  <a:srgbClr val="292662"/>
                </a:solidFill>
                <a:latin typeface="Ubuntu Light" panose="020B0304030602030204" pitchFamily="34" charset="0"/>
                <a:ea typeface="Yu Mincho" panose="020B0400000000000000" pitchFamily="18" charset="-128"/>
              </a:endParaRPr>
            </a:p>
          </p:txBody>
        </p:sp>
      </p:grpSp>
      <p:sp>
        <p:nvSpPr>
          <p:cNvPr id="4" name="Rectángulo 121">
            <a:extLst>
              <a:ext uri="{FF2B5EF4-FFF2-40B4-BE49-F238E27FC236}">
                <a16:creationId xmlns:a16="http://schemas.microsoft.com/office/drawing/2014/main" id="{D1254AB6-2AD2-BC70-0B2E-A9B5DFC7763D}"/>
              </a:ext>
            </a:extLst>
          </p:cNvPr>
          <p:cNvSpPr/>
          <p:nvPr/>
        </p:nvSpPr>
        <p:spPr>
          <a:xfrm>
            <a:off x="0" y="0"/>
            <a:ext cx="12192000" cy="6858000"/>
          </a:xfrm>
          <a:prstGeom prst="rect">
            <a:avLst/>
          </a:pr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3" name="Rectángulo 119">
            <a:extLst>
              <a:ext uri="{FF2B5EF4-FFF2-40B4-BE49-F238E27FC236}">
                <a16:creationId xmlns:a16="http://schemas.microsoft.com/office/drawing/2014/main" id="{D924ECBF-A2C9-0A66-3138-06FFE0ED0A5F}"/>
              </a:ext>
            </a:extLst>
          </p:cNvPr>
          <p:cNvSpPr/>
          <p:nvPr/>
        </p:nvSpPr>
        <p:spPr>
          <a:xfrm>
            <a:off x="2857669" y="2711367"/>
            <a:ext cx="6348839" cy="1658103"/>
          </a:xfrm>
          <a:prstGeom prst="roundRect">
            <a:avLst>
              <a:gd name="adj" fmla="val 50000"/>
            </a:avLst>
          </a:prstGeom>
          <a:solidFill>
            <a:srgbClr val="F7F5E8"/>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A" dirty="0"/>
          </a:p>
        </p:txBody>
      </p:sp>
      <p:sp>
        <p:nvSpPr>
          <p:cNvPr id="5" name="TextBox 5">
            <a:extLst>
              <a:ext uri="{FF2B5EF4-FFF2-40B4-BE49-F238E27FC236}">
                <a16:creationId xmlns:a16="http://schemas.microsoft.com/office/drawing/2014/main" id="{99B9EE48-FE88-51D4-63F2-7B9603990F13}"/>
              </a:ext>
            </a:extLst>
          </p:cNvPr>
          <p:cNvSpPr txBox="1"/>
          <p:nvPr/>
        </p:nvSpPr>
        <p:spPr>
          <a:xfrm>
            <a:off x="3465583" y="2899602"/>
            <a:ext cx="5261164" cy="1281633"/>
          </a:xfrm>
          <a:prstGeom prst="rect">
            <a:avLst/>
          </a:prstGeom>
          <a:noFill/>
          <a:ln>
            <a:noFill/>
          </a:ln>
          <a:effectLst/>
        </p:spPr>
        <p:txBody>
          <a:bodyPr wrap="square" rtlCol="0">
            <a:spAutoFit/>
          </a:bodyPr>
          <a:lstStyle>
            <a:defPPr>
              <a:defRPr lang="es-PA"/>
            </a:defPPr>
            <a:lvl1pPr>
              <a:defRPr sz="1400">
                <a:effectLst/>
                <a:latin typeface="Ubuntu" panose="020B0504030602030204" pitchFamily="34" charset="0"/>
                <a:ea typeface="Yu Mincho" panose="02020400000000000000" pitchFamily="18" charset="-128"/>
                <a:cs typeface="Arial" panose="020B0604020202020204" pitchFamily="34" charset="0"/>
              </a:defRPr>
            </a:lvl1pPr>
          </a:lstStyle>
          <a:p>
            <a:pPr>
              <a:lnSpc>
                <a:spcPct val="110000"/>
              </a:lnSpc>
            </a:pPr>
            <a:r>
              <a:rPr lang="en-US" sz="1800" b="1" dirty="0">
                <a:solidFill>
                  <a:srgbClr val="F6891F"/>
                </a:solidFill>
                <a:effectLst/>
                <a:ea typeface="Yu Mincho" panose="020B0400000000000000" pitchFamily="18" charset="-128"/>
              </a:rPr>
              <a:t>Local Clubs / Programs </a:t>
            </a:r>
            <a:r>
              <a:rPr lang="en-US" sz="1800" dirty="0">
                <a:solidFill>
                  <a:srgbClr val="292662"/>
                </a:solidFill>
                <a:effectLst/>
                <a:ea typeface="Yu Mincho" panose="020B0400000000000000" pitchFamily="18" charset="-128"/>
              </a:rPr>
              <a:t>are an organized local unit / branch conducting SO sport and non-sport activities in a community. They engage athletes, families, siblings, coaches, and volunteers. </a:t>
            </a:r>
            <a:endParaRPr lang="es-PA" sz="2400" b="1" i="1" dirty="0">
              <a:solidFill>
                <a:srgbClr val="292662"/>
              </a:solidFill>
              <a:ea typeface="Yu Mincho" panose="020B0400000000000000" pitchFamily="18" charset="-128"/>
            </a:endParaRPr>
          </a:p>
        </p:txBody>
      </p:sp>
    </p:spTree>
    <p:extLst>
      <p:ext uri="{BB962C8B-B14F-4D97-AF65-F5344CB8AC3E}">
        <p14:creationId xmlns:p14="http://schemas.microsoft.com/office/powerpoint/2010/main" val="195388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2BEF8-854C-FC20-81ED-8E92E1DD7A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45E208-4CD9-A580-31F8-7F5805B26D85}"/>
              </a:ext>
            </a:extLst>
          </p:cNvPr>
          <p:cNvSpPr>
            <a:spLocks noGrp="1"/>
          </p:cNvSpPr>
          <p:nvPr>
            <p:ph type="body" sz="quarter" idx="11"/>
          </p:nvPr>
        </p:nvSpPr>
        <p:spPr>
          <a:xfrm>
            <a:off x="9753602" y="444728"/>
            <a:ext cx="2035628"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2C8B1B59-FB8A-15B9-5A6E-D741246FA170}"/>
              </a:ext>
            </a:extLst>
          </p:cNvPr>
          <p:cNvSpPr>
            <a:spLocks noGrp="1"/>
          </p:cNvSpPr>
          <p:nvPr>
            <p:ph type="body" sz="quarter" idx="12"/>
          </p:nvPr>
        </p:nvSpPr>
        <p:spPr>
          <a:xfrm>
            <a:off x="9339945" y="575381"/>
            <a:ext cx="528061" cy="356260"/>
          </a:xfrm>
        </p:spPr>
        <p:txBody>
          <a:bodyPr/>
          <a:lstStyle/>
          <a:p>
            <a:r>
              <a:rPr lang="en-US" dirty="0"/>
              <a:t>1.1.</a:t>
            </a:r>
          </a:p>
        </p:txBody>
      </p:sp>
      <p:sp>
        <p:nvSpPr>
          <p:cNvPr id="4" name="Text Placeholder 3">
            <a:extLst>
              <a:ext uri="{FF2B5EF4-FFF2-40B4-BE49-F238E27FC236}">
                <a16:creationId xmlns:a16="http://schemas.microsoft.com/office/drawing/2014/main" id="{3F1677D4-079A-3325-B960-BC9CF43B2174}"/>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B8095004-659A-6B43-8A2E-D6D801028B5A}"/>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A316CDF2-DEAB-0278-94BC-EBA878032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8D7C9DA4-DCEA-0092-A390-CCC5D9C182D0}"/>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Intellectual Disability</a:t>
            </a:r>
          </a:p>
        </p:txBody>
      </p:sp>
      <p:pic>
        <p:nvPicPr>
          <p:cNvPr id="17" name="Picture 16" descr="A blue circle with orange arrows&#10;&#10;Description automatically generated">
            <a:extLst>
              <a:ext uri="{FF2B5EF4-FFF2-40B4-BE49-F238E27FC236}">
                <a16:creationId xmlns:a16="http://schemas.microsoft.com/office/drawing/2014/main" id="{2824FCC9-3726-5E63-CA5B-94A507E37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69112"/>
            <a:ext cx="414010" cy="414010"/>
          </a:xfrm>
          <a:prstGeom prst="rect">
            <a:avLst/>
          </a:prstGeom>
        </p:spPr>
      </p:pic>
      <p:sp>
        <p:nvSpPr>
          <p:cNvPr id="18" name="TextBox 17">
            <a:extLst>
              <a:ext uri="{FF2B5EF4-FFF2-40B4-BE49-F238E27FC236}">
                <a16:creationId xmlns:a16="http://schemas.microsoft.com/office/drawing/2014/main" id="{D39EF7C3-78B6-42DD-B7ED-295B0708EEF2}"/>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Athlete</a:t>
            </a:r>
          </a:p>
        </p:txBody>
      </p:sp>
      <p:pic>
        <p:nvPicPr>
          <p:cNvPr id="21" name="Picture 20" descr="A blue circle with orange arrows&#10;&#10;Description automatically generated">
            <a:extLst>
              <a:ext uri="{FF2B5EF4-FFF2-40B4-BE49-F238E27FC236}">
                <a16:creationId xmlns:a16="http://schemas.microsoft.com/office/drawing/2014/main" id="{A2A5806F-2AC6-73D5-2920-35AEA2FF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57480"/>
            <a:ext cx="414010" cy="414010"/>
          </a:xfrm>
          <a:prstGeom prst="rect">
            <a:avLst/>
          </a:prstGeom>
        </p:spPr>
      </p:pic>
      <p:sp>
        <p:nvSpPr>
          <p:cNvPr id="22" name="TextBox 21">
            <a:extLst>
              <a:ext uri="{FF2B5EF4-FFF2-40B4-BE49-F238E27FC236}">
                <a16:creationId xmlns:a16="http://schemas.microsoft.com/office/drawing/2014/main" id="{8EED142B-6DA0-BC02-00B8-E32D4A6583B7}"/>
              </a:ext>
            </a:extLst>
          </p:cNvPr>
          <p:cNvSpPr txBox="1"/>
          <p:nvPr/>
        </p:nvSpPr>
        <p:spPr>
          <a:xfrm>
            <a:off x="1337305" y="3526014"/>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6012F39E-0E27-10F0-3447-333BC4D7C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1664"/>
            <a:ext cx="414010" cy="414010"/>
          </a:xfrm>
          <a:prstGeom prst="rect">
            <a:avLst/>
          </a:prstGeom>
        </p:spPr>
      </p:pic>
      <p:sp>
        <p:nvSpPr>
          <p:cNvPr id="24" name="TextBox 23">
            <a:extLst>
              <a:ext uri="{FF2B5EF4-FFF2-40B4-BE49-F238E27FC236}">
                <a16:creationId xmlns:a16="http://schemas.microsoft.com/office/drawing/2014/main" id="{AEE5DBD2-D47B-11C5-B857-574DFC5C4175}"/>
              </a:ext>
            </a:extLst>
          </p:cNvPr>
          <p:cNvSpPr txBox="1"/>
          <p:nvPr/>
        </p:nvSpPr>
        <p:spPr>
          <a:xfrm>
            <a:off x="1337305" y="4035932"/>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D52F616C-12EB-914A-D730-B884B5B77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45850"/>
            <a:ext cx="414010" cy="414010"/>
          </a:xfrm>
          <a:prstGeom prst="rect">
            <a:avLst/>
          </a:prstGeom>
        </p:spPr>
      </p:pic>
      <p:sp>
        <p:nvSpPr>
          <p:cNvPr id="26" name="TextBox 25">
            <a:extLst>
              <a:ext uri="{FF2B5EF4-FFF2-40B4-BE49-F238E27FC236}">
                <a16:creationId xmlns:a16="http://schemas.microsoft.com/office/drawing/2014/main" id="{57852111-ED2D-C364-EFCC-2D19018C9FE5}"/>
              </a:ext>
            </a:extLst>
          </p:cNvPr>
          <p:cNvSpPr txBox="1"/>
          <p:nvPr/>
        </p:nvSpPr>
        <p:spPr>
          <a:xfrm>
            <a:off x="1337305" y="4524088"/>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Unified Schools</a:t>
            </a:r>
          </a:p>
        </p:txBody>
      </p:sp>
      <p:pic>
        <p:nvPicPr>
          <p:cNvPr id="10" name="Picture 9" descr="A blue circle with orange arrows&#10;&#10;Description automatically generated">
            <a:extLst>
              <a:ext uri="{FF2B5EF4-FFF2-40B4-BE49-F238E27FC236}">
                <a16:creationId xmlns:a16="http://schemas.microsoft.com/office/drawing/2014/main" id="{761F67D0-CCA7-063B-30DB-F9A6A2E0F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3296"/>
            <a:ext cx="414010" cy="414010"/>
          </a:xfrm>
          <a:prstGeom prst="rect">
            <a:avLst/>
          </a:prstGeom>
        </p:spPr>
      </p:pic>
      <p:sp>
        <p:nvSpPr>
          <p:cNvPr id="11" name="TextBox 10">
            <a:extLst>
              <a:ext uri="{FF2B5EF4-FFF2-40B4-BE49-F238E27FC236}">
                <a16:creationId xmlns:a16="http://schemas.microsoft.com/office/drawing/2014/main" id="{B5C907E8-F56D-1435-6F5C-C25A7C972283}"/>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Family Members</a:t>
            </a:r>
          </a:p>
        </p:txBody>
      </p:sp>
    </p:spTree>
    <p:extLst>
      <p:ext uri="{BB962C8B-B14F-4D97-AF65-F5344CB8AC3E}">
        <p14:creationId xmlns:p14="http://schemas.microsoft.com/office/powerpoint/2010/main" val="3478977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40CD3-8901-83F3-CAF0-A105D53494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19D3A5-B26B-639D-8FEC-C6852684AE8E}"/>
              </a:ext>
            </a:extLst>
          </p:cNvPr>
          <p:cNvSpPr>
            <a:spLocks noGrp="1"/>
          </p:cNvSpPr>
          <p:nvPr>
            <p:ph type="body" sz="quarter" idx="11"/>
          </p:nvPr>
        </p:nvSpPr>
        <p:spPr>
          <a:xfrm>
            <a:off x="9753602" y="444728"/>
            <a:ext cx="2035628"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9AE1CC77-DEC1-BDAD-E4EF-8FF28A6399DB}"/>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A521AC50-D75D-200E-8844-FC28CEABA8FD}"/>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19C5FE26-68DC-5488-EA92-73FAC3AB457C}"/>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07D87FF0-0D32-19FE-9DC5-17CF12FF2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56BD0728-BAF5-4AA6-AFE6-3D868F2F2271}"/>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Intellectual Disability</a:t>
            </a:r>
          </a:p>
        </p:txBody>
      </p:sp>
      <p:sp>
        <p:nvSpPr>
          <p:cNvPr id="14" name="TextBox 13">
            <a:extLst>
              <a:ext uri="{FF2B5EF4-FFF2-40B4-BE49-F238E27FC236}">
                <a16:creationId xmlns:a16="http://schemas.microsoft.com/office/drawing/2014/main" id="{59DF5897-0F83-EF1D-E316-41AFA575EF6F}"/>
              </a:ext>
            </a:extLst>
          </p:cNvPr>
          <p:cNvSpPr txBox="1"/>
          <p:nvPr/>
        </p:nvSpPr>
        <p:spPr>
          <a:xfrm>
            <a:off x="4445000" y="2053166"/>
            <a:ext cx="6515100" cy="2616101"/>
          </a:xfrm>
          <a:prstGeom prst="rect">
            <a:avLst/>
          </a:prstGeom>
          <a:noFill/>
        </p:spPr>
        <p:txBody>
          <a:bodyPr wrap="square" rtlCol="0">
            <a:spAutoFit/>
          </a:bodyPr>
          <a:lstStyle/>
          <a:p>
            <a:pPr>
              <a:spcAft>
                <a:spcPts val="1200"/>
              </a:spcAft>
            </a:pPr>
            <a:r>
              <a:rPr lang="en-US" dirty="0">
                <a:latin typeface="Ubuntu Light" panose="020B0304030602030204" pitchFamily="34" charset="0"/>
              </a:rPr>
              <a:t>According to the American Association of Intellectual and Developmental Disabilities, an individual has an intellectual disability if they meet three criteria: </a:t>
            </a:r>
          </a:p>
          <a:p>
            <a:pPr marL="444500" indent="-355600">
              <a:spcAft>
                <a:spcPts val="600"/>
              </a:spcAft>
              <a:buBlip>
                <a:blip r:embed="rId4"/>
              </a:buBlip>
            </a:pPr>
            <a:r>
              <a:rPr lang="en-US" dirty="0">
                <a:latin typeface="Ubuntu Light" panose="020B0304030602030204" pitchFamily="34" charset="0"/>
              </a:rPr>
              <a:t>IQ is below 70.</a:t>
            </a:r>
          </a:p>
          <a:p>
            <a:pPr marL="444500" indent="-355600">
              <a:spcAft>
                <a:spcPts val="600"/>
              </a:spcAft>
              <a:buBlip>
                <a:blip r:embed="rId4"/>
              </a:buBlip>
            </a:pPr>
            <a:r>
              <a:rPr lang="en-US" dirty="0">
                <a:latin typeface="Ubuntu Light" panose="020B0304030602030204" pitchFamily="34" charset="0"/>
              </a:rPr>
              <a:t>There are significant limitations in adaptive behavior in one or more of the following areas: conceptual, social, or practical skills.</a:t>
            </a:r>
          </a:p>
          <a:p>
            <a:pPr marL="444500" indent="-355600">
              <a:spcAft>
                <a:spcPts val="600"/>
              </a:spcAft>
              <a:buBlip>
                <a:blip r:embed="rId4"/>
              </a:buBlip>
            </a:pPr>
            <a:r>
              <a:rPr lang="en-US" dirty="0">
                <a:latin typeface="Ubuntu Light" panose="020B0304030602030204" pitchFamily="34" charset="0"/>
              </a:rPr>
              <a:t>The condition manifests itself before the age of 22.</a:t>
            </a:r>
          </a:p>
        </p:txBody>
      </p:sp>
      <p:pic>
        <p:nvPicPr>
          <p:cNvPr id="17" name="Picture 16" descr="A blue circle with orange arrows&#10;&#10;Description automatically generated">
            <a:extLst>
              <a:ext uri="{FF2B5EF4-FFF2-40B4-BE49-F238E27FC236}">
                <a16:creationId xmlns:a16="http://schemas.microsoft.com/office/drawing/2014/main" id="{EA506378-4EE4-3E31-5945-C997C43A43F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E08C937D-9052-0AFB-3293-4A8B9BA72947}"/>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Athlete</a:t>
            </a:r>
          </a:p>
        </p:txBody>
      </p:sp>
      <p:pic>
        <p:nvPicPr>
          <p:cNvPr id="21" name="Picture 20" descr="A blue circle with orange arrows&#10;&#10;Description automatically generated">
            <a:extLst>
              <a:ext uri="{FF2B5EF4-FFF2-40B4-BE49-F238E27FC236}">
                <a16:creationId xmlns:a16="http://schemas.microsoft.com/office/drawing/2014/main" id="{79954268-6491-B3D9-F527-E46E11F06BE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420697A0-0E56-6F9B-D3A4-BE1D920595BD}"/>
              </a:ext>
            </a:extLst>
          </p:cNvPr>
          <p:cNvSpPr txBox="1"/>
          <p:nvPr/>
        </p:nvSpPr>
        <p:spPr>
          <a:xfrm>
            <a:off x="1337305" y="353284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B0A0904D-A096-32ED-9E9F-B057C534B92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85F019D9-1491-0636-42E6-0FAD1135FF50}"/>
              </a:ext>
            </a:extLst>
          </p:cNvPr>
          <p:cNvSpPr txBox="1"/>
          <p:nvPr/>
        </p:nvSpPr>
        <p:spPr>
          <a:xfrm>
            <a:off x="1337305" y="4042765"/>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0D3C885F-DA64-0939-B1E9-5BB976C0DEA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D1DA68D-B3DD-4373-E257-3C90F89B0B12}"/>
              </a:ext>
            </a:extLst>
          </p:cNvPr>
          <p:cNvSpPr txBox="1"/>
          <p:nvPr/>
        </p:nvSpPr>
        <p:spPr>
          <a:xfrm>
            <a:off x="1337305" y="4530921"/>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Schools</a:t>
            </a:r>
          </a:p>
        </p:txBody>
      </p:sp>
      <p:pic>
        <p:nvPicPr>
          <p:cNvPr id="9" name="Picture 8" descr="A blue circle with orange arrows&#10;&#10;Description automatically generated">
            <a:extLst>
              <a:ext uri="{FF2B5EF4-FFF2-40B4-BE49-F238E27FC236}">
                <a16:creationId xmlns:a16="http://schemas.microsoft.com/office/drawing/2014/main" id="{7951A9DC-6E40-DA93-3625-C051F269505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C6DF4E3B-2686-F220-DD49-AFCB6C105F21}"/>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Family Members</a:t>
            </a:r>
          </a:p>
        </p:txBody>
      </p:sp>
    </p:spTree>
    <p:extLst>
      <p:ext uri="{BB962C8B-B14F-4D97-AF65-F5344CB8AC3E}">
        <p14:creationId xmlns:p14="http://schemas.microsoft.com/office/powerpoint/2010/main" val="232103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668C-9E27-411C-7A37-E2081497DF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145F15-778C-0546-A051-082CB599894F}"/>
              </a:ext>
            </a:extLst>
          </p:cNvPr>
          <p:cNvSpPr>
            <a:spLocks noGrp="1"/>
          </p:cNvSpPr>
          <p:nvPr>
            <p:ph type="body" sz="quarter" idx="11"/>
          </p:nvPr>
        </p:nvSpPr>
        <p:spPr>
          <a:xfrm>
            <a:off x="9753602" y="444728"/>
            <a:ext cx="2035628" cy="632958"/>
          </a:xfrm>
        </p:spPr>
        <p:txBody>
          <a:bodyPr/>
          <a:lstStyle/>
          <a:p>
            <a:r>
              <a:rPr lang="en-US" dirty="0"/>
              <a:t>Introduction to Special Olympics </a:t>
            </a:r>
          </a:p>
        </p:txBody>
      </p:sp>
      <p:sp>
        <p:nvSpPr>
          <p:cNvPr id="3" name="Text Placeholder 2">
            <a:extLst>
              <a:ext uri="{FF2B5EF4-FFF2-40B4-BE49-F238E27FC236}">
                <a16:creationId xmlns:a16="http://schemas.microsoft.com/office/drawing/2014/main" id="{7C0B810D-D1A5-9A4C-69D6-5129BE5900B1}"/>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C8BE2634-9581-C6C9-C75A-84A02A44945D}"/>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DCFF5EA4-E0C4-2316-0A38-22A818443B98}"/>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122DCDB5-87A8-C2D3-66A7-5D02CCF7B06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332128B6-A8BD-8AE9-0CA9-02B54F9634FD}"/>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Intellectual Disability</a:t>
            </a:r>
          </a:p>
        </p:txBody>
      </p:sp>
      <p:sp>
        <p:nvSpPr>
          <p:cNvPr id="14" name="TextBox 13">
            <a:extLst>
              <a:ext uri="{FF2B5EF4-FFF2-40B4-BE49-F238E27FC236}">
                <a16:creationId xmlns:a16="http://schemas.microsoft.com/office/drawing/2014/main" id="{851C453A-D681-CAEB-ACAD-D42F003E38FF}"/>
              </a:ext>
            </a:extLst>
          </p:cNvPr>
          <p:cNvSpPr txBox="1"/>
          <p:nvPr/>
        </p:nvSpPr>
        <p:spPr>
          <a:xfrm>
            <a:off x="4445000" y="2563342"/>
            <a:ext cx="6515100" cy="2339102"/>
          </a:xfrm>
          <a:prstGeom prst="rect">
            <a:avLst/>
          </a:prstGeom>
          <a:noFill/>
        </p:spPr>
        <p:txBody>
          <a:bodyPr wrap="square" rtlCol="0">
            <a:spAutoFit/>
          </a:bodyPr>
          <a:lstStyle/>
          <a:p>
            <a:pPr marL="355600" indent="-355600">
              <a:spcAft>
                <a:spcPts val="1200"/>
              </a:spcAft>
              <a:buBlip>
                <a:blip r:embed="rId4"/>
              </a:buBlip>
            </a:pPr>
            <a:r>
              <a:rPr lang="en-US" dirty="0">
                <a:latin typeface="Ubuntu Light" panose="020B0304030602030204" pitchFamily="34" charset="0"/>
              </a:rPr>
              <a:t>Individuals of all ages and ability levels who have been identified as having an intellectual disability by a medical professional</a:t>
            </a:r>
          </a:p>
          <a:p>
            <a:pPr marL="355600" indent="-355600">
              <a:spcAft>
                <a:spcPts val="1200"/>
              </a:spcAft>
              <a:buBlip>
                <a:blip r:embed="rId4"/>
              </a:buBlip>
            </a:pPr>
            <a:r>
              <a:rPr lang="en-US" dirty="0">
                <a:latin typeface="Ubuntu Light" panose="020B0304030602030204" pitchFamily="34" charset="0"/>
              </a:rPr>
              <a:t>Eligible for training and competition at the age of 8 with no upper age limit</a:t>
            </a:r>
          </a:p>
          <a:p>
            <a:pPr marL="355600" indent="-355600">
              <a:spcAft>
                <a:spcPts val="1200"/>
              </a:spcAft>
              <a:buBlip>
                <a:blip r:embed="rId4"/>
              </a:buBlip>
            </a:pPr>
            <a:r>
              <a:rPr lang="en-US" dirty="0">
                <a:latin typeface="Ubuntu Light" panose="020B0304030602030204" pitchFamily="34" charset="0"/>
              </a:rPr>
              <a:t>Children under the age of 8 are eligible for the Young Athletes program.</a:t>
            </a:r>
          </a:p>
        </p:txBody>
      </p:sp>
      <p:pic>
        <p:nvPicPr>
          <p:cNvPr id="17" name="Picture 16" descr="A blue circle with orange arrows&#10;&#10;Description automatically generated">
            <a:extLst>
              <a:ext uri="{FF2B5EF4-FFF2-40B4-BE49-F238E27FC236}">
                <a16:creationId xmlns:a16="http://schemas.microsoft.com/office/drawing/2014/main" id="{43AE87D9-F9FA-A055-A8B5-5C5C35696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B7BDCF6B-5D6B-A3ED-0670-F2AB9C1C85B6}"/>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Athlete</a:t>
            </a:r>
          </a:p>
        </p:txBody>
      </p:sp>
      <p:pic>
        <p:nvPicPr>
          <p:cNvPr id="21" name="Picture 20" descr="A blue circle with orange arrows&#10;&#10;Description automatically generated">
            <a:extLst>
              <a:ext uri="{FF2B5EF4-FFF2-40B4-BE49-F238E27FC236}">
                <a16:creationId xmlns:a16="http://schemas.microsoft.com/office/drawing/2014/main" id="{2705C208-616D-ED9E-34EF-64FB2CEE365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sp>
        <p:nvSpPr>
          <p:cNvPr id="22" name="TextBox 21">
            <a:extLst>
              <a:ext uri="{FF2B5EF4-FFF2-40B4-BE49-F238E27FC236}">
                <a16:creationId xmlns:a16="http://schemas.microsoft.com/office/drawing/2014/main" id="{603542FC-5E06-00DA-A32D-FBB17F678EBC}"/>
              </a:ext>
            </a:extLst>
          </p:cNvPr>
          <p:cNvSpPr txBox="1"/>
          <p:nvPr/>
        </p:nvSpPr>
        <p:spPr>
          <a:xfrm>
            <a:off x="1337305" y="353284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9FDC457E-0B1A-19AC-0601-B55FFAD1B6FA}"/>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C81A10B8-32A8-5FB0-4345-E375AC1A42CA}"/>
              </a:ext>
            </a:extLst>
          </p:cNvPr>
          <p:cNvSpPr txBox="1"/>
          <p:nvPr/>
        </p:nvSpPr>
        <p:spPr>
          <a:xfrm>
            <a:off x="1337305" y="4042765"/>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DFA513DA-CAD5-40A6-AFA3-12CF782A7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39C6123E-E90E-BEAB-70A7-D4F76AE868CC}"/>
              </a:ext>
            </a:extLst>
          </p:cNvPr>
          <p:cNvSpPr txBox="1"/>
          <p:nvPr/>
        </p:nvSpPr>
        <p:spPr>
          <a:xfrm>
            <a:off x="1337305" y="4530921"/>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Schools</a:t>
            </a:r>
          </a:p>
        </p:txBody>
      </p:sp>
      <p:pic>
        <p:nvPicPr>
          <p:cNvPr id="12" name="Picture 11" descr="A blue circle with orange arrows&#10;&#10;Description automatically generated">
            <a:extLst>
              <a:ext uri="{FF2B5EF4-FFF2-40B4-BE49-F238E27FC236}">
                <a16:creationId xmlns:a16="http://schemas.microsoft.com/office/drawing/2014/main" id="{BA4BCBB5-BFEC-6D96-2C67-B5A1A807FE3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5" name="TextBox 14">
            <a:extLst>
              <a:ext uri="{FF2B5EF4-FFF2-40B4-BE49-F238E27FC236}">
                <a16:creationId xmlns:a16="http://schemas.microsoft.com/office/drawing/2014/main" id="{1A240195-4815-C6E1-0B6A-465A34541580}"/>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Family Members</a:t>
            </a:r>
          </a:p>
        </p:txBody>
      </p:sp>
    </p:spTree>
    <p:extLst>
      <p:ext uri="{BB962C8B-B14F-4D97-AF65-F5344CB8AC3E}">
        <p14:creationId xmlns:p14="http://schemas.microsoft.com/office/powerpoint/2010/main" val="3442544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28055-28A7-0042-9644-2054548DCB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3A757F-36BF-E767-F3CD-7472A331714B}"/>
              </a:ext>
            </a:extLst>
          </p:cNvPr>
          <p:cNvSpPr>
            <a:spLocks noGrp="1"/>
          </p:cNvSpPr>
          <p:nvPr>
            <p:ph type="body" sz="quarter" idx="11"/>
          </p:nvPr>
        </p:nvSpPr>
        <p:spPr>
          <a:xfrm>
            <a:off x="9753601" y="444728"/>
            <a:ext cx="1992085" cy="632958"/>
          </a:xfrm>
        </p:spPr>
        <p:txBody>
          <a:bodyPr/>
          <a:lstStyle/>
          <a:p>
            <a:r>
              <a:rPr lang="en-US" dirty="0"/>
              <a:t>Introduction to Special Olympics </a:t>
            </a:r>
          </a:p>
        </p:txBody>
      </p:sp>
      <p:sp>
        <p:nvSpPr>
          <p:cNvPr id="3" name="Text Placeholder 2">
            <a:extLst>
              <a:ext uri="{FF2B5EF4-FFF2-40B4-BE49-F238E27FC236}">
                <a16:creationId xmlns:a16="http://schemas.microsoft.com/office/drawing/2014/main" id="{DBE36A49-AFEE-E884-1B6A-DA6A8DD3044E}"/>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E973DC5D-DD21-ADB1-53CE-B8104B357899}"/>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51B90E6B-9A78-1261-9E70-222FA13F26A9}"/>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8139D6F2-734A-ADD2-35A9-D360436B6B6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7675CAB6-0311-9999-C04E-432AB2F1B86C}"/>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Intellectual Disability</a:t>
            </a:r>
          </a:p>
        </p:txBody>
      </p:sp>
      <p:sp>
        <p:nvSpPr>
          <p:cNvPr id="14" name="TextBox 13">
            <a:extLst>
              <a:ext uri="{FF2B5EF4-FFF2-40B4-BE49-F238E27FC236}">
                <a16:creationId xmlns:a16="http://schemas.microsoft.com/office/drawing/2014/main" id="{984B122B-9741-A51F-B2D0-78B39C9247E1}"/>
              </a:ext>
            </a:extLst>
          </p:cNvPr>
          <p:cNvSpPr txBox="1"/>
          <p:nvPr/>
        </p:nvSpPr>
        <p:spPr>
          <a:xfrm>
            <a:off x="4445000" y="3023602"/>
            <a:ext cx="6515100" cy="1077218"/>
          </a:xfrm>
          <a:prstGeom prst="rect">
            <a:avLst/>
          </a:prstGeom>
          <a:noFill/>
        </p:spPr>
        <p:txBody>
          <a:bodyPr wrap="square" rtlCol="0">
            <a:spAutoFit/>
          </a:bodyPr>
          <a:lstStyle/>
          <a:p>
            <a:pPr marL="355600" indent="-355600">
              <a:spcAft>
                <a:spcPts val="1200"/>
              </a:spcAft>
              <a:buBlip>
                <a:blip r:embed="rId4"/>
              </a:buBlip>
            </a:pPr>
            <a:r>
              <a:rPr lang="en-US" dirty="0">
                <a:latin typeface="Ubuntu Light" panose="020B0304030602030204" pitchFamily="34" charset="0"/>
              </a:rPr>
              <a:t>Encouraged to participate at every level of Special Olympics: volunteers, coaches, and Unified Sports partners </a:t>
            </a:r>
          </a:p>
          <a:p>
            <a:pPr marL="355600" indent="-355600">
              <a:spcAft>
                <a:spcPts val="1200"/>
              </a:spcAft>
              <a:buBlip>
                <a:blip r:embed="rId4"/>
              </a:buBlip>
            </a:pPr>
            <a:r>
              <a:rPr lang="en-US" dirty="0">
                <a:latin typeface="Ubuntu Light" panose="020B0304030602030204" pitchFamily="34" charset="0"/>
              </a:rPr>
              <a:t>Essential component of most Local Programs</a:t>
            </a:r>
          </a:p>
        </p:txBody>
      </p:sp>
      <p:pic>
        <p:nvPicPr>
          <p:cNvPr id="17" name="Picture 16" descr="A blue circle with orange arrows&#10;&#10;Description automatically generated">
            <a:extLst>
              <a:ext uri="{FF2B5EF4-FFF2-40B4-BE49-F238E27FC236}">
                <a16:creationId xmlns:a16="http://schemas.microsoft.com/office/drawing/2014/main" id="{25C8EFF0-0DE9-4712-1DD3-ACFDD9A824E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7DC835B-F2A3-6BE5-886D-058F1FE84B1B}"/>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Athlete</a:t>
            </a:r>
          </a:p>
        </p:txBody>
      </p:sp>
      <p:sp>
        <p:nvSpPr>
          <p:cNvPr id="22" name="TextBox 21">
            <a:extLst>
              <a:ext uri="{FF2B5EF4-FFF2-40B4-BE49-F238E27FC236}">
                <a16:creationId xmlns:a16="http://schemas.microsoft.com/office/drawing/2014/main" id="{34586C47-7A29-94D9-6887-1DBAED3B5E06}"/>
              </a:ext>
            </a:extLst>
          </p:cNvPr>
          <p:cNvSpPr txBox="1"/>
          <p:nvPr/>
        </p:nvSpPr>
        <p:spPr>
          <a:xfrm>
            <a:off x="1337305" y="353284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C2C4C5B7-0357-2252-64F9-7990E72F5A9B}"/>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93C051E0-0C83-298C-535D-E070A0A19C01}"/>
              </a:ext>
            </a:extLst>
          </p:cNvPr>
          <p:cNvSpPr txBox="1"/>
          <p:nvPr/>
        </p:nvSpPr>
        <p:spPr>
          <a:xfrm>
            <a:off x="1337305" y="4042765"/>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FDB76DB9-ED7A-4420-1426-9BF42C4917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0626B0E4-2DD9-7DE0-828A-08A80B8ED551}"/>
              </a:ext>
            </a:extLst>
          </p:cNvPr>
          <p:cNvSpPr txBox="1"/>
          <p:nvPr/>
        </p:nvSpPr>
        <p:spPr>
          <a:xfrm>
            <a:off x="1337305" y="4530921"/>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Schools</a:t>
            </a:r>
          </a:p>
        </p:txBody>
      </p:sp>
      <p:pic>
        <p:nvPicPr>
          <p:cNvPr id="7" name="Picture 6" descr="A blue circle with orange arrows&#10;&#10;Description automatically generated">
            <a:extLst>
              <a:ext uri="{FF2B5EF4-FFF2-40B4-BE49-F238E27FC236}">
                <a16:creationId xmlns:a16="http://schemas.microsoft.com/office/drawing/2014/main" id="{6B800C11-C7E8-36F9-DCCF-8F6E6945039F}"/>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A blue circle with orange arrows&#10;&#10;Description automatically generated">
            <a:extLst>
              <a:ext uri="{FF2B5EF4-FFF2-40B4-BE49-F238E27FC236}">
                <a16:creationId xmlns:a16="http://schemas.microsoft.com/office/drawing/2014/main" id="{B9596DFD-F5B5-BC4C-F171-21FC8EC5C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7BCEC19C-8C5E-66A1-2D66-8E7E7620E1E9}"/>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Family Members</a:t>
            </a:r>
          </a:p>
        </p:txBody>
      </p:sp>
    </p:spTree>
    <p:extLst>
      <p:ext uri="{BB962C8B-B14F-4D97-AF65-F5344CB8AC3E}">
        <p14:creationId xmlns:p14="http://schemas.microsoft.com/office/powerpoint/2010/main" val="2065592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3F926-D771-4AF2-C1E4-E54C9DCFD1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F9E128-82B9-3651-9241-1005CA84EB6E}"/>
              </a:ext>
            </a:extLst>
          </p:cNvPr>
          <p:cNvSpPr>
            <a:spLocks noGrp="1"/>
          </p:cNvSpPr>
          <p:nvPr>
            <p:ph type="body" sz="quarter" idx="11"/>
          </p:nvPr>
        </p:nvSpPr>
        <p:spPr>
          <a:xfrm>
            <a:off x="9753106" y="443836"/>
            <a:ext cx="2055585" cy="632958"/>
          </a:xfrm>
        </p:spPr>
        <p:txBody>
          <a:bodyPr/>
          <a:lstStyle/>
          <a:p>
            <a:r>
              <a:rPr lang="en-US" dirty="0"/>
              <a:t>Introduction to Special Olympics </a:t>
            </a:r>
          </a:p>
        </p:txBody>
      </p:sp>
      <p:sp>
        <p:nvSpPr>
          <p:cNvPr id="3" name="Text Placeholder 2">
            <a:extLst>
              <a:ext uri="{FF2B5EF4-FFF2-40B4-BE49-F238E27FC236}">
                <a16:creationId xmlns:a16="http://schemas.microsoft.com/office/drawing/2014/main" id="{1EDA467F-9630-8BF1-1A6A-37806FE9AC1E}"/>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F33CFDD9-9D51-EE25-1285-710A2F91EED9}"/>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8007A68B-4F1B-58E2-721F-58AAD6DA5C13}"/>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E9F98C4A-7FCD-124A-D42D-2316D72C603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4B98356F-F9D3-F6B5-9E7C-3CEFD4481708}"/>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Intellectual Disability</a:t>
            </a:r>
          </a:p>
        </p:txBody>
      </p:sp>
      <p:sp>
        <p:nvSpPr>
          <p:cNvPr id="14" name="TextBox 13">
            <a:extLst>
              <a:ext uri="{FF2B5EF4-FFF2-40B4-BE49-F238E27FC236}">
                <a16:creationId xmlns:a16="http://schemas.microsoft.com/office/drawing/2014/main" id="{9AD4BF9A-D88B-CD31-7F9A-F60B447F41EA}"/>
              </a:ext>
            </a:extLst>
          </p:cNvPr>
          <p:cNvSpPr txBox="1"/>
          <p:nvPr/>
        </p:nvSpPr>
        <p:spPr>
          <a:xfrm>
            <a:off x="4445000" y="3532847"/>
            <a:ext cx="6696705" cy="1354217"/>
          </a:xfrm>
          <a:prstGeom prst="rect">
            <a:avLst/>
          </a:prstGeom>
          <a:noFill/>
        </p:spPr>
        <p:txBody>
          <a:bodyPr wrap="square" rtlCol="0">
            <a:spAutoFit/>
          </a:bodyPr>
          <a:lstStyle/>
          <a:p>
            <a:pPr marL="355600" indent="-355600">
              <a:spcAft>
                <a:spcPts val="1200"/>
              </a:spcAft>
              <a:buBlip>
                <a:blip r:embed="rId4"/>
              </a:buBlip>
            </a:pPr>
            <a:r>
              <a:rPr lang="en-US" dirty="0">
                <a:latin typeface="Ubuntu Light" panose="020B0304030602030204" pitchFamily="34" charset="0"/>
              </a:rPr>
              <a:t>Joins people with and without intellectual disabilities on the same team. </a:t>
            </a:r>
          </a:p>
          <a:p>
            <a:pPr marL="355600" indent="-355600">
              <a:spcAft>
                <a:spcPts val="1200"/>
              </a:spcAft>
              <a:buBlip>
                <a:blip r:embed="rId4"/>
              </a:buBlip>
            </a:pPr>
            <a:r>
              <a:rPr lang="en-US" dirty="0">
                <a:latin typeface="Ubuntu Light" panose="020B0304030602030204" pitchFamily="34" charset="0"/>
              </a:rPr>
              <a:t>Inspired by a simple principle: training together and playing together is a quick path to friendship and understanding.</a:t>
            </a:r>
          </a:p>
        </p:txBody>
      </p:sp>
      <p:pic>
        <p:nvPicPr>
          <p:cNvPr id="17" name="Picture 16" descr="A blue circle with orange arrows&#10;&#10;Description automatically generated">
            <a:extLst>
              <a:ext uri="{FF2B5EF4-FFF2-40B4-BE49-F238E27FC236}">
                <a16:creationId xmlns:a16="http://schemas.microsoft.com/office/drawing/2014/main" id="{F8680600-3298-ED87-FD98-BADBCE85F481}"/>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777FB2C-CF17-321C-A96B-CAA922CFAFB2}"/>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Athlete</a:t>
            </a:r>
          </a:p>
        </p:txBody>
      </p:sp>
      <p:sp>
        <p:nvSpPr>
          <p:cNvPr id="22" name="TextBox 21">
            <a:extLst>
              <a:ext uri="{FF2B5EF4-FFF2-40B4-BE49-F238E27FC236}">
                <a16:creationId xmlns:a16="http://schemas.microsoft.com/office/drawing/2014/main" id="{BFD02EBE-1E9D-7DED-91D9-81B458BEE2F2}"/>
              </a:ext>
            </a:extLst>
          </p:cNvPr>
          <p:cNvSpPr txBox="1"/>
          <p:nvPr/>
        </p:nvSpPr>
        <p:spPr>
          <a:xfrm>
            <a:off x="1337305" y="3532847"/>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7880E73B-0830-2F95-692F-16DC063FBA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2FF5BC1-68F2-C324-4A30-01CC608DCB9D}"/>
              </a:ext>
            </a:extLst>
          </p:cNvPr>
          <p:cNvSpPr txBox="1"/>
          <p:nvPr/>
        </p:nvSpPr>
        <p:spPr>
          <a:xfrm>
            <a:off x="1337305" y="4042765"/>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202867CC-0A1A-EF5B-B932-E78C0095DD86}"/>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CCD15E2-2484-B99C-D82D-B5EF04BEC139}"/>
              </a:ext>
            </a:extLst>
          </p:cNvPr>
          <p:cNvSpPr txBox="1"/>
          <p:nvPr/>
        </p:nvSpPr>
        <p:spPr>
          <a:xfrm>
            <a:off x="1337305" y="4530921"/>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Schools</a:t>
            </a:r>
          </a:p>
        </p:txBody>
      </p:sp>
      <p:pic>
        <p:nvPicPr>
          <p:cNvPr id="7" name="Picture 6" descr="A blue circle with orange arrows&#10;&#10;Description automatically generated">
            <a:extLst>
              <a:ext uri="{FF2B5EF4-FFF2-40B4-BE49-F238E27FC236}">
                <a16:creationId xmlns:a16="http://schemas.microsoft.com/office/drawing/2014/main" id="{3D8BDE7A-A014-D283-B7CC-7BAA84F9F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A blue circle with orange arrows&#10;&#10;Description automatically generated">
            <a:extLst>
              <a:ext uri="{FF2B5EF4-FFF2-40B4-BE49-F238E27FC236}">
                <a16:creationId xmlns:a16="http://schemas.microsoft.com/office/drawing/2014/main" id="{A2ECFFE8-CF99-4A3D-94A2-76E658D30BD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258F3C2-4F12-F696-04B9-3CDD476B5E14}"/>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Family Members</a:t>
            </a:r>
          </a:p>
        </p:txBody>
      </p:sp>
    </p:spTree>
    <p:extLst>
      <p:ext uri="{BB962C8B-B14F-4D97-AF65-F5344CB8AC3E}">
        <p14:creationId xmlns:p14="http://schemas.microsoft.com/office/powerpoint/2010/main" val="901990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9B0B8-A0FF-AF5C-12A9-1441C037A6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2A2EEDE-1FED-1564-EC6F-734AE5CB66D2}"/>
              </a:ext>
            </a:extLst>
          </p:cNvPr>
          <p:cNvSpPr>
            <a:spLocks noGrp="1"/>
          </p:cNvSpPr>
          <p:nvPr>
            <p:ph type="body" sz="quarter" idx="11"/>
          </p:nvPr>
        </p:nvSpPr>
        <p:spPr>
          <a:xfrm>
            <a:off x="9753106" y="437274"/>
            <a:ext cx="2055585"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0AEDCEE6-119E-B5AF-336B-EA8BE2428B86}"/>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FA5A3A7B-FD3D-6415-9D8E-A20816781022}"/>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0964EBDF-A7B3-00BB-7642-7302E3D162D0}"/>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96B1654B-CF8A-5B0F-16A4-5541D7BD680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66207EAA-88BC-3D47-C4C7-59409ED1A36C}"/>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Intellectual Disability</a:t>
            </a:r>
          </a:p>
        </p:txBody>
      </p:sp>
      <p:sp>
        <p:nvSpPr>
          <p:cNvPr id="14" name="TextBox 13">
            <a:extLst>
              <a:ext uri="{FF2B5EF4-FFF2-40B4-BE49-F238E27FC236}">
                <a16:creationId xmlns:a16="http://schemas.microsoft.com/office/drawing/2014/main" id="{A84D6604-E779-A0DA-D847-8B67BB5759DE}"/>
              </a:ext>
            </a:extLst>
          </p:cNvPr>
          <p:cNvSpPr txBox="1"/>
          <p:nvPr/>
        </p:nvSpPr>
        <p:spPr>
          <a:xfrm>
            <a:off x="4445000" y="4055465"/>
            <a:ext cx="6515100" cy="1354217"/>
          </a:xfrm>
          <a:prstGeom prst="rect">
            <a:avLst/>
          </a:prstGeom>
          <a:noFill/>
        </p:spPr>
        <p:txBody>
          <a:bodyPr wrap="square" rtlCol="0">
            <a:spAutoFit/>
          </a:bodyPr>
          <a:lstStyle/>
          <a:p>
            <a:pPr marL="355600" indent="-355600">
              <a:spcAft>
                <a:spcPts val="1200"/>
              </a:spcAft>
              <a:buBlip>
                <a:blip r:embed="rId4"/>
              </a:buBlip>
            </a:pPr>
            <a:r>
              <a:rPr lang="en-US" dirty="0">
                <a:latin typeface="Ubuntu Light" panose="020B0304030602030204" pitchFamily="34" charset="0"/>
              </a:rPr>
              <a:t>Individuals without intellectual disabilities who train and compete as a teammate alongside Special Olympics athletes on a Unified Sports.</a:t>
            </a:r>
          </a:p>
          <a:p>
            <a:pPr marL="355600" indent="-355600">
              <a:spcAft>
                <a:spcPts val="1200"/>
              </a:spcAft>
              <a:buBlip>
                <a:blip r:embed="rId4"/>
              </a:buBlip>
            </a:pPr>
            <a:r>
              <a:rPr lang="en-US" dirty="0">
                <a:latin typeface="Ubuntu Light" panose="020B0304030602030204" pitchFamily="34" charset="0"/>
              </a:rPr>
              <a:t>Unified partners can be any age!</a:t>
            </a:r>
          </a:p>
        </p:txBody>
      </p:sp>
      <p:pic>
        <p:nvPicPr>
          <p:cNvPr id="17" name="Picture 16" descr="A blue circle with orange arrows&#10;&#10;Description automatically generated">
            <a:extLst>
              <a:ext uri="{FF2B5EF4-FFF2-40B4-BE49-F238E27FC236}">
                <a16:creationId xmlns:a16="http://schemas.microsoft.com/office/drawing/2014/main" id="{B1E6CE50-C149-DCFF-5D10-BA10BCE9520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DA190B36-13F3-2F19-DAAA-9670FF3A418E}"/>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Athlete</a:t>
            </a:r>
          </a:p>
        </p:txBody>
      </p:sp>
      <p:sp>
        <p:nvSpPr>
          <p:cNvPr id="22" name="TextBox 21">
            <a:extLst>
              <a:ext uri="{FF2B5EF4-FFF2-40B4-BE49-F238E27FC236}">
                <a16:creationId xmlns:a16="http://schemas.microsoft.com/office/drawing/2014/main" id="{7C332C80-0F55-776F-045D-AD45CE43DD4E}"/>
              </a:ext>
            </a:extLst>
          </p:cNvPr>
          <p:cNvSpPr txBox="1"/>
          <p:nvPr/>
        </p:nvSpPr>
        <p:spPr>
          <a:xfrm>
            <a:off x="1337305" y="353284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A5354D2F-9384-EDE7-1BD4-CF4B710DB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A657C0CF-2D83-B8A3-BF83-FA74A74F3C1C}"/>
              </a:ext>
            </a:extLst>
          </p:cNvPr>
          <p:cNvSpPr txBox="1"/>
          <p:nvPr/>
        </p:nvSpPr>
        <p:spPr>
          <a:xfrm>
            <a:off x="1337305" y="4042765"/>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4337AD7D-2DCF-FB75-715C-72F6E3320617}"/>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DAEE3B5D-246C-84D6-4AC3-F8A6895940D6}"/>
              </a:ext>
            </a:extLst>
          </p:cNvPr>
          <p:cNvSpPr txBox="1"/>
          <p:nvPr/>
        </p:nvSpPr>
        <p:spPr>
          <a:xfrm>
            <a:off x="1337305" y="4530921"/>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Schools</a:t>
            </a:r>
          </a:p>
        </p:txBody>
      </p:sp>
      <p:pic>
        <p:nvPicPr>
          <p:cNvPr id="7" name="Picture 6" descr="A blue circle with orange arrows&#10;&#10;Description automatically generated">
            <a:extLst>
              <a:ext uri="{FF2B5EF4-FFF2-40B4-BE49-F238E27FC236}">
                <a16:creationId xmlns:a16="http://schemas.microsoft.com/office/drawing/2014/main" id="{10C559FF-FD6A-4E00-9CF1-D760FF1554C2}"/>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A blue circle with orange arrows&#10;&#10;Description automatically generated">
            <a:extLst>
              <a:ext uri="{FF2B5EF4-FFF2-40B4-BE49-F238E27FC236}">
                <a16:creationId xmlns:a16="http://schemas.microsoft.com/office/drawing/2014/main" id="{2DA3DAAE-11C4-D341-6710-F265098A31B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6B1C989E-30E7-BD26-B5A6-2C7CC0B183CE}"/>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Family Members</a:t>
            </a:r>
          </a:p>
        </p:txBody>
      </p:sp>
    </p:spTree>
    <p:extLst>
      <p:ext uri="{BB962C8B-B14F-4D97-AF65-F5344CB8AC3E}">
        <p14:creationId xmlns:p14="http://schemas.microsoft.com/office/powerpoint/2010/main" val="2710195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0FCD-36F9-B13D-AAE5-1A259403C7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00AF44-88C4-A2A9-DCFE-60D2291C14FA}"/>
              </a:ext>
            </a:extLst>
          </p:cNvPr>
          <p:cNvSpPr>
            <a:spLocks noGrp="1"/>
          </p:cNvSpPr>
          <p:nvPr>
            <p:ph type="body" sz="quarter" idx="11"/>
          </p:nvPr>
        </p:nvSpPr>
        <p:spPr>
          <a:xfrm>
            <a:off x="9753601" y="434337"/>
            <a:ext cx="2046513"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25D1FBE1-4D84-39B8-5186-86A10EE916F9}"/>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5678200D-3DDC-D9D0-B7EE-36B4C46A5E39}"/>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AA054928-B5F2-A5BF-86A4-766B9BC6DDE0}"/>
              </a:ext>
            </a:extLst>
          </p:cNvPr>
          <p:cNvSpPr txBox="1"/>
          <p:nvPr/>
        </p:nvSpPr>
        <p:spPr>
          <a:xfrm>
            <a:off x="811899" y="13158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Definitions</a:t>
            </a:r>
          </a:p>
        </p:txBody>
      </p:sp>
      <p:pic>
        <p:nvPicPr>
          <p:cNvPr id="8" name="Picture 7" descr="A blue circle with orange arrows&#10;&#10;Description automatically generated">
            <a:extLst>
              <a:ext uri="{FF2B5EF4-FFF2-40B4-BE49-F238E27FC236}">
                <a16:creationId xmlns:a16="http://schemas.microsoft.com/office/drawing/2014/main" id="{B765689A-797F-E90C-CC55-54CABE5C657D}"/>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074928"/>
            <a:ext cx="414010" cy="414010"/>
          </a:xfrm>
          <a:prstGeom prst="rect">
            <a:avLst/>
          </a:prstGeom>
        </p:spPr>
      </p:pic>
      <p:sp>
        <p:nvSpPr>
          <p:cNvPr id="13" name="TextBox 12">
            <a:extLst>
              <a:ext uri="{FF2B5EF4-FFF2-40B4-BE49-F238E27FC236}">
                <a16:creationId xmlns:a16="http://schemas.microsoft.com/office/drawing/2014/main" id="{DFD811A1-7B75-C82F-8FE9-DA2C76AB30A6}"/>
              </a:ext>
            </a:extLst>
          </p:cNvPr>
          <p:cNvSpPr txBox="1"/>
          <p:nvPr/>
        </p:nvSpPr>
        <p:spPr>
          <a:xfrm>
            <a:off x="1337305" y="205316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Intellectual Disability</a:t>
            </a:r>
          </a:p>
        </p:txBody>
      </p:sp>
      <p:sp>
        <p:nvSpPr>
          <p:cNvPr id="14" name="TextBox 13">
            <a:extLst>
              <a:ext uri="{FF2B5EF4-FFF2-40B4-BE49-F238E27FC236}">
                <a16:creationId xmlns:a16="http://schemas.microsoft.com/office/drawing/2014/main" id="{1D431881-D8CC-2389-5A57-4820C0567850}"/>
              </a:ext>
            </a:extLst>
          </p:cNvPr>
          <p:cNvSpPr txBox="1"/>
          <p:nvPr/>
        </p:nvSpPr>
        <p:spPr>
          <a:xfrm>
            <a:off x="4445000" y="4536753"/>
            <a:ext cx="6553200" cy="1908215"/>
          </a:xfrm>
          <a:prstGeom prst="rect">
            <a:avLst/>
          </a:prstGeom>
          <a:noFill/>
        </p:spPr>
        <p:txBody>
          <a:bodyPr wrap="square" rtlCol="0">
            <a:spAutoFit/>
          </a:bodyPr>
          <a:lstStyle/>
          <a:p>
            <a:pPr marL="355600" indent="-355600">
              <a:spcAft>
                <a:spcPts val="1200"/>
              </a:spcAft>
              <a:buBlip>
                <a:blip r:embed="rId4"/>
              </a:buBlip>
            </a:pPr>
            <a:r>
              <a:rPr lang="en-US" dirty="0">
                <a:latin typeface="Ubuntu Light" panose="020B0304030602030204" pitchFamily="34" charset="0"/>
              </a:rPr>
              <a:t>Schools that begin with Special Olympics Unified Sports to build inclusive school communities for young people of all abilities. </a:t>
            </a:r>
          </a:p>
          <a:p>
            <a:pPr marL="355600" indent="-355600">
              <a:spcAft>
                <a:spcPts val="1200"/>
              </a:spcAft>
              <a:buBlip>
                <a:blip r:embed="rId4"/>
              </a:buBlip>
            </a:pPr>
            <a:r>
              <a:rPr lang="en-US" dirty="0">
                <a:latin typeface="Ubuntu Light" panose="020B0304030602030204" pitchFamily="34" charset="0"/>
              </a:rPr>
              <a:t>This programming creates an environment where everyone feels welcome, valued, and included both in school and in their local community.</a:t>
            </a:r>
          </a:p>
        </p:txBody>
      </p:sp>
      <p:pic>
        <p:nvPicPr>
          <p:cNvPr id="17" name="Picture 16" descr="A blue circle with orange arrows&#10;&#10;Description automatically generated">
            <a:extLst>
              <a:ext uri="{FF2B5EF4-FFF2-40B4-BE49-F238E27FC236}">
                <a16:creationId xmlns:a16="http://schemas.microsoft.com/office/drawing/2014/main" id="{0E57B662-65E0-AC36-D160-87B52AC3EF1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2570479"/>
            <a:ext cx="414010" cy="414010"/>
          </a:xfrm>
          <a:prstGeom prst="rect">
            <a:avLst/>
          </a:prstGeom>
        </p:spPr>
      </p:pic>
      <p:sp>
        <p:nvSpPr>
          <p:cNvPr id="18" name="TextBox 17">
            <a:extLst>
              <a:ext uri="{FF2B5EF4-FFF2-40B4-BE49-F238E27FC236}">
                <a16:creationId xmlns:a16="http://schemas.microsoft.com/office/drawing/2014/main" id="{313B3532-E1B4-56D2-F307-A42E387691FC}"/>
              </a:ext>
            </a:extLst>
          </p:cNvPr>
          <p:cNvSpPr txBox="1"/>
          <p:nvPr/>
        </p:nvSpPr>
        <p:spPr>
          <a:xfrm>
            <a:off x="1337305" y="253176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Athlete</a:t>
            </a:r>
          </a:p>
        </p:txBody>
      </p:sp>
      <p:sp>
        <p:nvSpPr>
          <p:cNvPr id="22" name="TextBox 21">
            <a:extLst>
              <a:ext uri="{FF2B5EF4-FFF2-40B4-BE49-F238E27FC236}">
                <a16:creationId xmlns:a16="http://schemas.microsoft.com/office/drawing/2014/main" id="{1AE686BC-418A-6DDA-5A4E-3C9665F905E7}"/>
              </a:ext>
            </a:extLst>
          </p:cNvPr>
          <p:cNvSpPr txBox="1"/>
          <p:nvPr/>
        </p:nvSpPr>
        <p:spPr>
          <a:xfrm>
            <a:off x="1337305" y="3532847"/>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Sports®</a:t>
            </a:r>
          </a:p>
        </p:txBody>
      </p:sp>
      <p:pic>
        <p:nvPicPr>
          <p:cNvPr id="23" name="Picture 22" descr="A blue circle with orange arrows&#10;&#10;Description automatically generated">
            <a:extLst>
              <a:ext uri="{FF2B5EF4-FFF2-40B4-BE49-F238E27FC236}">
                <a16:creationId xmlns:a16="http://schemas.microsoft.com/office/drawing/2014/main" id="{80C4EF6C-3D5A-5D95-60B9-4F48F257011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4057132"/>
            <a:ext cx="414010" cy="414010"/>
          </a:xfrm>
          <a:prstGeom prst="rect">
            <a:avLst/>
          </a:prstGeom>
        </p:spPr>
      </p:pic>
      <p:sp>
        <p:nvSpPr>
          <p:cNvPr id="24" name="TextBox 23">
            <a:extLst>
              <a:ext uri="{FF2B5EF4-FFF2-40B4-BE49-F238E27FC236}">
                <a16:creationId xmlns:a16="http://schemas.microsoft.com/office/drawing/2014/main" id="{D477D990-4A6D-F016-6B0D-7DF2394734C5}"/>
              </a:ext>
            </a:extLst>
          </p:cNvPr>
          <p:cNvSpPr txBox="1"/>
          <p:nvPr/>
        </p:nvSpPr>
        <p:spPr>
          <a:xfrm>
            <a:off x="1337305" y="4042765"/>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Unified Partners</a:t>
            </a:r>
          </a:p>
        </p:txBody>
      </p:sp>
      <p:pic>
        <p:nvPicPr>
          <p:cNvPr id="25" name="Picture 24" descr="A blue circle with orange arrows&#10;&#10;Description automatically generated">
            <a:extLst>
              <a:ext uri="{FF2B5EF4-FFF2-40B4-BE49-F238E27FC236}">
                <a16:creationId xmlns:a16="http://schemas.microsoft.com/office/drawing/2014/main" id="{59DAAFE7-84DB-1E70-140A-A65170742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295" y="4552683"/>
            <a:ext cx="414010" cy="414010"/>
          </a:xfrm>
          <a:prstGeom prst="rect">
            <a:avLst/>
          </a:prstGeom>
        </p:spPr>
      </p:pic>
      <p:sp>
        <p:nvSpPr>
          <p:cNvPr id="26" name="TextBox 25">
            <a:extLst>
              <a:ext uri="{FF2B5EF4-FFF2-40B4-BE49-F238E27FC236}">
                <a16:creationId xmlns:a16="http://schemas.microsoft.com/office/drawing/2014/main" id="{C9A890EA-5D39-74D0-4F01-DED68BC7E275}"/>
              </a:ext>
            </a:extLst>
          </p:cNvPr>
          <p:cNvSpPr txBox="1"/>
          <p:nvPr/>
        </p:nvSpPr>
        <p:spPr>
          <a:xfrm>
            <a:off x="1337305" y="4530921"/>
            <a:ext cx="2942595" cy="400110"/>
          </a:xfrm>
          <a:prstGeom prst="rect">
            <a:avLst/>
          </a:prstGeom>
          <a:noFill/>
        </p:spPr>
        <p:txBody>
          <a:bodyPr wrap="square" rtlCol="0">
            <a:spAutoFit/>
          </a:bodyPr>
          <a:lstStyle/>
          <a:p>
            <a:r>
              <a:rPr lang="en-US" sz="2000" b="1" dirty="0">
                <a:solidFill>
                  <a:srgbClr val="292662"/>
                </a:solidFill>
                <a:latin typeface="Ubuntu Light" panose="020B0304030602030204" pitchFamily="34" charset="0"/>
              </a:rPr>
              <a:t>Unified Schools</a:t>
            </a:r>
          </a:p>
        </p:txBody>
      </p:sp>
      <p:pic>
        <p:nvPicPr>
          <p:cNvPr id="7" name="Picture 6" descr="A blue circle with orange arrows&#10;&#10;Description automatically generated">
            <a:extLst>
              <a:ext uri="{FF2B5EF4-FFF2-40B4-BE49-F238E27FC236}">
                <a16:creationId xmlns:a16="http://schemas.microsoft.com/office/drawing/2014/main" id="{21BD63FC-2130-002D-6DDB-1E8D37B464F9}"/>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561581"/>
            <a:ext cx="414010" cy="414010"/>
          </a:xfrm>
          <a:prstGeom prst="rect">
            <a:avLst/>
          </a:prstGeom>
        </p:spPr>
      </p:pic>
      <p:pic>
        <p:nvPicPr>
          <p:cNvPr id="9" name="Picture 8" descr="A blue circle with orange arrows&#10;&#10;Description automatically generated">
            <a:extLst>
              <a:ext uri="{FF2B5EF4-FFF2-40B4-BE49-F238E27FC236}">
                <a16:creationId xmlns:a16="http://schemas.microsoft.com/office/drawing/2014/main" id="{277A95AA-51D8-7BEE-0964-4075868D22F5}"/>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23295" y="3066030"/>
            <a:ext cx="414010" cy="414010"/>
          </a:xfrm>
          <a:prstGeom prst="rect">
            <a:avLst/>
          </a:prstGeom>
        </p:spPr>
      </p:pic>
      <p:sp>
        <p:nvSpPr>
          <p:cNvPr id="10" name="TextBox 9">
            <a:extLst>
              <a:ext uri="{FF2B5EF4-FFF2-40B4-BE49-F238E27FC236}">
                <a16:creationId xmlns:a16="http://schemas.microsoft.com/office/drawing/2014/main" id="{9B35F84C-2B1F-73B9-66AB-4AD0FC9C9EF7}"/>
              </a:ext>
            </a:extLst>
          </p:cNvPr>
          <p:cNvSpPr txBox="1"/>
          <p:nvPr/>
        </p:nvSpPr>
        <p:spPr>
          <a:xfrm>
            <a:off x="1337305" y="3021426"/>
            <a:ext cx="2942595" cy="400110"/>
          </a:xfrm>
          <a:prstGeom prst="rect">
            <a:avLst/>
          </a:prstGeom>
          <a:noFill/>
        </p:spPr>
        <p:txBody>
          <a:bodyPr wrap="square" rtlCol="0">
            <a:spAutoFit/>
          </a:bodyPr>
          <a:lstStyle/>
          <a:p>
            <a:r>
              <a:rPr lang="en-US" sz="2000" b="1" dirty="0">
                <a:solidFill>
                  <a:schemeClr val="bg1">
                    <a:lumMod val="75000"/>
                  </a:schemeClr>
                </a:solidFill>
                <a:latin typeface="Ubuntu Light" panose="020B0304030602030204" pitchFamily="34" charset="0"/>
              </a:rPr>
              <a:t>Family Members</a:t>
            </a:r>
          </a:p>
        </p:txBody>
      </p:sp>
    </p:spTree>
    <p:extLst>
      <p:ext uri="{BB962C8B-B14F-4D97-AF65-F5344CB8AC3E}">
        <p14:creationId xmlns:p14="http://schemas.microsoft.com/office/powerpoint/2010/main" val="710312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2C098AF-53EE-B813-1368-45A90100F80D}"/>
              </a:ext>
            </a:extLst>
          </p:cNvPr>
          <p:cNvSpPr>
            <a:spLocks noGrp="1"/>
          </p:cNvSpPr>
          <p:nvPr>
            <p:ph type="body" sz="quarter" idx="10"/>
          </p:nvPr>
        </p:nvSpPr>
        <p:spPr/>
        <p:txBody>
          <a:bodyPr/>
          <a:lstStyle/>
          <a:p>
            <a:r>
              <a:rPr lang="en-US" dirty="0"/>
              <a:t>Day One</a:t>
            </a:r>
          </a:p>
        </p:txBody>
      </p:sp>
      <p:sp>
        <p:nvSpPr>
          <p:cNvPr id="6" name="Text Placeholder 5">
            <a:extLst>
              <a:ext uri="{FF2B5EF4-FFF2-40B4-BE49-F238E27FC236}">
                <a16:creationId xmlns:a16="http://schemas.microsoft.com/office/drawing/2014/main" id="{0CB96887-0FD9-C20E-0C1E-43A801693173}"/>
              </a:ext>
            </a:extLst>
          </p:cNvPr>
          <p:cNvSpPr>
            <a:spLocks noGrp="1"/>
          </p:cNvSpPr>
          <p:nvPr>
            <p:ph type="body" sz="quarter" idx="11"/>
          </p:nvPr>
        </p:nvSpPr>
        <p:spPr>
          <a:xfrm>
            <a:off x="6096000" y="2775308"/>
            <a:ext cx="5245100" cy="1307383"/>
          </a:xfrm>
        </p:spPr>
        <p:txBody>
          <a:bodyPr/>
          <a:lstStyle/>
          <a:p>
            <a:r>
              <a:rPr lang="en-US" dirty="0"/>
              <a:t>Meet and Greet</a:t>
            </a:r>
          </a:p>
        </p:txBody>
      </p:sp>
      <p:sp>
        <p:nvSpPr>
          <p:cNvPr id="7" name="Text Placeholder 6">
            <a:extLst>
              <a:ext uri="{FF2B5EF4-FFF2-40B4-BE49-F238E27FC236}">
                <a16:creationId xmlns:a16="http://schemas.microsoft.com/office/drawing/2014/main" id="{DFCE4CCE-46F2-BCF3-4048-2DA379D3D6B3}"/>
              </a:ext>
            </a:extLst>
          </p:cNvPr>
          <p:cNvSpPr>
            <a:spLocks noGrp="1"/>
          </p:cNvSpPr>
          <p:nvPr>
            <p:ph type="body" sz="quarter" idx="12"/>
          </p:nvPr>
        </p:nvSpPr>
        <p:spPr>
          <a:xfrm>
            <a:off x="4669519" y="3238012"/>
            <a:ext cx="957943" cy="514481"/>
          </a:xfrm>
        </p:spPr>
        <p:txBody>
          <a:bodyPr>
            <a:normAutofit fontScale="92500" lnSpcReduction="20000"/>
          </a:bodyPr>
          <a:lstStyle/>
          <a:p>
            <a:r>
              <a:rPr lang="en-US" dirty="0"/>
              <a:t>1.0.</a:t>
            </a:r>
          </a:p>
        </p:txBody>
      </p:sp>
      <p:sp>
        <p:nvSpPr>
          <p:cNvPr id="8" name="Text Placeholder 7">
            <a:extLst>
              <a:ext uri="{FF2B5EF4-FFF2-40B4-BE49-F238E27FC236}">
                <a16:creationId xmlns:a16="http://schemas.microsoft.com/office/drawing/2014/main" id="{FDB743BC-CC5D-509E-3313-044B4CFD8351}"/>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35237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A489B009-2E1D-C107-B114-5DF2E739CF50}"/>
              </a:ext>
            </a:extLst>
          </p:cNvPr>
          <p:cNvSpPr/>
          <p:nvPr/>
        </p:nvSpPr>
        <p:spPr>
          <a:xfrm rot="10800000">
            <a:off x="6689272" y="1524000"/>
            <a:ext cx="6106885" cy="5613400"/>
          </a:xfrm>
          <a:prstGeom prst="roundRect">
            <a:avLst>
              <a:gd name="adj" fmla="val 53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F44C04B-0807-9D7F-7A87-9FB4C00F0AE8}"/>
              </a:ext>
            </a:extLst>
          </p:cNvPr>
          <p:cNvSpPr>
            <a:spLocks noGrp="1"/>
          </p:cNvSpPr>
          <p:nvPr>
            <p:ph type="body" sz="quarter" idx="11"/>
          </p:nvPr>
        </p:nvSpPr>
        <p:spPr>
          <a:xfrm>
            <a:off x="9753602" y="434337"/>
            <a:ext cx="2035628" cy="632958"/>
          </a:xfrm>
        </p:spPr>
        <p:txBody>
          <a:bodyPr/>
          <a:lstStyle/>
          <a:p>
            <a:r>
              <a:rPr lang="en-US" dirty="0"/>
              <a:t>Introduction to Special Olympics</a:t>
            </a:r>
          </a:p>
        </p:txBody>
      </p:sp>
      <p:sp>
        <p:nvSpPr>
          <p:cNvPr id="3" name="Text Placeholder 2">
            <a:extLst>
              <a:ext uri="{FF2B5EF4-FFF2-40B4-BE49-F238E27FC236}">
                <a16:creationId xmlns:a16="http://schemas.microsoft.com/office/drawing/2014/main" id="{6047DB87-497A-AFA9-6B3F-CED7DC45A912}"/>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870889BB-8F4E-04D1-CC04-0CBA97DABF47}"/>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FA73DBDB-9C6E-4233-95F4-05FC6668EF05}"/>
              </a:ext>
            </a:extLst>
          </p:cNvPr>
          <p:cNvSpPr txBox="1"/>
          <p:nvPr/>
        </p:nvSpPr>
        <p:spPr>
          <a:xfrm>
            <a:off x="811899" y="1524000"/>
            <a:ext cx="5651500" cy="1384995"/>
          </a:xfrm>
          <a:prstGeom prst="rect">
            <a:avLst/>
          </a:prstGeom>
          <a:noFill/>
        </p:spPr>
        <p:txBody>
          <a:bodyPr wrap="square" rtlCol="0">
            <a:spAutoFit/>
          </a:bodyPr>
          <a:lstStyle/>
          <a:p>
            <a:r>
              <a:rPr lang="en-US" sz="2800" b="1" dirty="0">
                <a:solidFill>
                  <a:srgbClr val="F6891F"/>
                </a:solidFill>
                <a:latin typeface="Ubuntu" panose="020B0504030602030204" pitchFamily="34" charset="0"/>
              </a:rPr>
              <a:t>United Nations Convention on the Rights of Persons with Disabilities (UNCRPD)</a:t>
            </a:r>
          </a:p>
        </p:txBody>
      </p:sp>
      <p:sp>
        <p:nvSpPr>
          <p:cNvPr id="6" name="TextBox 5">
            <a:extLst>
              <a:ext uri="{FF2B5EF4-FFF2-40B4-BE49-F238E27FC236}">
                <a16:creationId xmlns:a16="http://schemas.microsoft.com/office/drawing/2014/main" id="{6BEADC40-CF3F-8A5F-6292-E89D48420562}"/>
              </a:ext>
            </a:extLst>
          </p:cNvPr>
          <p:cNvSpPr txBox="1"/>
          <p:nvPr/>
        </p:nvSpPr>
        <p:spPr>
          <a:xfrm>
            <a:off x="811899" y="3112195"/>
            <a:ext cx="5449201" cy="2204193"/>
          </a:xfrm>
          <a:prstGeom prst="rect">
            <a:avLst/>
          </a:prstGeom>
          <a:noFill/>
        </p:spPr>
        <p:txBody>
          <a:bodyPr wrap="square" rtlCol="0">
            <a:spAutoFit/>
          </a:bodyPr>
          <a:lstStyle/>
          <a:p>
            <a:pPr marL="355600" indent="-355600">
              <a:lnSpc>
                <a:spcPct val="120000"/>
              </a:lnSpc>
              <a:spcAft>
                <a:spcPts val="1200"/>
              </a:spcAft>
              <a:buBlip>
                <a:blip r:embed="rId3"/>
              </a:buBlip>
            </a:pPr>
            <a:r>
              <a:rPr lang="en-US" dirty="0">
                <a:solidFill>
                  <a:srgbClr val="292662"/>
                </a:solidFill>
                <a:latin typeface="Ubuntu" panose="020B0504030602030204" pitchFamily="34" charset="0"/>
              </a:rPr>
              <a:t>The UNCRPD is an international human rights convention which sets out the fundamental human rights of persons with disabilities.</a:t>
            </a:r>
          </a:p>
          <a:p>
            <a:pPr marL="355600" indent="-355600">
              <a:lnSpc>
                <a:spcPct val="120000"/>
              </a:lnSpc>
              <a:spcAft>
                <a:spcPts val="1200"/>
              </a:spcAft>
              <a:buBlip>
                <a:blip r:embed="rId3"/>
              </a:buBlip>
            </a:pPr>
            <a:r>
              <a:rPr lang="en-US" dirty="0">
                <a:solidFill>
                  <a:srgbClr val="292662"/>
                </a:solidFill>
                <a:latin typeface="Ubuntu" panose="020B0504030602030204" pitchFamily="34" charset="0"/>
              </a:rPr>
              <a:t>Special Olympics is helping countries fulfill their commitments to the Convention on the Rights of Persons with Disabilities (CRPD)</a:t>
            </a:r>
          </a:p>
        </p:txBody>
      </p:sp>
      <p:pic>
        <p:nvPicPr>
          <p:cNvPr id="8" name="Picture 7" descr="A close-up of a logo&#10;&#10;Description automatically generated">
            <a:extLst>
              <a:ext uri="{FF2B5EF4-FFF2-40B4-BE49-F238E27FC236}">
                <a16:creationId xmlns:a16="http://schemas.microsoft.com/office/drawing/2014/main" id="{BE13C060-78DF-6AFF-5C71-23412B82E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2146" y="3351846"/>
            <a:ext cx="3933825" cy="1162050"/>
          </a:xfrm>
          <a:prstGeom prst="rect">
            <a:avLst/>
          </a:prstGeom>
        </p:spPr>
      </p:pic>
    </p:spTree>
    <p:extLst>
      <p:ext uri="{BB962C8B-B14F-4D97-AF65-F5344CB8AC3E}">
        <p14:creationId xmlns:p14="http://schemas.microsoft.com/office/powerpoint/2010/main" val="217631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32C872-471C-E4E5-5E63-C9C182CF897C}"/>
              </a:ext>
            </a:extLst>
          </p:cNvPr>
          <p:cNvSpPr/>
          <p:nvPr/>
        </p:nvSpPr>
        <p:spPr>
          <a:xfrm>
            <a:off x="-405246" y="1371600"/>
            <a:ext cx="4208319" cy="5120640"/>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F907819-D92E-1AB9-97AD-9EE753A9BC83}"/>
              </a:ext>
            </a:extLst>
          </p:cNvPr>
          <p:cNvSpPr>
            <a:spLocks noGrp="1"/>
          </p:cNvSpPr>
          <p:nvPr>
            <p:ph type="body" sz="quarter" idx="11"/>
          </p:nvPr>
        </p:nvSpPr>
        <p:spPr>
          <a:xfrm>
            <a:off x="9753601" y="434337"/>
            <a:ext cx="1981199" cy="632958"/>
          </a:xfrm>
        </p:spPr>
        <p:txBody>
          <a:bodyPr/>
          <a:lstStyle/>
          <a:p>
            <a:r>
              <a:rPr lang="en-US" dirty="0"/>
              <a:t>Introduction to Special Olympics </a:t>
            </a:r>
          </a:p>
        </p:txBody>
      </p:sp>
      <p:sp>
        <p:nvSpPr>
          <p:cNvPr id="3" name="Text Placeholder 2">
            <a:extLst>
              <a:ext uri="{FF2B5EF4-FFF2-40B4-BE49-F238E27FC236}">
                <a16:creationId xmlns:a16="http://schemas.microsoft.com/office/drawing/2014/main" id="{723E771F-F39D-247C-BD55-C47BC8B4225D}"/>
              </a:ext>
            </a:extLst>
          </p:cNvPr>
          <p:cNvSpPr>
            <a:spLocks noGrp="1"/>
          </p:cNvSpPr>
          <p:nvPr>
            <p:ph type="body" sz="quarter" idx="12"/>
          </p:nvPr>
        </p:nvSpPr>
        <p:spPr>
          <a:xfrm>
            <a:off x="9339945" y="575623"/>
            <a:ext cx="528061" cy="356260"/>
          </a:xfrm>
        </p:spPr>
        <p:txBody>
          <a:bodyPr/>
          <a:lstStyle/>
          <a:p>
            <a:r>
              <a:rPr lang="en-US" dirty="0"/>
              <a:t>1.1.</a:t>
            </a:r>
          </a:p>
        </p:txBody>
      </p:sp>
      <p:sp>
        <p:nvSpPr>
          <p:cNvPr id="4" name="Text Placeholder 3">
            <a:extLst>
              <a:ext uri="{FF2B5EF4-FFF2-40B4-BE49-F238E27FC236}">
                <a16:creationId xmlns:a16="http://schemas.microsoft.com/office/drawing/2014/main" id="{2E345EC7-3BCC-F1F8-4B77-CAF8780E5793}"/>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4F713BF3-950E-2980-670A-5CD0DE572AE2}"/>
              </a:ext>
            </a:extLst>
          </p:cNvPr>
          <p:cNvSpPr txBox="1"/>
          <p:nvPr/>
        </p:nvSpPr>
        <p:spPr>
          <a:xfrm>
            <a:off x="811899" y="1729205"/>
            <a:ext cx="2328432" cy="1384995"/>
          </a:xfrm>
          <a:prstGeom prst="rect">
            <a:avLst/>
          </a:prstGeom>
          <a:noFill/>
        </p:spPr>
        <p:txBody>
          <a:bodyPr wrap="square" rtlCol="0">
            <a:spAutoFit/>
          </a:bodyPr>
          <a:lstStyle/>
          <a:p>
            <a:r>
              <a:rPr lang="en-US" sz="2800" b="1" dirty="0">
                <a:solidFill>
                  <a:srgbClr val="F6891F"/>
                </a:solidFill>
                <a:latin typeface="Ubuntu" panose="020B0504030602030204" pitchFamily="34" charset="0"/>
              </a:rPr>
              <a:t>Importance of Family Involvement</a:t>
            </a:r>
          </a:p>
        </p:txBody>
      </p:sp>
      <p:sp>
        <p:nvSpPr>
          <p:cNvPr id="9" name="Rectangle: Rounded Corners 8">
            <a:extLst>
              <a:ext uri="{FF2B5EF4-FFF2-40B4-BE49-F238E27FC236}">
                <a16:creationId xmlns:a16="http://schemas.microsoft.com/office/drawing/2014/main" id="{25F37D73-6D6D-0BDD-97B4-6C59F9740DED}"/>
              </a:ext>
            </a:extLst>
          </p:cNvPr>
          <p:cNvSpPr/>
          <p:nvPr/>
        </p:nvSpPr>
        <p:spPr>
          <a:xfrm>
            <a:off x="4687209" y="2016760"/>
            <a:ext cx="8495391" cy="1260000"/>
          </a:xfrm>
          <a:prstGeom prst="roundRect">
            <a:avLst>
              <a:gd name="adj" fmla="val 50000"/>
            </a:avLst>
          </a:prstGeom>
          <a:noFill/>
          <a:ln w="28575">
            <a:solidFill>
              <a:srgbClr val="2926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2A2924BC-14FE-6546-C615-F20372678B14}"/>
              </a:ext>
            </a:extLst>
          </p:cNvPr>
          <p:cNvSpPr/>
          <p:nvPr/>
        </p:nvSpPr>
        <p:spPr>
          <a:xfrm>
            <a:off x="4687209" y="3448875"/>
            <a:ext cx="8495391" cy="1260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7F560F7-3F0A-72FC-83F0-A9B0A539ECE5}"/>
              </a:ext>
            </a:extLst>
          </p:cNvPr>
          <p:cNvSpPr/>
          <p:nvPr/>
        </p:nvSpPr>
        <p:spPr>
          <a:xfrm>
            <a:off x="4687209" y="4880990"/>
            <a:ext cx="8495391" cy="1260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F99EEB5-673A-28C0-81F6-AB1CC03C122D}"/>
              </a:ext>
            </a:extLst>
          </p:cNvPr>
          <p:cNvSpPr txBox="1"/>
          <p:nvPr/>
        </p:nvSpPr>
        <p:spPr>
          <a:xfrm>
            <a:off x="5143071" y="2465944"/>
            <a:ext cx="6512241" cy="369332"/>
          </a:xfrm>
          <a:prstGeom prst="rect">
            <a:avLst/>
          </a:prstGeom>
          <a:noFill/>
        </p:spPr>
        <p:txBody>
          <a:bodyPr wrap="square">
            <a:spAutoFit/>
          </a:bodyPr>
          <a:lstStyle/>
          <a:p>
            <a:pPr>
              <a:spcAft>
                <a:spcPts val="1200"/>
              </a:spcAft>
            </a:pPr>
            <a:r>
              <a:rPr lang="en-US" dirty="0">
                <a:solidFill>
                  <a:srgbClr val="292662"/>
                </a:solidFill>
                <a:latin typeface="Ubuntu" panose="020B0504030602030204" pitchFamily="34" charset="0"/>
              </a:rPr>
              <a:t>SO provides community and connection for Family Members. </a:t>
            </a:r>
          </a:p>
        </p:txBody>
      </p:sp>
      <p:sp>
        <p:nvSpPr>
          <p:cNvPr id="14" name="TextBox 13">
            <a:extLst>
              <a:ext uri="{FF2B5EF4-FFF2-40B4-BE49-F238E27FC236}">
                <a16:creationId xmlns:a16="http://schemas.microsoft.com/office/drawing/2014/main" id="{D7FEB56A-ED80-26E5-97DC-2169D3382B78}"/>
              </a:ext>
            </a:extLst>
          </p:cNvPr>
          <p:cNvSpPr txBox="1"/>
          <p:nvPr/>
        </p:nvSpPr>
        <p:spPr>
          <a:xfrm>
            <a:off x="5143071" y="3742411"/>
            <a:ext cx="6512241" cy="646331"/>
          </a:xfrm>
          <a:prstGeom prst="rect">
            <a:avLst/>
          </a:prstGeom>
          <a:noFill/>
        </p:spPr>
        <p:txBody>
          <a:bodyPr wrap="square">
            <a:spAutoFit/>
          </a:bodyPr>
          <a:lstStyle/>
          <a:p>
            <a:pPr>
              <a:spcAft>
                <a:spcPts val="1200"/>
              </a:spcAft>
            </a:pPr>
            <a:r>
              <a:rPr lang="en-US" dirty="0">
                <a:solidFill>
                  <a:srgbClr val="292662"/>
                </a:solidFill>
                <a:latin typeface="Ubuntu" panose="020B0504030602030204" pitchFamily="34" charset="0"/>
              </a:rPr>
              <a:t>Families are an essential link to the community and wider support for our movement. </a:t>
            </a:r>
          </a:p>
        </p:txBody>
      </p:sp>
      <p:sp>
        <p:nvSpPr>
          <p:cNvPr id="15" name="TextBox 14">
            <a:extLst>
              <a:ext uri="{FF2B5EF4-FFF2-40B4-BE49-F238E27FC236}">
                <a16:creationId xmlns:a16="http://schemas.microsoft.com/office/drawing/2014/main" id="{172F9687-B6DF-2F81-9D5C-41F5F3479CCF}"/>
              </a:ext>
            </a:extLst>
          </p:cNvPr>
          <p:cNvSpPr txBox="1"/>
          <p:nvPr/>
        </p:nvSpPr>
        <p:spPr>
          <a:xfrm>
            <a:off x="5143071" y="5203064"/>
            <a:ext cx="6512241" cy="646331"/>
          </a:xfrm>
          <a:prstGeom prst="rect">
            <a:avLst/>
          </a:prstGeom>
          <a:noFill/>
        </p:spPr>
        <p:txBody>
          <a:bodyPr wrap="square">
            <a:spAutoFit/>
          </a:bodyPr>
          <a:lstStyle/>
          <a:p>
            <a:pPr>
              <a:spcAft>
                <a:spcPts val="1200"/>
              </a:spcAft>
            </a:pPr>
            <a:r>
              <a:rPr lang="en-US" dirty="0">
                <a:solidFill>
                  <a:schemeClr val="bg1"/>
                </a:solidFill>
                <a:latin typeface="Ubuntu" panose="020B0504030602030204" pitchFamily="34" charset="0"/>
              </a:rPr>
              <a:t>Families offer unique support, love, and encourage that no one else can! </a:t>
            </a:r>
          </a:p>
        </p:txBody>
      </p:sp>
      <p:pic>
        <p:nvPicPr>
          <p:cNvPr id="18" name="Graphic 17">
            <a:extLst>
              <a:ext uri="{FF2B5EF4-FFF2-40B4-BE49-F238E27FC236}">
                <a16:creationId xmlns:a16="http://schemas.microsoft.com/office/drawing/2014/main" id="{46654D52-7CFB-5006-903A-546DD7D46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5228544"/>
            <a:ext cx="670191" cy="670191"/>
          </a:xfrm>
          <a:prstGeom prst="rect">
            <a:avLst/>
          </a:prstGeom>
        </p:spPr>
      </p:pic>
      <p:pic>
        <p:nvPicPr>
          <p:cNvPr id="19" name="Graphic 18">
            <a:extLst>
              <a:ext uri="{FF2B5EF4-FFF2-40B4-BE49-F238E27FC236}">
                <a16:creationId xmlns:a16="http://schemas.microsoft.com/office/drawing/2014/main" id="{87985900-ECD7-815C-2A8C-8BCE355E44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3776370"/>
            <a:ext cx="670191" cy="670191"/>
          </a:xfrm>
          <a:prstGeom prst="rect">
            <a:avLst/>
          </a:prstGeom>
        </p:spPr>
      </p:pic>
      <p:pic>
        <p:nvPicPr>
          <p:cNvPr id="20" name="Graphic 19">
            <a:extLst>
              <a:ext uri="{FF2B5EF4-FFF2-40B4-BE49-F238E27FC236}">
                <a16:creationId xmlns:a16="http://schemas.microsoft.com/office/drawing/2014/main" id="{02E52191-7B59-4EAC-C96A-7C3402D8E1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29767" y="2326568"/>
            <a:ext cx="670191" cy="670191"/>
          </a:xfrm>
          <a:prstGeom prst="rect">
            <a:avLst/>
          </a:prstGeom>
        </p:spPr>
      </p:pic>
    </p:spTree>
    <p:extLst>
      <p:ext uri="{BB962C8B-B14F-4D97-AF65-F5344CB8AC3E}">
        <p14:creationId xmlns:p14="http://schemas.microsoft.com/office/powerpoint/2010/main" val="401010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13C9C0-5C95-71B5-F0E3-908F3568E6C9}"/>
              </a:ext>
            </a:extLst>
          </p:cNvPr>
          <p:cNvSpPr txBox="1"/>
          <p:nvPr/>
        </p:nvSpPr>
        <p:spPr>
          <a:xfrm>
            <a:off x="811899" y="1001650"/>
            <a:ext cx="5741301" cy="954107"/>
          </a:xfrm>
          <a:prstGeom prst="rect">
            <a:avLst/>
          </a:prstGeom>
          <a:noFill/>
        </p:spPr>
        <p:txBody>
          <a:bodyPr wrap="square" rtlCol="0">
            <a:spAutoFit/>
          </a:bodyPr>
          <a:lstStyle/>
          <a:p>
            <a:r>
              <a:rPr lang="en-US" sz="2800" b="1" dirty="0">
                <a:solidFill>
                  <a:srgbClr val="292662"/>
                </a:solidFill>
                <a:latin typeface="Ubuntu" panose="020B0504030602030204" pitchFamily="34" charset="0"/>
              </a:rPr>
              <a:t>Three-minute Fitness Energizer </a:t>
            </a:r>
            <a:r>
              <a:rPr lang="en-US" sz="2800" b="1" dirty="0">
                <a:solidFill>
                  <a:srgbClr val="F6891F"/>
                </a:solidFill>
                <a:latin typeface="Ubuntu" panose="020B0504030602030204" pitchFamily="34" charset="0"/>
              </a:rPr>
              <a:t>+</a:t>
            </a:r>
            <a:r>
              <a:rPr lang="en-US" sz="2800" b="1" dirty="0">
                <a:solidFill>
                  <a:srgbClr val="292662"/>
                </a:solidFill>
                <a:latin typeface="Ubuntu" panose="020B0504030602030204" pitchFamily="34" charset="0"/>
              </a:rPr>
              <a:t> Independent Break</a:t>
            </a:r>
          </a:p>
        </p:txBody>
      </p:sp>
      <p:pic>
        <p:nvPicPr>
          <p:cNvPr id="8" name="Picture 7">
            <a:hlinkClick r:id="rId3"/>
            <a:extLst>
              <a:ext uri="{FF2B5EF4-FFF2-40B4-BE49-F238E27FC236}">
                <a16:creationId xmlns:a16="http://schemas.microsoft.com/office/drawing/2014/main" id="{F29DE856-FA57-D860-AB30-82AAF4033BB5}"/>
              </a:ext>
            </a:extLst>
          </p:cNvPr>
          <p:cNvPicPr>
            <a:picLocks noChangeAspect="1"/>
          </p:cNvPicPr>
          <p:nvPr/>
        </p:nvPicPr>
        <p:blipFill>
          <a:blip r:embed="rId4"/>
          <a:stretch>
            <a:fillRect/>
          </a:stretch>
        </p:blipFill>
        <p:spPr>
          <a:xfrm>
            <a:off x="2156856" y="2081209"/>
            <a:ext cx="7878289" cy="4422782"/>
          </a:xfrm>
          <a:prstGeom prst="rect">
            <a:avLst/>
          </a:prstGeom>
        </p:spPr>
      </p:pic>
      <p:grpSp>
        <p:nvGrpSpPr>
          <p:cNvPr id="2" name="Group 1">
            <a:extLst>
              <a:ext uri="{FF2B5EF4-FFF2-40B4-BE49-F238E27FC236}">
                <a16:creationId xmlns:a16="http://schemas.microsoft.com/office/drawing/2014/main" id="{BD1B88EB-92A7-4F7E-C184-6849B594D8F7}"/>
              </a:ext>
            </a:extLst>
          </p:cNvPr>
          <p:cNvGrpSpPr/>
          <p:nvPr/>
        </p:nvGrpSpPr>
        <p:grpSpPr>
          <a:xfrm>
            <a:off x="5511800" y="3479800"/>
            <a:ext cx="1168400" cy="1168400"/>
            <a:chOff x="7467600" y="3031067"/>
            <a:chExt cx="1168400" cy="1168400"/>
          </a:xfrm>
        </p:grpSpPr>
        <p:sp>
          <p:nvSpPr>
            <p:cNvPr id="3" name="Oval 2">
              <a:hlinkClick r:id="rId3"/>
              <a:extLst>
                <a:ext uri="{FF2B5EF4-FFF2-40B4-BE49-F238E27FC236}">
                  <a16:creationId xmlns:a16="http://schemas.microsoft.com/office/drawing/2014/main" id="{8D79F4CE-3741-FF59-427E-7A9229CB85B6}"/>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Play with solid fill">
              <a:extLst>
                <a:ext uri="{FF2B5EF4-FFF2-40B4-BE49-F238E27FC236}">
                  <a16:creationId xmlns:a16="http://schemas.microsoft.com/office/drawing/2014/main" id="{34F9BCC7-1490-63BA-26C9-6E9661D14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1475735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1FA455-A8E4-031F-3880-236463709C9C}"/>
              </a:ext>
            </a:extLst>
          </p:cNvPr>
          <p:cNvSpPr>
            <a:spLocks noGrp="1"/>
          </p:cNvSpPr>
          <p:nvPr>
            <p:ph type="body" sz="quarter" idx="10"/>
          </p:nvPr>
        </p:nvSpPr>
        <p:spPr/>
        <p:txBody>
          <a:bodyPr/>
          <a:lstStyle/>
          <a:p>
            <a:r>
              <a:rPr lang="en-US" dirty="0"/>
              <a:t>Day One</a:t>
            </a:r>
          </a:p>
        </p:txBody>
      </p:sp>
      <p:sp>
        <p:nvSpPr>
          <p:cNvPr id="3" name="Text Placeholder 2">
            <a:extLst>
              <a:ext uri="{FF2B5EF4-FFF2-40B4-BE49-F238E27FC236}">
                <a16:creationId xmlns:a16="http://schemas.microsoft.com/office/drawing/2014/main" id="{B55C0190-414D-7AFF-A0C8-B7C676030373}"/>
              </a:ext>
            </a:extLst>
          </p:cNvPr>
          <p:cNvSpPr>
            <a:spLocks noGrp="1"/>
          </p:cNvSpPr>
          <p:nvPr>
            <p:ph type="body" sz="quarter" idx="11"/>
          </p:nvPr>
        </p:nvSpPr>
        <p:spPr/>
        <p:txBody>
          <a:bodyPr/>
          <a:lstStyle/>
          <a:p>
            <a:r>
              <a:rPr lang="en-US" dirty="0"/>
              <a:t>What is a </a:t>
            </a:r>
            <a:r>
              <a:rPr lang="en-US" dirty="0">
                <a:solidFill>
                  <a:srgbClr val="F6891F"/>
                </a:solidFill>
              </a:rPr>
              <a:t>“Leader”</a:t>
            </a:r>
            <a:r>
              <a:rPr lang="en-US" dirty="0"/>
              <a:t>?</a:t>
            </a:r>
          </a:p>
        </p:txBody>
      </p:sp>
      <p:sp>
        <p:nvSpPr>
          <p:cNvPr id="4" name="Text Placeholder 3">
            <a:extLst>
              <a:ext uri="{FF2B5EF4-FFF2-40B4-BE49-F238E27FC236}">
                <a16:creationId xmlns:a16="http://schemas.microsoft.com/office/drawing/2014/main" id="{0A3588B4-33DA-8A19-3F81-D8EBD5AD17B6}"/>
              </a:ext>
            </a:extLst>
          </p:cNvPr>
          <p:cNvSpPr>
            <a:spLocks noGrp="1"/>
          </p:cNvSpPr>
          <p:nvPr>
            <p:ph type="body" sz="quarter" idx="12"/>
          </p:nvPr>
        </p:nvSpPr>
        <p:spPr>
          <a:xfrm>
            <a:off x="4669519" y="3238012"/>
            <a:ext cx="957943" cy="514481"/>
          </a:xfrm>
        </p:spPr>
        <p:txBody>
          <a:bodyPr>
            <a:normAutofit fontScale="92500" lnSpcReduction="20000"/>
          </a:bodyPr>
          <a:lstStyle/>
          <a:p>
            <a:r>
              <a:rPr lang="en-US" dirty="0"/>
              <a:t>1.2.</a:t>
            </a:r>
          </a:p>
        </p:txBody>
      </p:sp>
      <p:sp>
        <p:nvSpPr>
          <p:cNvPr id="5" name="Text Placeholder 4">
            <a:extLst>
              <a:ext uri="{FF2B5EF4-FFF2-40B4-BE49-F238E27FC236}">
                <a16:creationId xmlns:a16="http://schemas.microsoft.com/office/drawing/2014/main" id="{59220573-ADB0-B63B-82FD-05808C1F1064}"/>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927701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92B942C-A583-CEB0-3F7E-E6D09D73CF91}"/>
              </a:ext>
            </a:extLst>
          </p:cNvPr>
          <p:cNvSpPr>
            <a:spLocks noGrp="1"/>
          </p:cNvSpPr>
          <p:nvPr>
            <p:ph type="body" sz="quarter" idx="11"/>
          </p:nvPr>
        </p:nvSpPr>
        <p:spPr/>
        <p:txBody>
          <a:bodyPr/>
          <a:lstStyle/>
          <a:p>
            <a:r>
              <a:rPr lang="en-US" dirty="0"/>
              <a:t>What is a “Leader”?</a:t>
            </a:r>
          </a:p>
        </p:txBody>
      </p:sp>
      <p:sp>
        <p:nvSpPr>
          <p:cNvPr id="7" name="Text Placeholder 6">
            <a:extLst>
              <a:ext uri="{FF2B5EF4-FFF2-40B4-BE49-F238E27FC236}">
                <a16:creationId xmlns:a16="http://schemas.microsoft.com/office/drawing/2014/main" id="{B689F105-9DF4-BAB2-846D-060FF31C1399}"/>
              </a:ext>
            </a:extLst>
          </p:cNvPr>
          <p:cNvSpPr>
            <a:spLocks noGrp="1"/>
          </p:cNvSpPr>
          <p:nvPr>
            <p:ph type="body" sz="quarter" idx="12"/>
          </p:nvPr>
        </p:nvSpPr>
        <p:spPr>
          <a:xfrm>
            <a:off x="9339945" y="575623"/>
            <a:ext cx="528061" cy="356260"/>
          </a:xfrm>
        </p:spPr>
        <p:txBody>
          <a:bodyPr/>
          <a:lstStyle/>
          <a:p>
            <a:r>
              <a:rPr lang="en-US" dirty="0"/>
              <a:t>1.2.</a:t>
            </a:r>
          </a:p>
        </p:txBody>
      </p:sp>
      <p:sp>
        <p:nvSpPr>
          <p:cNvPr id="8" name="Text Placeholder 7">
            <a:extLst>
              <a:ext uri="{FF2B5EF4-FFF2-40B4-BE49-F238E27FC236}">
                <a16:creationId xmlns:a16="http://schemas.microsoft.com/office/drawing/2014/main" id="{5E1CED52-851F-6C76-0E8D-5D902F39D402}"/>
              </a:ext>
            </a:extLst>
          </p:cNvPr>
          <p:cNvSpPr>
            <a:spLocks noGrp="1"/>
          </p:cNvSpPr>
          <p:nvPr>
            <p:ph type="body" sz="quarter" idx="13"/>
          </p:nvPr>
        </p:nvSpPr>
        <p:spPr/>
        <p:txBody>
          <a:bodyPr/>
          <a:lstStyle/>
          <a:p>
            <a:r>
              <a:rPr lang="en-US" dirty="0"/>
              <a:t>Day One</a:t>
            </a:r>
          </a:p>
        </p:txBody>
      </p:sp>
      <p:sp>
        <p:nvSpPr>
          <p:cNvPr id="9" name="TextBox 8">
            <a:extLst>
              <a:ext uri="{FF2B5EF4-FFF2-40B4-BE49-F238E27FC236}">
                <a16:creationId xmlns:a16="http://schemas.microsoft.com/office/drawing/2014/main" id="{25AB9183-5AB4-5FA9-C5C6-2F540C1FF35C}"/>
              </a:ext>
            </a:extLst>
          </p:cNvPr>
          <p:cNvSpPr txBox="1"/>
          <p:nvPr/>
        </p:nvSpPr>
        <p:spPr>
          <a:xfrm>
            <a:off x="5687813" y="2154032"/>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Define: Leadership</a:t>
            </a:r>
          </a:p>
        </p:txBody>
      </p:sp>
      <p:sp>
        <p:nvSpPr>
          <p:cNvPr id="10" name="TextBox 9">
            <a:extLst>
              <a:ext uri="{FF2B5EF4-FFF2-40B4-BE49-F238E27FC236}">
                <a16:creationId xmlns:a16="http://schemas.microsoft.com/office/drawing/2014/main" id="{2DA8D9A1-4203-7E27-E11F-DFE95E32E046}"/>
              </a:ext>
            </a:extLst>
          </p:cNvPr>
          <p:cNvSpPr txBox="1"/>
          <p:nvPr/>
        </p:nvSpPr>
        <p:spPr>
          <a:xfrm>
            <a:off x="5687813" y="2820436"/>
            <a:ext cx="5391313" cy="1871794"/>
          </a:xfrm>
          <a:prstGeom prst="rect">
            <a:avLst/>
          </a:prstGeom>
          <a:noFill/>
        </p:spPr>
        <p:txBody>
          <a:bodyPr wrap="square" rtlCol="0">
            <a:spAutoFit/>
          </a:bodyPr>
          <a:lstStyle/>
          <a:p>
            <a:pPr marL="285750" indent="-285750">
              <a:lnSpc>
                <a:spcPct val="120000"/>
              </a:lnSpc>
              <a:spcAft>
                <a:spcPts val="1200"/>
              </a:spcAft>
              <a:buBlip>
                <a:blip r:embed="rId3"/>
              </a:buBlip>
            </a:pPr>
            <a:r>
              <a:rPr lang="en-US" b="1" dirty="0">
                <a:solidFill>
                  <a:srgbClr val="292662"/>
                </a:solidFill>
                <a:latin typeface="Ubuntu" panose="020B0504030602030204" pitchFamily="34" charset="0"/>
              </a:rPr>
              <a:t>Leadership</a:t>
            </a:r>
            <a:r>
              <a:rPr lang="en-US" dirty="0">
                <a:solidFill>
                  <a:srgbClr val="292662"/>
                </a:solidFill>
                <a:latin typeface="Ubuntu" panose="020B0504030602030204" pitchFamily="34" charset="0"/>
              </a:rPr>
              <a:t> is a relationship where one person influences the behaviors or actions of other people to achieve goals. </a:t>
            </a:r>
          </a:p>
          <a:p>
            <a:pPr marL="285750" indent="-285750">
              <a:lnSpc>
                <a:spcPct val="120000"/>
              </a:lnSpc>
              <a:spcAft>
                <a:spcPts val="1200"/>
              </a:spcAft>
              <a:buBlip>
                <a:blip r:embed="rId3"/>
              </a:buBlip>
            </a:pPr>
            <a:r>
              <a:rPr lang="en-US" b="1" dirty="0">
                <a:solidFill>
                  <a:srgbClr val="292662"/>
                </a:solidFill>
                <a:latin typeface="Ubuntu" panose="020B0504030602030204" pitchFamily="34" charset="0"/>
              </a:rPr>
              <a:t>Leadership</a:t>
            </a:r>
            <a:r>
              <a:rPr lang="en-US" dirty="0">
                <a:solidFill>
                  <a:srgbClr val="292662"/>
                </a:solidFill>
                <a:latin typeface="Ubuntu" panose="020B0504030602030204" pitchFamily="34" charset="0"/>
              </a:rPr>
              <a:t> is the ability to guide, direct, or influence people.</a:t>
            </a:r>
          </a:p>
        </p:txBody>
      </p:sp>
      <p:pic>
        <p:nvPicPr>
          <p:cNvPr id="5" name="Picture 4">
            <a:extLst>
              <a:ext uri="{FF2B5EF4-FFF2-40B4-BE49-F238E27FC236}">
                <a16:creationId xmlns:a16="http://schemas.microsoft.com/office/drawing/2014/main" id="{E43CEC0C-60A4-A052-641F-65B84894F527}"/>
              </a:ext>
            </a:extLst>
          </p:cNvPr>
          <p:cNvPicPr>
            <a:picLocks noChangeAspect="1"/>
          </p:cNvPicPr>
          <p:nvPr/>
        </p:nvPicPr>
        <p:blipFill rotWithShape="1">
          <a:blip r:embed="rId4">
            <a:extLst>
              <a:ext uri="{28A0092B-C50C-407E-A947-70E740481C1C}">
                <a14:useLocalDpi xmlns:a14="http://schemas.microsoft.com/office/drawing/2010/main" val="0"/>
              </a:ext>
            </a:extLst>
          </a:blip>
          <a:srcRect l="11863" t="1306" r="16883" b="8526"/>
          <a:stretch/>
        </p:blipFill>
        <p:spPr>
          <a:xfrm>
            <a:off x="0" y="1524000"/>
            <a:ext cx="5220586" cy="4406900"/>
          </a:xfrm>
          <a:prstGeom prst="rect">
            <a:avLst/>
          </a:prstGeom>
        </p:spPr>
      </p:pic>
      <p:pic>
        <p:nvPicPr>
          <p:cNvPr id="13" name="Graphic 12">
            <a:extLst>
              <a:ext uri="{FF2B5EF4-FFF2-40B4-BE49-F238E27FC236}">
                <a16:creationId xmlns:a16="http://schemas.microsoft.com/office/drawing/2014/main" id="{6E451FDC-7BCC-0A8A-41BA-9414C9C75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27036" y="4978084"/>
            <a:ext cx="1224554" cy="1393458"/>
          </a:xfrm>
          <a:prstGeom prst="rect">
            <a:avLst/>
          </a:prstGeom>
        </p:spPr>
      </p:pic>
    </p:spTree>
    <p:extLst>
      <p:ext uri="{BB962C8B-B14F-4D97-AF65-F5344CB8AC3E}">
        <p14:creationId xmlns:p14="http://schemas.microsoft.com/office/powerpoint/2010/main" val="2454804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F89A2E-503B-6233-758E-466AB10ED2F9}"/>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02F7103D-CCB8-DA7B-7531-33BD814E9EFF}"/>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F95EB163-48CA-654E-AB51-F2785858F0D0}"/>
              </a:ext>
            </a:extLst>
          </p:cNvPr>
          <p:cNvSpPr>
            <a:spLocks noGrp="1"/>
          </p:cNvSpPr>
          <p:nvPr>
            <p:ph type="body" sz="quarter" idx="13"/>
          </p:nvPr>
        </p:nvSpPr>
        <p:spPr/>
        <p:txBody>
          <a:bodyPr/>
          <a:lstStyle/>
          <a:p>
            <a:r>
              <a:rPr lang="en-US" dirty="0"/>
              <a:t>Day One</a:t>
            </a:r>
          </a:p>
        </p:txBody>
      </p:sp>
      <p:sp>
        <p:nvSpPr>
          <p:cNvPr id="5" name="Rectangle: Rounded Corners 4">
            <a:extLst>
              <a:ext uri="{FF2B5EF4-FFF2-40B4-BE49-F238E27FC236}">
                <a16:creationId xmlns:a16="http://schemas.microsoft.com/office/drawing/2014/main" id="{816D62C4-389B-2FC3-BA4F-72E2012BB50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B86BB2E-F210-B071-C0CA-3F5D2BEF7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41367758-0F21-BFB4-88FF-0D520C8980BC}"/>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8" name="TextBox 7">
            <a:extLst>
              <a:ext uri="{FF2B5EF4-FFF2-40B4-BE49-F238E27FC236}">
                <a16:creationId xmlns:a16="http://schemas.microsoft.com/office/drawing/2014/main" id="{A47BAEC0-52E9-A8EB-1041-DCEC2BE2C9D1}"/>
              </a:ext>
            </a:extLst>
          </p:cNvPr>
          <p:cNvSpPr txBox="1"/>
          <p:nvPr/>
        </p:nvSpPr>
        <p:spPr>
          <a:xfrm>
            <a:off x="1244599" y="2721114"/>
            <a:ext cx="2559909" cy="400110"/>
          </a:xfrm>
          <a:prstGeom prst="rect">
            <a:avLst/>
          </a:prstGeom>
          <a:noFill/>
        </p:spPr>
        <p:txBody>
          <a:bodyPr wrap="square" rtlCol="0">
            <a:spAutoFit/>
          </a:bodyPr>
          <a:lstStyle/>
          <a:p>
            <a:r>
              <a:rPr lang="en-US" sz="2000" dirty="0">
                <a:solidFill>
                  <a:schemeClr val="bg1"/>
                </a:solidFill>
                <a:latin typeface="Ubuntu" panose="020B0504030602030204" pitchFamily="34" charset="0"/>
              </a:rPr>
              <a:t>Who is a Leader?</a:t>
            </a:r>
          </a:p>
        </p:txBody>
      </p:sp>
      <p:sp>
        <p:nvSpPr>
          <p:cNvPr id="9" name="TextBox 8">
            <a:extLst>
              <a:ext uri="{FF2B5EF4-FFF2-40B4-BE49-F238E27FC236}">
                <a16:creationId xmlns:a16="http://schemas.microsoft.com/office/drawing/2014/main" id="{2820DFD6-6871-B67D-4B45-8BF28E034539}"/>
              </a:ext>
            </a:extLst>
          </p:cNvPr>
          <p:cNvSpPr txBox="1"/>
          <p:nvPr/>
        </p:nvSpPr>
        <p:spPr>
          <a:xfrm>
            <a:off x="5470931" y="2261967"/>
            <a:ext cx="5982602" cy="3099823"/>
          </a:xfrm>
          <a:prstGeom prst="rect">
            <a:avLst/>
          </a:prstGeom>
          <a:noFill/>
        </p:spPr>
        <p:txBody>
          <a:bodyPr wrap="square" rtlCol="0">
            <a:spAutoFit/>
          </a:bodyPr>
          <a:lstStyle/>
          <a:p>
            <a:pPr>
              <a:lnSpc>
                <a:spcPct val="120000"/>
              </a:lnSpc>
            </a:pPr>
            <a:r>
              <a:rPr lang="en-US" b="1" dirty="0">
                <a:solidFill>
                  <a:srgbClr val="F6891F"/>
                </a:solidFill>
                <a:latin typeface="Ubuntu" panose="020B0504030602030204" pitchFamily="34" charset="0"/>
              </a:rPr>
              <a:t>Think about a  leader you know.</a:t>
            </a:r>
          </a:p>
          <a:p>
            <a:pPr>
              <a:lnSpc>
                <a:spcPct val="120000"/>
              </a:lnSpc>
              <a:spcAft>
                <a:spcPts val="1800"/>
              </a:spcAft>
            </a:pPr>
            <a:r>
              <a:rPr lang="en-US" dirty="0">
                <a:solidFill>
                  <a:srgbClr val="292662"/>
                </a:solidFill>
                <a:latin typeface="Ubuntu" panose="020B0504030602030204" pitchFamily="34" charset="0"/>
              </a:rPr>
              <a:t>It can be someone in Special Olympics, your community, or in the media. </a:t>
            </a:r>
          </a:p>
          <a:p>
            <a:pPr>
              <a:lnSpc>
                <a:spcPct val="120000"/>
              </a:lnSpc>
            </a:pPr>
            <a:r>
              <a:rPr lang="en-US" b="1" dirty="0">
                <a:solidFill>
                  <a:srgbClr val="F6891F"/>
                </a:solidFill>
                <a:latin typeface="Ubuntu" panose="020B0504030602030204" pitchFamily="34" charset="0"/>
              </a:rPr>
              <a:t>Share the following in groups of 2-3:  </a:t>
            </a:r>
          </a:p>
          <a:p>
            <a:pPr marL="355600" indent="-355600">
              <a:lnSpc>
                <a:spcPct val="120000"/>
              </a:lnSpc>
              <a:spcAft>
                <a:spcPts val="600"/>
              </a:spcAft>
              <a:buBlip>
                <a:blip r:embed="rId5"/>
              </a:buBlip>
            </a:pPr>
            <a:r>
              <a:rPr lang="en-US" dirty="0">
                <a:solidFill>
                  <a:srgbClr val="292662"/>
                </a:solidFill>
                <a:latin typeface="Ubuntu" panose="020B0504030602030204" pitchFamily="34" charset="0"/>
              </a:rPr>
              <a:t>Who are they? </a:t>
            </a:r>
          </a:p>
          <a:p>
            <a:pPr marL="355600" indent="-355600">
              <a:lnSpc>
                <a:spcPct val="120000"/>
              </a:lnSpc>
              <a:spcAft>
                <a:spcPts val="600"/>
              </a:spcAft>
              <a:buBlip>
                <a:blip r:embed="rId5"/>
              </a:buBlip>
            </a:pPr>
            <a:r>
              <a:rPr lang="en-US" dirty="0">
                <a:solidFill>
                  <a:srgbClr val="292662"/>
                </a:solidFill>
                <a:latin typeface="Ubuntu" panose="020B0504030602030204" pitchFamily="34" charset="0"/>
              </a:rPr>
              <a:t>What inspires people to follow this person? </a:t>
            </a:r>
          </a:p>
          <a:p>
            <a:pPr marL="355600" indent="-355600">
              <a:lnSpc>
                <a:spcPct val="120000"/>
              </a:lnSpc>
              <a:spcAft>
                <a:spcPts val="1200"/>
              </a:spcAft>
              <a:buBlip>
                <a:blip r:embed="rId5"/>
              </a:buBlip>
            </a:pPr>
            <a:r>
              <a:rPr lang="en-US" dirty="0">
                <a:solidFill>
                  <a:srgbClr val="292662"/>
                </a:solidFill>
                <a:latin typeface="Ubuntu" panose="020B0504030602030204" pitchFamily="34" charset="0"/>
              </a:rPr>
              <a:t>What behaviors or skills do they have that you see reflected in your own leadership?</a:t>
            </a:r>
          </a:p>
        </p:txBody>
      </p:sp>
      <p:pic>
        <p:nvPicPr>
          <p:cNvPr id="13" name="Graphic 12">
            <a:extLst>
              <a:ext uri="{FF2B5EF4-FFF2-40B4-BE49-F238E27FC236}">
                <a16:creationId xmlns:a16="http://schemas.microsoft.com/office/drawing/2014/main" id="{F47BFB8B-7EF6-517A-D45F-A8F1822C3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2263882"/>
            <a:ext cx="425551" cy="432000"/>
          </a:xfrm>
          <a:prstGeom prst="rect">
            <a:avLst/>
          </a:prstGeom>
        </p:spPr>
      </p:pic>
      <p:pic>
        <p:nvPicPr>
          <p:cNvPr id="15" name="Graphic 14">
            <a:extLst>
              <a:ext uri="{FF2B5EF4-FFF2-40B4-BE49-F238E27FC236}">
                <a16:creationId xmlns:a16="http://schemas.microsoft.com/office/drawing/2014/main" id="{F23C16D6-20D0-79CA-A02A-D2314DA91F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3495512"/>
            <a:ext cx="480493" cy="377988"/>
          </a:xfrm>
          <a:prstGeom prst="rect">
            <a:avLst/>
          </a:prstGeom>
        </p:spPr>
      </p:pic>
    </p:spTree>
    <p:extLst>
      <p:ext uri="{BB962C8B-B14F-4D97-AF65-F5344CB8AC3E}">
        <p14:creationId xmlns:p14="http://schemas.microsoft.com/office/powerpoint/2010/main" val="4222349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FB64B-CCB5-BB5E-E270-933C8D1CDC03}"/>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29C6B75-78FD-3ABE-2C6E-064FC3719C05}"/>
              </a:ext>
            </a:extLst>
          </p:cNvPr>
          <p:cNvSpPr/>
          <p:nvPr/>
        </p:nvSpPr>
        <p:spPr>
          <a:xfrm>
            <a:off x="3562350" y="4563614"/>
            <a:ext cx="9944100" cy="2008636"/>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1DAAB2F-63C1-CF5D-6A5B-E7E8690DDA93}"/>
              </a:ext>
            </a:extLst>
          </p:cNvPr>
          <p:cNvSpPr txBox="1"/>
          <p:nvPr/>
        </p:nvSpPr>
        <p:spPr>
          <a:xfrm>
            <a:off x="5470931" y="1266254"/>
            <a:ext cx="5982602" cy="3099823"/>
          </a:xfrm>
          <a:prstGeom prst="rect">
            <a:avLst/>
          </a:prstGeom>
          <a:noFill/>
        </p:spPr>
        <p:txBody>
          <a:bodyPr wrap="square" rtlCol="0">
            <a:spAutoFit/>
          </a:bodyPr>
          <a:lstStyle/>
          <a:p>
            <a:pPr>
              <a:lnSpc>
                <a:spcPct val="120000"/>
              </a:lnSpc>
            </a:pPr>
            <a:r>
              <a:rPr lang="en-US" b="1" dirty="0">
                <a:solidFill>
                  <a:srgbClr val="F6891F"/>
                </a:solidFill>
                <a:latin typeface="Ubuntu" panose="020B0504030602030204" pitchFamily="34" charset="0"/>
              </a:rPr>
              <a:t>Think about a  leader you know.</a:t>
            </a:r>
          </a:p>
          <a:p>
            <a:pPr>
              <a:lnSpc>
                <a:spcPct val="120000"/>
              </a:lnSpc>
              <a:spcAft>
                <a:spcPts val="1800"/>
              </a:spcAft>
            </a:pPr>
            <a:r>
              <a:rPr lang="en-US" dirty="0">
                <a:solidFill>
                  <a:srgbClr val="292662"/>
                </a:solidFill>
                <a:latin typeface="Ubuntu" panose="020B0504030602030204" pitchFamily="34" charset="0"/>
              </a:rPr>
              <a:t>It can be someone in Special Olympics, your community, or in the media. </a:t>
            </a:r>
          </a:p>
          <a:p>
            <a:pPr>
              <a:lnSpc>
                <a:spcPct val="120000"/>
              </a:lnSpc>
            </a:pPr>
            <a:r>
              <a:rPr lang="en-US" b="1" dirty="0">
                <a:solidFill>
                  <a:srgbClr val="F6891F"/>
                </a:solidFill>
                <a:latin typeface="Ubuntu" panose="020B0504030602030204" pitchFamily="34" charset="0"/>
              </a:rPr>
              <a:t>Share the following in groups of 2-3:  </a:t>
            </a:r>
          </a:p>
          <a:p>
            <a:pPr marL="355600" indent="-355600">
              <a:lnSpc>
                <a:spcPct val="120000"/>
              </a:lnSpc>
              <a:spcAft>
                <a:spcPts val="600"/>
              </a:spcAft>
              <a:buBlip>
                <a:blip r:embed="rId3"/>
              </a:buBlip>
            </a:pPr>
            <a:r>
              <a:rPr lang="en-US" dirty="0">
                <a:solidFill>
                  <a:srgbClr val="292662"/>
                </a:solidFill>
                <a:latin typeface="Ubuntu" panose="020B0504030602030204" pitchFamily="34" charset="0"/>
              </a:rPr>
              <a:t>Who are they? </a:t>
            </a:r>
          </a:p>
          <a:p>
            <a:pPr marL="355600" indent="-355600">
              <a:lnSpc>
                <a:spcPct val="120000"/>
              </a:lnSpc>
              <a:spcAft>
                <a:spcPts val="600"/>
              </a:spcAft>
              <a:buBlip>
                <a:blip r:embed="rId3"/>
              </a:buBlip>
            </a:pPr>
            <a:r>
              <a:rPr lang="en-US" dirty="0">
                <a:solidFill>
                  <a:srgbClr val="292662"/>
                </a:solidFill>
                <a:latin typeface="Ubuntu" panose="020B0504030602030204" pitchFamily="34" charset="0"/>
              </a:rPr>
              <a:t>What inspires people to follow this person? </a:t>
            </a:r>
          </a:p>
          <a:p>
            <a:pPr marL="355600" indent="-355600">
              <a:lnSpc>
                <a:spcPct val="120000"/>
              </a:lnSpc>
              <a:spcAft>
                <a:spcPts val="1200"/>
              </a:spcAft>
              <a:buBlip>
                <a:blip r:embed="rId3"/>
              </a:buBlip>
            </a:pPr>
            <a:r>
              <a:rPr lang="en-US" dirty="0">
                <a:solidFill>
                  <a:srgbClr val="292662"/>
                </a:solidFill>
                <a:latin typeface="Ubuntu" panose="020B0504030602030204" pitchFamily="34" charset="0"/>
              </a:rPr>
              <a:t>What behaviors or skills do they have that you see reflected in your own leadership?</a:t>
            </a:r>
          </a:p>
        </p:txBody>
      </p:sp>
      <p:sp>
        <p:nvSpPr>
          <p:cNvPr id="2" name="Text Placeholder 1">
            <a:extLst>
              <a:ext uri="{FF2B5EF4-FFF2-40B4-BE49-F238E27FC236}">
                <a16:creationId xmlns:a16="http://schemas.microsoft.com/office/drawing/2014/main" id="{9838ADAA-8192-5971-1BB0-EC2D3772A374}"/>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E8B936E8-45F4-86B2-169C-3369244079F0}"/>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D30E53FD-7634-9C53-7EB8-2B3B87AB7D1A}"/>
              </a:ext>
            </a:extLst>
          </p:cNvPr>
          <p:cNvSpPr>
            <a:spLocks noGrp="1"/>
          </p:cNvSpPr>
          <p:nvPr>
            <p:ph type="body" sz="quarter" idx="13"/>
          </p:nvPr>
        </p:nvSpPr>
        <p:spPr/>
        <p:txBody>
          <a:bodyPr/>
          <a:lstStyle/>
          <a:p>
            <a:r>
              <a:rPr lang="en-US" dirty="0"/>
              <a:t>Day One</a:t>
            </a:r>
          </a:p>
        </p:txBody>
      </p:sp>
      <p:sp>
        <p:nvSpPr>
          <p:cNvPr id="5" name="Rectangle: Rounded Corners 4">
            <a:extLst>
              <a:ext uri="{FF2B5EF4-FFF2-40B4-BE49-F238E27FC236}">
                <a16:creationId xmlns:a16="http://schemas.microsoft.com/office/drawing/2014/main" id="{62F5F009-AE71-041F-5783-FA3AFBACCC45}"/>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75FE027-421D-3C25-255C-F83D639E9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334E07A5-FFE8-2E16-23F8-022F2B4E6574}"/>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8" name="TextBox 7">
            <a:extLst>
              <a:ext uri="{FF2B5EF4-FFF2-40B4-BE49-F238E27FC236}">
                <a16:creationId xmlns:a16="http://schemas.microsoft.com/office/drawing/2014/main" id="{9DDD6C94-C4A8-FF02-DBE2-9B324CEDBC90}"/>
              </a:ext>
            </a:extLst>
          </p:cNvPr>
          <p:cNvSpPr txBox="1"/>
          <p:nvPr/>
        </p:nvSpPr>
        <p:spPr>
          <a:xfrm>
            <a:off x="1244599" y="2721114"/>
            <a:ext cx="2559909" cy="400110"/>
          </a:xfrm>
          <a:prstGeom prst="rect">
            <a:avLst/>
          </a:prstGeom>
          <a:noFill/>
        </p:spPr>
        <p:txBody>
          <a:bodyPr wrap="square" rtlCol="0">
            <a:spAutoFit/>
          </a:bodyPr>
          <a:lstStyle/>
          <a:p>
            <a:r>
              <a:rPr lang="en-US" sz="2000" dirty="0">
                <a:solidFill>
                  <a:schemeClr val="bg1"/>
                </a:solidFill>
                <a:latin typeface="Ubuntu" panose="020B0504030602030204" pitchFamily="34" charset="0"/>
              </a:rPr>
              <a:t>Who is a Leader?</a:t>
            </a:r>
          </a:p>
        </p:txBody>
      </p:sp>
      <p:pic>
        <p:nvPicPr>
          <p:cNvPr id="13" name="Graphic 12">
            <a:extLst>
              <a:ext uri="{FF2B5EF4-FFF2-40B4-BE49-F238E27FC236}">
                <a16:creationId xmlns:a16="http://schemas.microsoft.com/office/drawing/2014/main" id="{F3874226-0677-D283-29FA-2202CCF336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6918" y="1268169"/>
            <a:ext cx="425551" cy="432000"/>
          </a:xfrm>
          <a:prstGeom prst="rect">
            <a:avLst/>
          </a:prstGeom>
        </p:spPr>
      </p:pic>
      <p:pic>
        <p:nvPicPr>
          <p:cNvPr id="15" name="Graphic 14">
            <a:extLst>
              <a:ext uri="{FF2B5EF4-FFF2-40B4-BE49-F238E27FC236}">
                <a16:creationId xmlns:a16="http://schemas.microsoft.com/office/drawing/2014/main" id="{C7A68323-ED6A-1125-6B2F-20B42CCD9A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9447" y="2499799"/>
            <a:ext cx="480493" cy="377988"/>
          </a:xfrm>
          <a:prstGeom prst="rect">
            <a:avLst/>
          </a:prstGeom>
        </p:spPr>
      </p:pic>
      <p:sp>
        <p:nvSpPr>
          <p:cNvPr id="11" name="TextBox 10">
            <a:extLst>
              <a:ext uri="{FF2B5EF4-FFF2-40B4-BE49-F238E27FC236}">
                <a16:creationId xmlns:a16="http://schemas.microsoft.com/office/drawing/2014/main" id="{FDF9E591-FBF6-2634-AF8A-40BCBA0588E9}"/>
              </a:ext>
            </a:extLst>
          </p:cNvPr>
          <p:cNvSpPr txBox="1"/>
          <p:nvPr/>
        </p:nvSpPr>
        <p:spPr>
          <a:xfrm>
            <a:off x="4962387" y="5056375"/>
            <a:ext cx="6544716" cy="1321938"/>
          </a:xfrm>
          <a:prstGeom prst="rect">
            <a:avLst/>
          </a:prstGeom>
          <a:noFill/>
        </p:spPr>
        <p:txBody>
          <a:bodyPr wrap="square" numCol="2" rtlCol="0">
            <a:noAutofit/>
          </a:bodyPr>
          <a:lstStyle/>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Coach</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Teacher</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Teammate</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Special Olympics Volunteer</a:t>
            </a:r>
          </a:p>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Community group leader</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Co-Worker</a:t>
            </a:r>
            <a:endParaRPr lang="en-US" sz="1800" b="0" i="0" dirty="0">
              <a:solidFill>
                <a:srgbClr val="292662"/>
              </a:solidFill>
              <a:effectLst/>
              <a:latin typeface="Calibri" panose="020F0502020204030204" pitchFamily="34" charset="0"/>
              <a:ea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800" b="0" i="0" dirty="0">
                <a:solidFill>
                  <a:srgbClr val="292662"/>
                </a:solidFill>
                <a:effectLst/>
                <a:latin typeface="Ubuntu Light" panose="020B0304030602030204" pitchFamily="34" charset="0"/>
                <a:ea typeface="Calibri" panose="020F0502020204030204" pitchFamily="34" charset="0"/>
                <a:cs typeface="Arial" panose="020B0604020202020204" pitchFamily="34" charset="0"/>
              </a:rPr>
              <a:t>Athlete Leader</a:t>
            </a:r>
            <a:endParaRPr lang="en-US" sz="1800" b="0" i="0" dirty="0">
              <a:solidFill>
                <a:srgbClr val="292662"/>
              </a:solidFill>
              <a:effectLst/>
              <a:latin typeface="Calibri" panose="020F050202020403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13717E30-C598-94A4-AFBE-BCD558D5187B}"/>
              </a:ext>
            </a:extLst>
          </p:cNvPr>
          <p:cNvSpPr txBox="1"/>
          <p:nvPr/>
        </p:nvSpPr>
        <p:spPr>
          <a:xfrm>
            <a:off x="4919447" y="4714596"/>
            <a:ext cx="4011422" cy="369332"/>
          </a:xfrm>
          <a:prstGeom prst="rect">
            <a:avLst/>
          </a:prstGeom>
          <a:noFill/>
        </p:spPr>
        <p:txBody>
          <a:bodyPr wrap="square" numCol="1" rtlCol="0">
            <a:spAutoFit/>
          </a:bodyPr>
          <a:lstStyle/>
          <a:p>
            <a:pPr marR="0" lvl="0">
              <a:spcBef>
                <a:spcPts val="0"/>
              </a:spcBef>
              <a:spcAft>
                <a:spcPts val="0"/>
              </a:spcAft>
            </a:pPr>
            <a:r>
              <a:rPr lang="en-US" sz="1800" b="1" i="0" dirty="0">
                <a:solidFill>
                  <a:srgbClr val="292662"/>
                </a:solidFill>
                <a:effectLst/>
                <a:latin typeface="Ubuntu" panose="020B0504030602030204" pitchFamily="34" charset="0"/>
                <a:ea typeface="Calibri" panose="020F0502020204030204" pitchFamily="34" charset="0"/>
                <a:cs typeface="Arial" panose="020B0604020202020204" pitchFamily="34" charset="0"/>
              </a:rPr>
              <a:t>Pick a category</a:t>
            </a:r>
            <a:endParaRPr lang="en-US" sz="1800" b="0" i="0" dirty="0">
              <a:solidFill>
                <a:srgbClr val="292662"/>
              </a:solidFill>
              <a:effectLst/>
              <a:latin typeface="Calibri" panose="020F050202020403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279EDDD0-8E8D-E14F-0E57-E13AAACDD148}"/>
              </a:ext>
            </a:extLst>
          </p:cNvPr>
          <p:cNvSpPr txBox="1"/>
          <p:nvPr/>
        </p:nvSpPr>
        <p:spPr>
          <a:xfrm>
            <a:off x="5524500" y="3248025"/>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378216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873F99-736E-7162-7E1F-A4DD756649A5}"/>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CCFCAE98-BF70-7995-A66A-94A2AD96C101}"/>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91E567E3-9B1D-F4DC-00D7-68E636FEC539}"/>
              </a:ext>
            </a:extLst>
          </p:cNvPr>
          <p:cNvSpPr>
            <a:spLocks noGrp="1"/>
          </p:cNvSpPr>
          <p:nvPr>
            <p:ph type="body" sz="quarter" idx="13"/>
          </p:nvPr>
        </p:nvSpPr>
        <p:spPr/>
        <p:txBody>
          <a:bodyPr/>
          <a:lstStyle/>
          <a:p>
            <a:r>
              <a:rPr lang="en-US" dirty="0"/>
              <a:t>Day One</a:t>
            </a:r>
          </a:p>
        </p:txBody>
      </p:sp>
      <p:sp>
        <p:nvSpPr>
          <p:cNvPr id="6" name="TextBox 5">
            <a:extLst>
              <a:ext uri="{FF2B5EF4-FFF2-40B4-BE49-F238E27FC236}">
                <a16:creationId xmlns:a16="http://schemas.microsoft.com/office/drawing/2014/main" id="{F2542EE1-F0B8-42FD-A52C-2AA7167D371F}"/>
              </a:ext>
            </a:extLst>
          </p:cNvPr>
          <p:cNvSpPr txBox="1"/>
          <p:nvPr/>
        </p:nvSpPr>
        <p:spPr>
          <a:xfrm>
            <a:off x="811898" y="1836532"/>
            <a:ext cx="590640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Behaviors of a Successful Leader</a:t>
            </a:r>
          </a:p>
        </p:txBody>
      </p:sp>
      <p:sp>
        <p:nvSpPr>
          <p:cNvPr id="7" name="Oval 6">
            <a:extLst>
              <a:ext uri="{FF2B5EF4-FFF2-40B4-BE49-F238E27FC236}">
                <a16:creationId xmlns:a16="http://schemas.microsoft.com/office/drawing/2014/main" id="{6BF72FDE-3B94-5357-B002-FE7822D7BDCD}"/>
              </a:ext>
            </a:extLst>
          </p:cNvPr>
          <p:cNvSpPr/>
          <p:nvPr/>
        </p:nvSpPr>
        <p:spPr>
          <a:xfrm>
            <a:off x="97789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3995BF72-9920-E475-EE10-23B431912C98}"/>
              </a:ext>
            </a:extLst>
          </p:cNvPr>
          <p:cNvSpPr/>
          <p:nvPr/>
        </p:nvSpPr>
        <p:spPr>
          <a:xfrm>
            <a:off x="3015142"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3EF3AF5-8697-82F6-6785-4142FE34C170}"/>
              </a:ext>
            </a:extLst>
          </p:cNvPr>
          <p:cNvSpPr/>
          <p:nvPr/>
        </p:nvSpPr>
        <p:spPr>
          <a:xfrm>
            <a:off x="4988885"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3B0838A-E907-A504-E610-DDC1DDFBA036}"/>
              </a:ext>
            </a:extLst>
          </p:cNvPr>
          <p:cNvSpPr/>
          <p:nvPr/>
        </p:nvSpPr>
        <p:spPr>
          <a:xfrm>
            <a:off x="6994378"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54B4EDF3-026D-8D3C-74E1-A21D5D8BABB9}"/>
              </a:ext>
            </a:extLst>
          </p:cNvPr>
          <p:cNvSpPr/>
          <p:nvPr/>
        </p:nvSpPr>
        <p:spPr>
          <a:xfrm>
            <a:off x="8999869" y="2799978"/>
            <a:ext cx="1714501" cy="1714501"/>
          </a:xfrm>
          <a:prstGeom prst="ellipse">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BA83D33-C0E2-16E4-0E10-C2B215C6EEEA}"/>
              </a:ext>
            </a:extLst>
          </p:cNvPr>
          <p:cNvSpPr txBox="1"/>
          <p:nvPr/>
        </p:nvSpPr>
        <p:spPr>
          <a:xfrm>
            <a:off x="2983392" y="4649891"/>
            <a:ext cx="1778000" cy="590931"/>
          </a:xfrm>
          <a:prstGeom prst="rect">
            <a:avLst/>
          </a:prstGeom>
          <a:noFill/>
        </p:spPr>
        <p:txBody>
          <a:bodyPr wrap="square" rtlCol="0">
            <a:spAutoFit/>
          </a:bodyPr>
          <a:lstStyle/>
          <a:p>
            <a:pPr algn="ctr">
              <a:lnSpc>
                <a:spcPct val="90000"/>
              </a:lnSpc>
            </a:pPr>
            <a:r>
              <a:rPr lang="en-US" b="1" dirty="0">
                <a:solidFill>
                  <a:srgbClr val="292662"/>
                </a:solidFill>
                <a:latin typeface="Ubuntu Light" panose="020B0304030602030204" pitchFamily="34" charset="0"/>
              </a:rPr>
              <a:t>Inspire the Shared Vision</a:t>
            </a:r>
          </a:p>
        </p:txBody>
      </p:sp>
      <p:sp>
        <p:nvSpPr>
          <p:cNvPr id="13" name="TextBox 12">
            <a:extLst>
              <a:ext uri="{FF2B5EF4-FFF2-40B4-BE49-F238E27FC236}">
                <a16:creationId xmlns:a16="http://schemas.microsoft.com/office/drawing/2014/main" id="{50226003-74E1-CBEC-42C5-269B8C0BECAD}"/>
              </a:ext>
            </a:extLst>
          </p:cNvPr>
          <p:cNvSpPr txBox="1"/>
          <p:nvPr/>
        </p:nvSpPr>
        <p:spPr>
          <a:xfrm>
            <a:off x="946149" y="4649890"/>
            <a:ext cx="1778000" cy="341632"/>
          </a:xfrm>
          <a:prstGeom prst="rect">
            <a:avLst/>
          </a:prstGeom>
          <a:noFill/>
        </p:spPr>
        <p:txBody>
          <a:bodyPr wrap="square" rtlCol="0">
            <a:spAutoFit/>
          </a:bodyPr>
          <a:lstStyle/>
          <a:p>
            <a:pPr algn="ctr">
              <a:lnSpc>
                <a:spcPct val="90000"/>
              </a:lnSpc>
            </a:pPr>
            <a:r>
              <a:rPr lang="en-US" b="1" dirty="0">
                <a:solidFill>
                  <a:srgbClr val="292662"/>
                </a:solidFill>
                <a:latin typeface="Ubuntu Light" panose="020B0304030602030204" pitchFamily="34" charset="0"/>
              </a:rPr>
              <a:t>Model the way</a:t>
            </a:r>
          </a:p>
        </p:txBody>
      </p:sp>
      <p:sp>
        <p:nvSpPr>
          <p:cNvPr id="14" name="TextBox 13">
            <a:extLst>
              <a:ext uri="{FF2B5EF4-FFF2-40B4-BE49-F238E27FC236}">
                <a16:creationId xmlns:a16="http://schemas.microsoft.com/office/drawing/2014/main" id="{A79912CA-C406-A69C-9365-1B8608F36C6A}"/>
              </a:ext>
            </a:extLst>
          </p:cNvPr>
          <p:cNvSpPr txBox="1"/>
          <p:nvPr/>
        </p:nvSpPr>
        <p:spPr>
          <a:xfrm>
            <a:off x="5060802" y="4649891"/>
            <a:ext cx="1570665" cy="590931"/>
          </a:xfrm>
          <a:prstGeom prst="rect">
            <a:avLst/>
          </a:prstGeom>
          <a:noFill/>
        </p:spPr>
        <p:txBody>
          <a:bodyPr wrap="square" rtlCol="0">
            <a:spAutoFit/>
          </a:bodyPr>
          <a:lstStyle/>
          <a:p>
            <a:pPr algn="ctr">
              <a:lnSpc>
                <a:spcPct val="90000"/>
              </a:lnSpc>
            </a:pPr>
            <a:r>
              <a:rPr lang="en-US" b="1" dirty="0">
                <a:solidFill>
                  <a:srgbClr val="292662"/>
                </a:solidFill>
                <a:latin typeface="Ubuntu Light" panose="020B0304030602030204" pitchFamily="34" charset="0"/>
              </a:rPr>
              <a:t>Challenge the Process</a:t>
            </a:r>
          </a:p>
        </p:txBody>
      </p:sp>
      <p:sp>
        <p:nvSpPr>
          <p:cNvPr id="15" name="TextBox 14">
            <a:extLst>
              <a:ext uri="{FF2B5EF4-FFF2-40B4-BE49-F238E27FC236}">
                <a16:creationId xmlns:a16="http://schemas.microsoft.com/office/drawing/2014/main" id="{41F0742D-9901-A470-8355-2CD86FC6EE94}"/>
              </a:ext>
            </a:extLst>
          </p:cNvPr>
          <p:cNvSpPr txBox="1"/>
          <p:nvPr/>
        </p:nvSpPr>
        <p:spPr>
          <a:xfrm>
            <a:off x="6994378" y="4649891"/>
            <a:ext cx="1714501" cy="590931"/>
          </a:xfrm>
          <a:prstGeom prst="rect">
            <a:avLst/>
          </a:prstGeom>
          <a:noFill/>
        </p:spPr>
        <p:txBody>
          <a:bodyPr wrap="square" rtlCol="0">
            <a:spAutoFit/>
          </a:bodyPr>
          <a:lstStyle/>
          <a:p>
            <a:pPr algn="ctr">
              <a:lnSpc>
                <a:spcPct val="90000"/>
              </a:lnSpc>
            </a:pPr>
            <a:r>
              <a:rPr lang="en-US" b="1" dirty="0">
                <a:solidFill>
                  <a:srgbClr val="292662"/>
                </a:solidFill>
                <a:latin typeface="Ubuntu Light" panose="020B0304030602030204" pitchFamily="34" charset="0"/>
              </a:rPr>
              <a:t>Encourage the Heart</a:t>
            </a:r>
          </a:p>
        </p:txBody>
      </p:sp>
      <p:sp>
        <p:nvSpPr>
          <p:cNvPr id="16" name="TextBox 15">
            <a:extLst>
              <a:ext uri="{FF2B5EF4-FFF2-40B4-BE49-F238E27FC236}">
                <a16:creationId xmlns:a16="http://schemas.microsoft.com/office/drawing/2014/main" id="{6117F581-2362-376E-C0F0-8E998309CEBD}"/>
              </a:ext>
            </a:extLst>
          </p:cNvPr>
          <p:cNvSpPr txBox="1"/>
          <p:nvPr/>
        </p:nvSpPr>
        <p:spPr>
          <a:xfrm>
            <a:off x="8973457" y="4649891"/>
            <a:ext cx="1778000" cy="590931"/>
          </a:xfrm>
          <a:prstGeom prst="rect">
            <a:avLst/>
          </a:prstGeom>
          <a:noFill/>
        </p:spPr>
        <p:txBody>
          <a:bodyPr wrap="square" rtlCol="0">
            <a:spAutoFit/>
          </a:bodyPr>
          <a:lstStyle/>
          <a:p>
            <a:pPr algn="ctr">
              <a:lnSpc>
                <a:spcPct val="90000"/>
              </a:lnSpc>
            </a:pPr>
            <a:r>
              <a:rPr lang="en-US" b="1" dirty="0">
                <a:solidFill>
                  <a:srgbClr val="292662"/>
                </a:solidFill>
                <a:latin typeface="Ubuntu Light" panose="020B0304030602030204" pitchFamily="34" charset="0"/>
              </a:rPr>
              <a:t>Enable Others to Act</a:t>
            </a:r>
          </a:p>
        </p:txBody>
      </p:sp>
      <p:pic>
        <p:nvPicPr>
          <p:cNvPr id="17" name="Graphic 16">
            <a:extLst>
              <a:ext uri="{FF2B5EF4-FFF2-40B4-BE49-F238E27FC236}">
                <a16:creationId xmlns:a16="http://schemas.microsoft.com/office/drawing/2014/main" id="{8032896E-4C14-72B2-F1D3-8322AA9888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3203" y="3120045"/>
            <a:ext cx="983893" cy="1074366"/>
          </a:xfrm>
          <a:prstGeom prst="rect">
            <a:avLst/>
          </a:prstGeom>
        </p:spPr>
      </p:pic>
      <p:pic>
        <p:nvPicPr>
          <p:cNvPr id="19" name="Graphic 18">
            <a:extLst>
              <a:ext uri="{FF2B5EF4-FFF2-40B4-BE49-F238E27FC236}">
                <a16:creationId xmlns:a16="http://schemas.microsoft.com/office/drawing/2014/main" id="{F076199A-A536-FF5C-A1A6-F1124217CF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4464" y="3072789"/>
            <a:ext cx="1015856" cy="991078"/>
          </a:xfrm>
          <a:prstGeom prst="rect">
            <a:avLst/>
          </a:prstGeom>
        </p:spPr>
      </p:pic>
      <p:pic>
        <p:nvPicPr>
          <p:cNvPr id="23" name="Graphic 22">
            <a:extLst>
              <a:ext uri="{FF2B5EF4-FFF2-40B4-BE49-F238E27FC236}">
                <a16:creationId xmlns:a16="http://schemas.microsoft.com/office/drawing/2014/main" id="{1E249AF4-B81E-51FA-FD6C-75CE3E29A6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97049" y="3252416"/>
            <a:ext cx="971550" cy="809625"/>
          </a:xfrm>
          <a:prstGeom prst="rect">
            <a:avLst/>
          </a:prstGeom>
        </p:spPr>
      </p:pic>
      <p:pic>
        <p:nvPicPr>
          <p:cNvPr id="25" name="Graphic 24">
            <a:extLst>
              <a:ext uri="{FF2B5EF4-FFF2-40B4-BE49-F238E27FC236}">
                <a16:creationId xmlns:a16="http://schemas.microsoft.com/office/drawing/2014/main" id="{2115BD5A-63C9-B672-3FF1-5D4BE96648F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09444" y="3290516"/>
            <a:ext cx="895350" cy="733425"/>
          </a:xfrm>
          <a:prstGeom prst="rect">
            <a:avLst/>
          </a:prstGeom>
        </p:spPr>
      </p:pic>
      <p:pic>
        <p:nvPicPr>
          <p:cNvPr id="27" name="Graphic 26">
            <a:extLst>
              <a:ext uri="{FF2B5EF4-FFF2-40B4-BE49-F238E27FC236}">
                <a16:creationId xmlns:a16="http://schemas.microsoft.com/office/drawing/2014/main" id="{B1DF748C-C3C3-E2C0-BBFA-E60E09725BB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36474" y="3147567"/>
            <a:ext cx="1019322" cy="1019322"/>
          </a:xfrm>
          <a:prstGeom prst="rect">
            <a:avLst/>
          </a:prstGeom>
        </p:spPr>
      </p:pic>
    </p:spTree>
    <p:extLst>
      <p:ext uri="{BB962C8B-B14F-4D97-AF65-F5344CB8AC3E}">
        <p14:creationId xmlns:p14="http://schemas.microsoft.com/office/powerpoint/2010/main" val="128102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DA1ADD-20B2-1338-569F-3269048E1700}"/>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55395040-75F1-53AE-5111-988BA4BE6DD7}"/>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4E0A66D8-0AE2-CA66-84E0-87E9B071F15E}"/>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63E58EB3-D819-6C18-6B16-212A920B8B13}"/>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B89DFA3E-70AA-D0A8-55D8-5A82292EB1D6}"/>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C269CFBF-FCF6-E051-2FA0-164F7FC11553}"/>
              </a:ext>
            </a:extLst>
          </p:cNvPr>
          <p:cNvGraphicFramePr>
            <a:graphicFrameLocks noGrp="1"/>
          </p:cNvGraphicFramePr>
          <p:nvPr>
            <p:extLst>
              <p:ext uri="{D42A27DB-BD31-4B8C-83A1-F6EECF244321}">
                <p14:modId xmlns:p14="http://schemas.microsoft.com/office/powerpoint/2010/main" val="1518454774"/>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en-US" sz="1600" dirty="0">
                          <a:solidFill>
                            <a:srgbClr val="1C9B86"/>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nchor="ctr">
                    <a:solidFill>
                      <a:srgbClr val="1BB4E4"/>
                    </a:solidFill>
                  </a:tcPr>
                </a:tc>
                <a:tc>
                  <a:txBody>
                    <a:bodyPr/>
                    <a:lstStyle/>
                    <a:p>
                      <a:r>
                        <a:rPr lang="en-US" sz="1600" dirty="0">
                          <a:solidFill>
                            <a:srgbClr val="1BB4E4"/>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en-US" sz="1600" dirty="0">
                          <a:solidFill>
                            <a:srgbClr val="DAB600"/>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nchor="ctr">
                    <a:solidFill>
                      <a:srgbClr val="B81BAF"/>
                    </a:solidFill>
                  </a:tcPr>
                </a:tc>
                <a:tc>
                  <a:txBody>
                    <a:bodyPr/>
                    <a:lstStyle/>
                    <a:p>
                      <a:r>
                        <a:rPr lang="en-US" sz="1600" dirty="0">
                          <a:solidFill>
                            <a:srgbClr val="B81BAF"/>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en-US" sz="1600" dirty="0">
                          <a:solidFill>
                            <a:srgbClr val="F76200"/>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nchor="ctr">
                    <a:solidFill>
                      <a:srgbClr val="FC0026"/>
                    </a:solidFill>
                  </a:tcPr>
                </a:tc>
                <a:tc>
                  <a:txBody>
                    <a:bodyPr/>
                    <a:lstStyle/>
                    <a:p>
                      <a:r>
                        <a:rPr lang="en-US" sz="1600" dirty="0">
                          <a:solidFill>
                            <a:srgbClr val="FC0026"/>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685B1C8-5B13-4A16-A4C1-1BB07F6B60C9}"/>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ACAE137D-84D2-277A-D04F-2E12509A33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3DF5E736-B40E-C0E6-4D76-57C3719660C0}"/>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E867E520-5BA0-8148-59D9-27403E50A978}"/>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5DB8C5DF-3D64-3F16-B2C1-9907415C2903}"/>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A96911F2-FF1F-30FD-CFD5-D8295AEEF77E}"/>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B2A1C450-C1F4-8E6E-B397-B85E905A73BE}"/>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CA2B030E-72AB-82C0-5358-9864CC4B39A6}"/>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213309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95F7-A6B9-3391-A6F8-368B7F2DA0D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969195-4D4A-9FFC-346A-2877D7647359}"/>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8C1926D0-FF22-9164-7721-A9C4C6830B85}"/>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93AF15CB-4173-3323-2E39-8E1AEB51FE0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ED41ED75-4BF2-E397-7051-ED02470B05A5}"/>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9389EB62-6284-7A7F-99F0-3C4965479D20}"/>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F64C7ADD-C23A-5367-D993-CDD0E5832810}"/>
              </a:ext>
            </a:extLst>
          </p:cNvPr>
          <p:cNvGraphicFramePr>
            <a:graphicFrameLocks noGrp="1"/>
          </p:cNvGraphicFramePr>
          <p:nvPr>
            <p:extLst>
              <p:ext uri="{D42A27DB-BD31-4B8C-83A1-F6EECF244321}">
                <p14:modId xmlns:p14="http://schemas.microsoft.com/office/powerpoint/2010/main" val="1242324442"/>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chemeClr val="accent2"/>
                        </a:solidFill>
                        <a:latin typeface="Ubuntu" panose="020B0504030602030204" pitchFamily="34" charset="0"/>
                      </a:endParaRPr>
                    </a:p>
                  </a:txBody>
                  <a:tcPr>
                    <a:solidFill>
                      <a:srgbClr val="40CFB4"/>
                    </a:solidFill>
                  </a:tcPr>
                </a:tc>
                <a:tc>
                  <a:txBody>
                    <a:bodyPr/>
                    <a:lstStyle/>
                    <a:p>
                      <a:r>
                        <a:rPr lang="en-US" sz="1800" b="1" dirty="0">
                          <a:solidFill>
                            <a:srgbClr val="1C9B86"/>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nchor="ct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nchor="ct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nchor="ct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7F8B25BC-7B50-C296-E789-CE93EB316BCF}"/>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84F3F0E-0D94-5584-1D41-590A3FA57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7EA657FA-A570-DFB0-2BF7-DCA2E35E8F8E}"/>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41F039D7-286A-882D-0B1E-CEE8EE0C4A63}"/>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391DB029-4E1C-852D-DDDE-540E1DB3A8CB}"/>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899B599E-A038-21EC-4057-C01B60EB72C0}"/>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7AEFF353-C826-6743-A277-3795079FCF1F}"/>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E70783A3-5FCD-87FC-C383-560C456775B2}"/>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517228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40C01F-9B40-77AF-27B5-EDE24767AD2C}"/>
              </a:ext>
            </a:extLst>
          </p:cNvPr>
          <p:cNvSpPr>
            <a:spLocks noGrp="1"/>
          </p:cNvSpPr>
          <p:nvPr>
            <p:ph type="body" sz="quarter" idx="4294967295"/>
          </p:nvPr>
        </p:nvSpPr>
        <p:spPr>
          <a:xfrm>
            <a:off x="717550" y="3057581"/>
            <a:ext cx="5378450" cy="1308100"/>
          </a:xfrm>
        </p:spPr>
        <p:txBody>
          <a:bodyPr>
            <a:normAutofit/>
          </a:bodyPr>
          <a:lstStyle/>
          <a:p>
            <a:pPr marL="0" indent="0">
              <a:buNone/>
            </a:pPr>
            <a:r>
              <a:rPr lang="en-US" sz="3600" b="1" dirty="0">
                <a:solidFill>
                  <a:schemeClr val="bg1"/>
                </a:solidFill>
                <a:latin typeface="Ubuntu" panose="020B0504030602030204" pitchFamily="34" charset="0"/>
              </a:rPr>
              <a:t>Optional Initial Family Well-Being Survey</a:t>
            </a:r>
          </a:p>
        </p:txBody>
      </p:sp>
    </p:spTree>
    <p:extLst>
      <p:ext uri="{BB962C8B-B14F-4D97-AF65-F5344CB8AC3E}">
        <p14:creationId xmlns:p14="http://schemas.microsoft.com/office/powerpoint/2010/main" val="192421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E963-C79C-00B3-E60D-66F11BFA82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7BC670-C12E-A698-CF2C-A5E64F3B31B5}"/>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815829C4-0A09-E5C4-8CD8-E87F3EA7EFEE}"/>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7A00C52D-A42B-4294-60D4-5255E752B65B}"/>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7510D1FD-BC63-2EA9-2444-45C39D4A8FCA}"/>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5F48BE7B-6EE5-02E1-0AA5-07D07D91FD6F}"/>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73205D9E-5732-5AB6-8996-9F71E32103DF}"/>
              </a:ext>
            </a:extLst>
          </p:cNvPr>
          <p:cNvGraphicFramePr>
            <a:graphicFrameLocks noGrp="1"/>
          </p:cNvGraphicFramePr>
          <p:nvPr>
            <p:extLst>
              <p:ext uri="{D42A27DB-BD31-4B8C-83A1-F6EECF244321}">
                <p14:modId xmlns:p14="http://schemas.microsoft.com/office/powerpoint/2010/main" val="237660745"/>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en-US" sz="1800" b="1" dirty="0">
                          <a:solidFill>
                            <a:srgbClr val="E6CE54"/>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4B3131B4-FE53-541C-83A0-4060920DEAB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0786BC09-3D40-F3C6-784E-B08F0067D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15E87C90-16D1-1CD9-117D-F0D4F8035294}"/>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E76C58A6-3323-50B2-1334-267BEDF4736A}"/>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7A075635-2D23-B361-9A86-1B0BF175F81C}"/>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D79141C0-C76C-A2CF-BA71-4232B91877A2}"/>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34022C9D-CD48-6AD8-3B68-359EC6511B5D}"/>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01ABDAAE-C5B0-04F5-57DC-73FED6997D24}"/>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1845479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51C07-0D67-9FF6-655A-B47B143EC1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BDD327-2EE3-628E-849E-8745A3BC6FBE}"/>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C999C7EC-D6C7-6418-A125-1B9639F4AC9E}"/>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EE9F8F7A-9692-6DC3-689D-D9CA156ECD13}"/>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5D957E39-6D0B-FE06-C996-B0BEE1FCCEE1}"/>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2AC4A2A9-F42D-9632-3D34-F5CE076E2041}"/>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EB49A6FE-0357-B4BD-856D-A4D3F7D92ED4}"/>
              </a:ext>
            </a:extLst>
          </p:cNvPr>
          <p:cNvGraphicFramePr>
            <a:graphicFrameLocks noGrp="1"/>
          </p:cNvGraphicFramePr>
          <p:nvPr>
            <p:extLst>
              <p:ext uri="{D42A27DB-BD31-4B8C-83A1-F6EECF244321}">
                <p14:modId xmlns:p14="http://schemas.microsoft.com/office/powerpoint/2010/main" val="2442518358"/>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9914C"/>
                    </a:solidFill>
                  </a:tcPr>
                </a:tc>
                <a:tc>
                  <a:txBody>
                    <a:bodyPr/>
                    <a:lstStyle/>
                    <a:p>
                      <a:r>
                        <a:rPr lang="en-US" sz="1800" b="1" dirty="0">
                          <a:solidFill>
                            <a:srgbClr val="F76200"/>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D73D3C42-6AF9-D405-3F97-524E8E869941}"/>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4617500-3D5A-7413-2C4E-9285CCA48F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20537D4B-54D3-78DB-4655-BF678B1A7B23}"/>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C4FA5CD2-0D44-9220-8D68-400DC7036AC5}"/>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8BA40B09-0F36-AE4E-6B4E-98FCC5266D34}"/>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F114D042-C808-C4F7-53D9-D2A17137EECC}"/>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BD8E13F1-AA13-62A1-303B-3B23C7577450}"/>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EC6066E5-8E15-BAC2-6A3E-FD725D2B2746}"/>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762132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AA8C4-0FBB-0C95-B822-DCE6CB33553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2932AC-50BC-4D44-94F4-E8C50A002653}"/>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8F091837-803D-03D2-5388-1C64B95E7795}"/>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E5CAFAE8-D4AB-D237-2F63-E2BC8572F7B3}"/>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EADD2F79-E804-C8B0-D351-BB2C49B37ABD}"/>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73934DFD-72EF-38FA-35E6-173786D797D5}"/>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9E66E250-0E1B-CD55-C0C1-9A783E51580D}"/>
              </a:ext>
            </a:extLst>
          </p:cNvPr>
          <p:cNvGraphicFramePr>
            <a:graphicFrameLocks noGrp="1"/>
          </p:cNvGraphicFramePr>
          <p:nvPr>
            <p:extLst>
              <p:ext uri="{D42A27DB-BD31-4B8C-83A1-F6EECF244321}">
                <p14:modId xmlns:p14="http://schemas.microsoft.com/office/powerpoint/2010/main" val="1103679992"/>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solidFill>
                      <a:srgbClr val="1BB4E4"/>
                    </a:solidFill>
                  </a:tcPr>
                </a:tc>
                <a:tc>
                  <a:txBody>
                    <a:bodyPr/>
                    <a:lstStyle/>
                    <a:p>
                      <a:r>
                        <a:rPr lang="en-US" sz="1800" b="1" dirty="0">
                          <a:solidFill>
                            <a:srgbClr val="1BB4E4"/>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537C0931-9965-0CC2-0EBA-B008EF76120E}"/>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5803BE1-B661-5F71-3251-C52249070C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DB5EB96D-ACD9-F9A4-D523-468B9B4C723F}"/>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FE366CE0-060A-CBFB-BDE0-972D59FE39BD}"/>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AF91EEDA-B4D6-5FDC-321C-92B8CD1358DB}"/>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D27C6FA1-A4D3-204F-AE7B-2E6D9CAC2425}"/>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5E9CBFB5-6F1A-C11E-6D1B-6794D65EF710}"/>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7132DD63-554A-C2D5-588E-BBFC894D44AE}"/>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1967625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D6B9F-8127-A614-BFAB-AFE059B7F1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D49A73-CB52-21ED-81E1-9DDF84F858C0}"/>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A6C11CAE-182D-101A-2B5E-12DE49D030A6}"/>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1A429C71-9CDA-F55A-5664-314A60A3923E}"/>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8EC32915-7E76-5978-9388-17103E8642F4}"/>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11933189-1A18-9DCF-75BA-A3D428F5BC64}"/>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F918D467-AC8A-864B-7886-611178D5E913}"/>
              </a:ext>
            </a:extLst>
          </p:cNvPr>
          <p:cNvGraphicFramePr>
            <a:graphicFrameLocks noGrp="1"/>
          </p:cNvGraphicFramePr>
          <p:nvPr>
            <p:extLst>
              <p:ext uri="{D42A27DB-BD31-4B8C-83A1-F6EECF244321}">
                <p14:modId xmlns:p14="http://schemas.microsoft.com/office/powerpoint/2010/main" val="1735175859"/>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solidFill>
                      <a:srgbClr val="B81BAF"/>
                    </a:solidFill>
                  </a:tcPr>
                </a:tc>
                <a:tc>
                  <a:txBody>
                    <a:bodyPr/>
                    <a:lstStyle/>
                    <a:p>
                      <a:r>
                        <a:rPr lang="en-US" sz="1800" b="1" dirty="0">
                          <a:solidFill>
                            <a:srgbClr val="B81BAF"/>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385B3894-D510-38DA-FDCE-E88CCBE4337C}"/>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409D1A7D-5F0C-2EA3-E2BD-AC3B4CB18F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B32DAF28-5F2D-A52B-3E13-0FDB6562C8B9}"/>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0344C930-F931-8345-E36A-4FE16B2D2B9F}"/>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66320431-8F05-B68C-08B6-FCF39D7EFF03}"/>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F0037834-8749-FF20-1B95-7D5D344EB28B}"/>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BC786216-9D59-458F-F50E-DF7DE747CF42}"/>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C10ABD09-B830-C9D0-8A33-FFD8795C9D98}"/>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32145796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39F97-2300-43D0-C31F-9E98F0F325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FF5E92-E94B-F525-03BA-F2E11156EB99}"/>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42341EBE-CC14-35EF-2DC5-4D3EF8D3DAC0}"/>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A12B550A-8865-F062-CDC2-1F6B7FD0DC7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F67444B7-8E6F-7632-DD19-83B18DFEC86B}"/>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D86A870C-34FC-0FF3-39E7-7DD209085044}"/>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aphicFrame>
        <p:nvGraphicFramePr>
          <p:cNvPr id="17" name="Table 16">
            <a:extLst>
              <a:ext uri="{FF2B5EF4-FFF2-40B4-BE49-F238E27FC236}">
                <a16:creationId xmlns:a16="http://schemas.microsoft.com/office/drawing/2014/main" id="{CD9480A0-F5FC-E2A3-4814-973004D92783}"/>
              </a:ext>
            </a:extLst>
          </p:cNvPr>
          <p:cNvGraphicFramePr>
            <a:graphicFrameLocks noGrp="1"/>
          </p:cNvGraphicFramePr>
          <p:nvPr>
            <p:extLst>
              <p:ext uri="{D42A27DB-BD31-4B8C-83A1-F6EECF244321}">
                <p14:modId xmlns:p14="http://schemas.microsoft.com/office/powerpoint/2010/main" val="3449562251"/>
              </p:ext>
            </p:extLst>
          </p:nvPr>
        </p:nvGraphicFramePr>
        <p:xfrm>
          <a:off x="969573" y="3362617"/>
          <a:ext cx="6023894"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3251894">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solidFill>
                      <a:schemeClr val="bg1">
                        <a:lumMod val="85000"/>
                      </a:schemeClr>
                    </a:solidFill>
                  </a:tcPr>
                </a:tc>
                <a:tc>
                  <a:txBody>
                    <a:bodyPr/>
                    <a:lstStyle/>
                    <a:p>
                      <a:r>
                        <a:rPr lang="en-US" sz="1600" dirty="0">
                          <a:solidFill>
                            <a:schemeClr val="bg1">
                              <a:lumMod val="65000"/>
                            </a:schemeClr>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chemeClr val="bg1">
                        <a:lumMod val="85000"/>
                      </a:schemeClr>
                    </a:solidFill>
                  </a:tcPr>
                </a:tc>
                <a:tc>
                  <a:txBody>
                    <a:bodyPr/>
                    <a:lstStyle/>
                    <a:p>
                      <a:r>
                        <a:rPr lang="en-US" sz="1600" b="0" dirty="0">
                          <a:solidFill>
                            <a:schemeClr val="bg1">
                              <a:lumMod val="65000"/>
                            </a:schemeClr>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solidFill>
                      <a:srgbClr val="FC0026"/>
                    </a:solidFill>
                  </a:tcPr>
                </a:tc>
                <a:tc>
                  <a:txBody>
                    <a:bodyPr/>
                    <a:lstStyle/>
                    <a:p>
                      <a:r>
                        <a:rPr lang="en-US" sz="1800" b="1" dirty="0">
                          <a:solidFill>
                            <a:srgbClr val="FC0026"/>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grpSp>
        <p:nvGrpSpPr>
          <p:cNvPr id="7" name="Group 6">
            <a:extLst>
              <a:ext uri="{FF2B5EF4-FFF2-40B4-BE49-F238E27FC236}">
                <a16:creationId xmlns:a16="http://schemas.microsoft.com/office/drawing/2014/main" id="{CAB42268-AEF1-55C7-4640-8C4FD1DE2F72}"/>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D5EF689B-48E5-C712-3CB2-DE8297A9AC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0534FEF-972B-9197-06A6-67B41B696365}"/>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17F139EB-D029-74A5-1BAC-2EC102DB9120}"/>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BB52BB81-0CD6-9470-0828-F95D56C5B3D9}"/>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68860135-9DD2-735C-FA40-8B293B501F94}"/>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43CC02CF-6DFF-A328-F0F1-B7DAB9D00B44}"/>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B55E8411-2FE1-08B8-7F61-2D9E6D9C42EF}"/>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spTree>
    <p:extLst>
      <p:ext uri="{BB962C8B-B14F-4D97-AF65-F5344CB8AC3E}">
        <p14:creationId xmlns:p14="http://schemas.microsoft.com/office/powerpoint/2010/main" val="37842647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9D843-4D73-C1A0-0DAE-4719C62022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523C6E-D18D-6457-0B9F-213ABE09BEB6}"/>
              </a:ext>
            </a:extLst>
          </p:cNvPr>
          <p:cNvSpPr>
            <a:spLocks noGrp="1"/>
          </p:cNvSpPr>
          <p:nvPr>
            <p:ph type="body" sz="quarter" idx="11"/>
          </p:nvPr>
        </p:nvSpPr>
        <p:spPr/>
        <p:txBody>
          <a:bodyPr/>
          <a:lstStyle/>
          <a:p>
            <a:r>
              <a:rPr lang="en-US" dirty="0"/>
              <a:t>What is a “Leader”?</a:t>
            </a:r>
          </a:p>
        </p:txBody>
      </p:sp>
      <p:sp>
        <p:nvSpPr>
          <p:cNvPr id="3" name="Text Placeholder 2">
            <a:extLst>
              <a:ext uri="{FF2B5EF4-FFF2-40B4-BE49-F238E27FC236}">
                <a16:creationId xmlns:a16="http://schemas.microsoft.com/office/drawing/2014/main" id="{2E4EB43B-C7E7-F730-9AD2-E0870E3E0170}"/>
              </a:ext>
            </a:extLst>
          </p:cNvPr>
          <p:cNvSpPr>
            <a:spLocks noGrp="1"/>
          </p:cNvSpPr>
          <p:nvPr>
            <p:ph type="body" sz="quarter" idx="12"/>
          </p:nvPr>
        </p:nvSpPr>
        <p:spPr>
          <a:xfrm>
            <a:off x="9339945" y="575623"/>
            <a:ext cx="528061" cy="356260"/>
          </a:xfrm>
        </p:spPr>
        <p:txBody>
          <a:bodyPr/>
          <a:lstStyle/>
          <a:p>
            <a:r>
              <a:rPr lang="en-US" dirty="0"/>
              <a:t>1.2.</a:t>
            </a:r>
          </a:p>
        </p:txBody>
      </p:sp>
      <p:sp>
        <p:nvSpPr>
          <p:cNvPr id="4" name="Text Placeholder 3">
            <a:extLst>
              <a:ext uri="{FF2B5EF4-FFF2-40B4-BE49-F238E27FC236}">
                <a16:creationId xmlns:a16="http://schemas.microsoft.com/office/drawing/2014/main" id="{5682A114-881B-E751-4449-FC53D81F9252}"/>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9308E296-DC99-3F30-A08D-9E84FAE853A8}"/>
              </a:ext>
            </a:extLst>
          </p:cNvPr>
          <p:cNvSpPr txBox="1"/>
          <p:nvPr/>
        </p:nvSpPr>
        <p:spPr>
          <a:xfrm>
            <a:off x="698373" y="1989100"/>
            <a:ext cx="5906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Skills of a Unified Leader</a:t>
            </a:r>
          </a:p>
        </p:txBody>
      </p:sp>
      <p:sp>
        <p:nvSpPr>
          <p:cNvPr id="6" name="TextBox 5">
            <a:extLst>
              <a:ext uri="{FF2B5EF4-FFF2-40B4-BE49-F238E27FC236}">
                <a16:creationId xmlns:a16="http://schemas.microsoft.com/office/drawing/2014/main" id="{BEB53AA1-9CCD-2F76-18C3-BB1EB94DA6A6}"/>
              </a:ext>
            </a:extLst>
          </p:cNvPr>
          <p:cNvSpPr txBox="1"/>
          <p:nvPr/>
        </p:nvSpPr>
        <p:spPr>
          <a:xfrm>
            <a:off x="734588" y="2749148"/>
            <a:ext cx="5528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92662"/>
                </a:solidFill>
                <a:effectLst/>
                <a:uLnTx/>
                <a:uFillTx/>
                <a:latin typeface="Ubuntu Light" panose="020B0304030602030204" pitchFamily="34" charset="0"/>
                <a:ea typeface="+mn-ea"/>
                <a:cs typeface="+mn-cs"/>
              </a:rPr>
              <a:t>Six skills that every leader needs to be successful:</a:t>
            </a:r>
          </a:p>
        </p:txBody>
      </p:sp>
      <p:grpSp>
        <p:nvGrpSpPr>
          <p:cNvPr id="7" name="Group 6">
            <a:extLst>
              <a:ext uri="{FF2B5EF4-FFF2-40B4-BE49-F238E27FC236}">
                <a16:creationId xmlns:a16="http://schemas.microsoft.com/office/drawing/2014/main" id="{CCAB3D6C-C3DA-065E-E17F-7719F004B827}"/>
              </a:ext>
            </a:extLst>
          </p:cNvPr>
          <p:cNvGrpSpPr/>
          <p:nvPr/>
        </p:nvGrpSpPr>
        <p:grpSpPr>
          <a:xfrm>
            <a:off x="6666929" y="1538927"/>
            <a:ext cx="4343178" cy="4743450"/>
            <a:chOff x="6602760" y="1514563"/>
            <a:chExt cx="4343178" cy="4743450"/>
          </a:xfrm>
        </p:grpSpPr>
        <p:pic>
          <p:nvPicPr>
            <p:cNvPr id="8" name="Graphic 7">
              <a:extLst>
                <a:ext uri="{FF2B5EF4-FFF2-40B4-BE49-F238E27FC236}">
                  <a16:creationId xmlns:a16="http://schemas.microsoft.com/office/drawing/2014/main" id="{99ABE15E-110B-BD78-BCEF-33875EE89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2760" y="1514563"/>
              <a:ext cx="4343178" cy="4743450"/>
            </a:xfrm>
            <a:prstGeom prst="rect">
              <a:avLst/>
            </a:prstGeom>
          </p:spPr>
        </p:pic>
        <p:sp>
          <p:nvSpPr>
            <p:cNvPr id="9" name="TextBox 8">
              <a:extLst>
                <a:ext uri="{FF2B5EF4-FFF2-40B4-BE49-F238E27FC236}">
                  <a16:creationId xmlns:a16="http://schemas.microsoft.com/office/drawing/2014/main" id="{5A79B2F4-B52F-D027-FC74-FD7645703280}"/>
                </a:ext>
              </a:extLst>
            </p:cNvPr>
            <p:cNvSpPr txBox="1"/>
            <p:nvPr/>
          </p:nvSpPr>
          <p:spPr>
            <a:xfrm>
              <a:off x="8037577" y="2293338"/>
              <a:ext cx="1473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OPENNESS</a:t>
              </a:r>
            </a:p>
          </p:txBody>
        </p:sp>
        <p:sp>
          <p:nvSpPr>
            <p:cNvPr id="10" name="TextBox 9">
              <a:extLst>
                <a:ext uri="{FF2B5EF4-FFF2-40B4-BE49-F238E27FC236}">
                  <a16:creationId xmlns:a16="http://schemas.microsoft.com/office/drawing/2014/main" id="{5E77233B-B121-4DE3-9743-54F06D4C9C91}"/>
                </a:ext>
              </a:extLst>
            </p:cNvPr>
            <p:cNvSpPr txBox="1"/>
            <p:nvPr/>
          </p:nvSpPr>
          <p:spPr>
            <a:xfrm>
              <a:off x="9231129" y="3021362"/>
              <a:ext cx="134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BRAVERY</a:t>
              </a:r>
            </a:p>
          </p:txBody>
        </p:sp>
        <p:sp>
          <p:nvSpPr>
            <p:cNvPr id="16" name="TextBox 15">
              <a:extLst>
                <a:ext uri="{FF2B5EF4-FFF2-40B4-BE49-F238E27FC236}">
                  <a16:creationId xmlns:a16="http://schemas.microsoft.com/office/drawing/2014/main" id="{E73FB92A-3FAD-B512-A22C-6C03E59177A2}"/>
                </a:ext>
              </a:extLst>
            </p:cNvPr>
            <p:cNvSpPr txBox="1"/>
            <p:nvPr/>
          </p:nvSpPr>
          <p:spPr>
            <a:xfrm>
              <a:off x="9164520" y="4373766"/>
              <a:ext cx="17104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INNOVATION</a:t>
              </a:r>
            </a:p>
          </p:txBody>
        </p:sp>
        <p:sp>
          <p:nvSpPr>
            <p:cNvPr id="18" name="TextBox 17">
              <a:extLst>
                <a:ext uri="{FF2B5EF4-FFF2-40B4-BE49-F238E27FC236}">
                  <a16:creationId xmlns:a16="http://schemas.microsoft.com/office/drawing/2014/main" id="{5FF534BC-9842-E3A2-0CBD-E4C54E79BA8E}"/>
                </a:ext>
              </a:extLst>
            </p:cNvPr>
            <p:cNvSpPr txBox="1"/>
            <p:nvPr/>
          </p:nvSpPr>
          <p:spPr>
            <a:xfrm>
              <a:off x="7671401" y="5162001"/>
              <a:ext cx="22312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20" normalizeH="0" baseline="0" noProof="0" dirty="0">
                  <a:ln>
                    <a:noFill/>
                  </a:ln>
                  <a:solidFill>
                    <a:prstClr val="white"/>
                  </a:solidFill>
                  <a:effectLst/>
                  <a:uLnTx/>
                  <a:uFillTx/>
                  <a:latin typeface="Ubuntu" panose="020B0504030602030204" pitchFamily="34" charset="0"/>
                  <a:ea typeface="+mn-ea"/>
                  <a:cs typeface="+mn-cs"/>
                </a:rPr>
                <a:t>ACCOUNTABILITY</a:t>
              </a:r>
            </a:p>
          </p:txBody>
        </p:sp>
        <p:sp>
          <p:nvSpPr>
            <p:cNvPr id="19" name="TextBox 18">
              <a:extLst>
                <a:ext uri="{FF2B5EF4-FFF2-40B4-BE49-F238E27FC236}">
                  <a16:creationId xmlns:a16="http://schemas.microsoft.com/office/drawing/2014/main" id="{9D81108E-5ACF-0B6B-05F6-AE65BF684A86}"/>
                </a:ext>
              </a:extLst>
            </p:cNvPr>
            <p:cNvSpPr txBox="1"/>
            <p:nvPr/>
          </p:nvSpPr>
          <p:spPr>
            <a:xfrm>
              <a:off x="6876575" y="3021362"/>
              <a:ext cx="15896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EMPATHY</a:t>
              </a:r>
            </a:p>
          </p:txBody>
        </p:sp>
        <p:sp>
          <p:nvSpPr>
            <p:cNvPr id="20" name="TextBox 19">
              <a:extLst>
                <a:ext uri="{FF2B5EF4-FFF2-40B4-BE49-F238E27FC236}">
                  <a16:creationId xmlns:a16="http://schemas.microsoft.com/office/drawing/2014/main" id="{1C564064-9A1C-E658-0BE9-D9D23BAD1F9F}"/>
                </a:ext>
              </a:extLst>
            </p:cNvPr>
            <p:cNvSpPr txBox="1"/>
            <p:nvPr/>
          </p:nvSpPr>
          <p:spPr>
            <a:xfrm>
              <a:off x="7228241" y="4373766"/>
              <a:ext cx="74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GRIT</a:t>
              </a:r>
            </a:p>
          </p:txBody>
        </p:sp>
      </p:grpSp>
      <p:graphicFrame>
        <p:nvGraphicFramePr>
          <p:cNvPr id="11" name="Table 10">
            <a:extLst>
              <a:ext uri="{FF2B5EF4-FFF2-40B4-BE49-F238E27FC236}">
                <a16:creationId xmlns:a16="http://schemas.microsoft.com/office/drawing/2014/main" id="{806AF22B-07DC-62C6-76AE-12EC8E52E4EB}"/>
              </a:ext>
            </a:extLst>
          </p:cNvPr>
          <p:cNvGraphicFramePr>
            <a:graphicFrameLocks noGrp="1"/>
          </p:cNvGraphicFramePr>
          <p:nvPr>
            <p:extLst>
              <p:ext uri="{D42A27DB-BD31-4B8C-83A1-F6EECF244321}">
                <p14:modId xmlns:p14="http://schemas.microsoft.com/office/powerpoint/2010/main" val="522970574"/>
              </p:ext>
            </p:extLst>
          </p:nvPr>
        </p:nvGraphicFramePr>
        <p:xfrm>
          <a:off x="969573" y="3362617"/>
          <a:ext cx="5364000" cy="1512000"/>
        </p:xfrm>
        <a:graphic>
          <a:graphicData uri="http://schemas.openxmlformats.org/drawingml/2006/table">
            <a:tbl>
              <a:tblPr bandRow="1">
                <a:tableStyleId>{5C22544A-7EE6-4342-B048-85BDC9FD1C3A}</a:tableStyleId>
              </a:tblPr>
              <a:tblGrid>
                <a:gridCol w="216000">
                  <a:extLst>
                    <a:ext uri="{9D8B030D-6E8A-4147-A177-3AD203B41FA5}">
                      <a16:colId xmlns:a16="http://schemas.microsoft.com/office/drawing/2014/main" val="2158658509"/>
                    </a:ext>
                  </a:extLst>
                </a:gridCol>
                <a:gridCol w="2340000">
                  <a:extLst>
                    <a:ext uri="{9D8B030D-6E8A-4147-A177-3AD203B41FA5}">
                      <a16:colId xmlns:a16="http://schemas.microsoft.com/office/drawing/2014/main" val="980299968"/>
                    </a:ext>
                  </a:extLst>
                </a:gridCol>
                <a:gridCol w="216000">
                  <a:extLst>
                    <a:ext uri="{9D8B030D-6E8A-4147-A177-3AD203B41FA5}">
                      <a16:colId xmlns:a16="http://schemas.microsoft.com/office/drawing/2014/main" val="1862694153"/>
                    </a:ext>
                  </a:extLst>
                </a:gridCol>
                <a:gridCol w="2592000">
                  <a:extLst>
                    <a:ext uri="{9D8B030D-6E8A-4147-A177-3AD203B41FA5}">
                      <a16:colId xmlns:a16="http://schemas.microsoft.com/office/drawing/2014/main" val="1640913183"/>
                    </a:ext>
                  </a:extLst>
                </a:gridCol>
              </a:tblGrid>
              <a:tr h="504000">
                <a:tc>
                  <a:txBody>
                    <a:bodyPr/>
                    <a:lstStyle/>
                    <a:p>
                      <a:endParaRPr lang="en-US" dirty="0">
                        <a:solidFill>
                          <a:srgbClr val="FF0000"/>
                        </a:solidFill>
                        <a:latin typeface="Ubuntu" panose="020B0504030602030204" pitchFamily="34" charset="0"/>
                      </a:endParaRPr>
                    </a:p>
                  </a:txBody>
                  <a:tcPr>
                    <a:solidFill>
                      <a:srgbClr val="40CFB4"/>
                    </a:solidFill>
                  </a:tcPr>
                </a:tc>
                <a:tc>
                  <a:txBody>
                    <a:bodyPr/>
                    <a:lstStyle/>
                    <a:p>
                      <a:r>
                        <a:rPr lang="en-US" sz="1600" dirty="0">
                          <a:solidFill>
                            <a:srgbClr val="1C9B86"/>
                          </a:solidFill>
                          <a:latin typeface="Ubuntu" panose="020B0504030602030204" pitchFamily="34" charset="0"/>
                        </a:rPr>
                        <a:t>EMPATHY</a:t>
                      </a:r>
                    </a:p>
                  </a:txBody>
                  <a:tcPr anchor="ctr">
                    <a:noFill/>
                  </a:tcPr>
                </a:tc>
                <a:tc>
                  <a:txBody>
                    <a:bodyPr/>
                    <a:lstStyle/>
                    <a:p>
                      <a:endParaRPr lang="en-US" dirty="0">
                        <a:solidFill>
                          <a:srgbClr val="FF0000"/>
                        </a:solidFill>
                        <a:latin typeface="Ubuntu" panose="020B0504030602030204" pitchFamily="34" charset="0"/>
                      </a:endParaRPr>
                    </a:p>
                  </a:txBody>
                  <a:tcPr anchor="ctr">
                    <a:solidFill>
                      <a:srgbClr val="1BB4E4"/>
                    </a:solidFill>
                  </a:tcPr>
                </a:tc>
                <a:tc>
                  <a:txBody>
                    <a:bodyPr/>
                    <a:lstStyle/>
                    <a:p>
                      <a:r>
                        <a:rPr lang="en-US" sz="1600" dirty="0">
                          <a:solidFill>
                            <a:srgbClr val="1BB4E4"/>
                          </a:solidFill>
                          <a:latin typeface="Ubuntu" panose="020B0504030602030204" pitchFamily="34" charset="0"/>
                        </a:rPr>
                        <a:t>OPENNESS</a:t>
                      </a:r>
                    </a:p>
                  </a:txBody>
                  <a:tcPr anchor="ctr">
                    <a:noFill/>
                  </a:tcPr>
                </a:tc>
                <a:extLst>
                  <a:ext uri="{0D108BD9-81ED-4DB2-BD59-A6C34878D82A}">
                    <a16:rowId xmlns:a16="http://schemas.microsoft.com/office/drawing/2014/main" val="3673986456"/>
                  </a:ext>
                </a:extLst>
              </a:tr>
              <a:tr h="504000">
                <a:tc>
                  <a:txBody>
                    <a:bodyPr/>
                    <a:lstStyle/>
                    <a:p>
                      <a:endParaRPr lang="en-US" dirty="0">
                        <a:solidFill>
                          <a:srgbClr val="1D417F"/>
                        </a:solidFill>
                        <a:latin typeface="Ubuntu" panose="020B0504030602030204" pitchFamily="34" charset="0"/>
                      </a:endParaRPr>
                    </a:p>
                  </a:txBody>
                  <a:tcPr>
                    <a:solidFill>
                      <a:srgbClr val="FFDC33"/>
                    </a:solidFill>
                  </a:tcPr>
                </a:tc>
                <a:tc>
                  <a:txBody>
                    <a:bodyPr/>
                    <a:lstStyle/>
                    <a:p>
                      <a:r>
                        <a:rPr lang="en-US" sz="1600" dirty="0">
                          <a:solidFill>
                            <a:srgbClr val="DAB600"/>
                          </a:solidFill>
                          <a:latin typeface="Ubuntu" panose="020B0504030602030204" pitchFamily="34" charset="0"/>
                        </a:rPr>
                        <a:t>GRIT</a:t>
                      </a:r>
                    </a:p>
                  </a:txBody>
                  <a:tcPr anchor="ctr">
                    <a:noFill/>
                  </a:tcPr>
                </a:tc>
                <a:tc>
                  <a:txBody>
                    <a:bodyPr/>
                    <a:lstStyle/>
                    <a:p>
                      <a:endParaRPr lang="en-US" dirty="0">
                        <a:solidFill>
                          <a:srgbClr val="1D417F"/>
                        </a:solidFill>
                        <a:latin typeface="Ubuntu" panose="020B0504030602030204" pitchFamily="34" charset="0"/>
                      </a:endParaRPr>
                    </a:p>
                  </a:txBody>
                  <a:tcPr anchor="ctr">
                    <a:solidFill>
                      <a:srgbClr val="B81BAF"/>
                    </a:solidFill>
                  </a:tcPr>
                </a:tc>
                <a:tc>
                  <a:txBody>
                    <a:bodyPr/>
                    <a:lstStyle/>
                    <a:p>
                      <a:r>
                        <a:rPr lang="en-US" sz="1600" dirty="0">
                          <a:solidFill>
                            <a:srgbClr val="B81BAF"/>
                          </a:solidFill>
                          <a:latin typeface="Ubuntu" panose="020B0504030602030204" pitchFamily="34" charset="0"/>
                        </a:rPr>
                        <a:t>BRAVERY</a:t>
                      </a:r>
                    </a:p>
                  </a:txBody>
                  <a:tcPr anchor="ctr">
                    <a:noFill/>
                  </a:tcPr>
                </a:tc>
                <a:extLst>
                  <a:ext uri="{0D108BD9-81ED-4DB2-BD59-A6C34878D82A}">
                    <a16:rowId xmlns:a16="http://schemas.microsoft.com/office/drawing/2014/main" val="525698704"/>
                  </a:ext>
                </a:extLst>
              </a:tr>
              <a:tr h="504000">
                <a:tc>
                  <a:txBody>
                    <a:bodyPr/>
                    <a:lstStyle/>
                    <a:p>
                      <a:endParaRPr lang="en-US" dirty="0">
                        <a:solidFill>
                          <a:srgbClr val="1C9B86"/>
                        </a:solidFill>
                        <a:latin typeface="Ubuntu" panose="020B0504030602030204" pitchFamily="34" charset="0"/>
                      </a:endParaRPr>
                    </a:p>
                  </a:txBody>
                  <a:tcPr>
                    <a:solidFill>
                      <a:srgbClr val="FA924D"/>
                    </a:solidFill>
                  </a:tcPr>
                </a:tc>
                <a:tc>
                  <a:txBody>
                    <a:bodyPr/>
                    <a:lstStyle/>
                    <a:p>
                      <a:r>
                        <a:rPr lang="en-US" sz="1600" dirty="0">
                          <a:solidFill>
                            <a:srgbClr val="F76200"/>
                          </a:solidFill>
                          <a:latin typeface="Ubuntu" panose="020B0504030602030204" pitchFamily="34" charset="0"/>
                        </a:rPr>
                        <a:t>ACCOUNTABILITY</a:t>
                      </a:r>
                    </a:p>
                  </a:txBody>
                  <a:tcPr anchor="ctr">
                    <a:noFill/>
                  </a:tcPr>
                </a:tc>
                <a:tc>
                  <a:txBody>
                    <a:bodyPr/>
                    <a:lstStyle/>
                    <a:p>
                      <a:endParaRPr lang="en-US" dirty="0">
                        <a:solidFill>
                          <a:srgbClr val="1C9B86"/>
                        </a:solidFill>
                        <a:latin typeface="Ubuntu" panose="020B0504030602030204" pitchFamily="34" charset="0"/>
                      </a:endParaRPr>
                    </a:p>
                  </a:txBody>
                  <a:tcPr anchor="ctr">
                    <a:solidFill>
                      <a:srgbClr val="FC0026"/>
                    </a:solidFill>
                  </a:tcPr>
                </a:tc>
                <a:tc>
                  <a:txBody>
                    <a:bodyPr/>
                    <a:lstStyle/>
                    <a:p>
                      <a:r>
                        <a:rPr lang="en-US" sz="1600" dirty="0">
                          <a:solidFill>
                            <a:srgbClr val="FC0026"/>
                          </a:solidFill>
                          <a:latin typeface="Ubuntu" panose="020B0504030602030204" pitchFamily="34" charset="0"/>
                        </a:rPr>
                        <a:t>INNOVATION</a:t>
                      </a:r>
                    </a:p>
                  </a:txBody>
                  <a:tcPr anchor="ctr">
                    <a:noFill/>
                  </a:tcPr>
                </a:tc>
                <a:extLst>
                  <a:ext uri="{0D108BD9-81ED-4DB2-BD59-A6C34878D82A}">
                    <a16:rowId xmlns:a16="http://schemas.microsoft.com/office/drawing/2014/main" val="2333581483"/>
                  </a:ext>
                </a:extLst>
              </a:tr>
            </a:tbl>
          </a:graphicData>
        </a:graphic>
      </p:graphicFrame>
    </p:spTree>
    <p:extLst>
      <p:ext uri="{BB962C8B-B14F-4D97-AF65-F5344CB8AC3E}">
        <p14:creationId xmlns:p14="http://schemas.microsoft.com/office/powerpoint/2010/main" val="3512491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E95F67-EC14-6F5E-6171-16803C4850A6}"/>
              </a:ext>
            </a:extLst>
          </p:cNvPr>
          <p:cNvSpPr>
            <a:spLocks noGrp="1"/>
          </p:cNvSpPr>
          <p:nvPr>
            <p:ph type="body" sz="quarter" idx="10"/>
          </p:nvPr>
        </p:nvSpPr>
        <p:spPr/>
        <p:txBody>
          <a:bodyPr/>
          <a:lstStyle/>
          <a:p>
            <a:r>
              <a:rPr lang="en-US" dirty="0"/>
              <a:t>Day One</a:t>
            </a:r>
          </a:p>
        </p:txBody>
      </p:sp>
      <p:sp>
        <p:nvSpPr>
          <p:cNvPr id="6" name="Text Placeholder 5">
            <a:extLst>
              <a:ext uri="{FF2B5EF4-FFF2-40B4-BE49-F238E27FC236}">
                <a16:creationId xmlns:a16="http://schemas.microsoft.com/office/drawing/2014/main" id="{0EB5793D-C217-FC98-FD69-B9A33BCC03DE}"/>
              </a:ext>
            </a:extLst>
          </p:cNvPr>
          <p:cNvSpPr>
            <a:spLocks noGrp="1"/>
          </p:cNvSpPr>
          <p:nvPr>
            <p:ph type="body" sz="quarter" idx="11"/>
          </p:nvPr>
        </p:nvSpPr>
        <p:spPr>
          <a:xfrm>
            <a:off x="5981700" y="2775308"/>
            <a:ext cx="5689600" cy="1307383"/>
          </a:xfrm>
        </p:spPr>
        <p:txBody>
          <a:bodyPr>
            <a:normAutofit/>
          </a:bodyPr>
          <a:lstStyle/>
          <a:p>
            <a:r>
              <a:rPr lang="en-US" sz="3500" dirty="0"/>
              <a:t>What is a “</a:t>
            </a:r>
            <a:r>
              <a:rPr lang="en-US" sz="3500" dirty="0">
                <a:solidFill>
                  <a:srgbClr val="F6891F"/>
                </a:solidFill>
              </a:rPr>
              <a:t>Family Leader</a:t>
            </a:r>
            <a:r>
              <a:rPr lang="en-US" sz="3500" dirty="0"/>
              <a:t>”?</a:t>
            </a:r>
          </a:p>
        </p:txBody>
      </p:sp>
      <p:sp>
        <p:nvSpPr>
          <p:cNvPr id="7" name="Text Placeholder 6">
            <a:extLst>
              <a:ext uri="{FF2B5EF4-FFF2-40B4-BE49-F238E27FC236}">
                <a16:creationId xmlns:a16="http://schemas.microsoft.com/office/drawing/2014/main" id="{2BD1D266-7D35-EA3F-8685-270BB927BA34}"/>
              </a:ext>
            </a:extLst>
          </p:cNvPr>
          <p:cNvSpPr>
            <a:spLocks noGrp="1"/>
          </p:cNvSpPr>
          <p:nvPr>
            <p:ph type="body" sz="quarter" idx="12"/>
          </p:nvPr>
        </p:nvSpPr>
        <p:spPr>
          <a:xfrm>
            <a:off x="4679910" y="3227621"/>
            <a:ext cx="957943" cy="514481"/>
          </a:xfrm>
        </p:spPr>
        <p:txBody>
          <a:bodyPr>
            <a:normAutofit fontScale="92500" lnSpcReduction="20000"/>
          </a:bodyPr>
          <a:lstStyle/>
          <a:p>
            <a:r>
              <a:rPr lang="en-US" dirty="0"/>
              <a:t>1.3.</a:t>
            </a:r>
          </a:p>
        </p:txBody>
      </p:sp>
      <p:sp>
        <p:nvSpPr>
          <p:cNvPr id="8" name="Text Placeholder 7">
            <a:extLst>
              <a:ext uri="{FF2B5EF4-FFF2-40B4-BE49-F238E27FC236}">
                <a16:creationId xmlns:a16="http://schemas.microsoft.com/office/drawing/2014/main" id="{406509E9-45B5-0FED-8A82-4E0ADE2FDFF5}"/>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2820502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EEEC76-8296-462F-7EDE-A0080BF39C3A}"/>
              </a:ext>
            </a:extLst>
          </p:cNvPr>
          <p:cNvSpPr>
            <a:spLocks noGrp="1"/>
          </p:cNvSpPr>
          <p:nvPr>
            <p:ph type="body" sz="quarter" idx="11"/>
          </p:nvPr>
        </p:nvSpPr>
        <p:spPr>
          <a:xfrm>
            <a:off x="9742715" y="499158"/>
            <a:ext cx="2296885" cy="632958"/>
          </a:xfrm>
        </p:spPr>
        <p:txBody>
          <a:bodyPr>
            <a:normAutofit/>
          </a:bodyPr>
          <a:lstStyle/>
          <a:p>
            <a:r>
              <a:rPr lang="en-US" sz="1350" dirty="0"/>
              <a:t>What is a Family Leader?</a:t>
            </a:r>
          </a:p>
        </p:txBody>
      </p:sp>
      <p:sp>
        <p:nvSpPr>
          <p:cNvPr id="3" name="Text Placeholder 2">
            <a:extLst>
              <a:ext uri="{FF2B5EF4-FFF2-40B4-BE49-F238E27FC236}">
                <a16:creationId xmlns:a16="http://schemas.microsoft.com/office/drawing/2014/main" id="{2959A4B4-F257-5873-9247-FAF9021C5723}"/>
              </a:ext>
            </a:extLst>
          </p:cNvPr>
          <p:cNvSpPr>
            <a:spLocks noGrp="1"/>
          </p:cNvSpPr>
          <p:nvPr>
            <p:ph type="body" sz="quarter" idx="12"/>
          </p:nvPr>
        </p:nvSpPr>
        <p:spPr/>
        <p:txBody>
          <a:bodyPr/>
          <a:lstStyle/>
          <a:p>
            <a:r>
              <a:rPr lang="en-US" dirty="0"/>
              <a:t>1.3.</a:t>
            </a:r>
          </a:p>
        </p:txBody>
      </p:sp>
      <p:sp>
        <p:nvSpPr>
          <p:cNvPr id="4" name="Text Placeholder 3">
            <a:extLst>
              <a:ext uri="{FF2B5EF4-FFF2-40B4-BE49-F238E27FC236}">
                <a16:creationId xmlns:a16="http://schemas.microsoft.com/office/drawing/2014/main" id="{C89D27FB-06C2-7898-7DC6-FAC33CA6EE6D}"/>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5764030C-9AC2-B801-C161-8ADB731B27DC}"/>
              </a:ext>
            </a:extLst>
          </p:cNvPr>
          <p:cNvSpPr txBox="1"/>
          <p:nvPr/>
        </p:nvSpPr>
        <p:spPr>
          <a:xfrm>
            <a:off x="796345" y="1863914"/>
            <a:ext cx="590640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Primary Goal of a Family Leader</a:t>
            </a:r>
          </a:p>
        </p:txBody>
      </p:sp>
      <p:sp>
        <p:nvSpPr>
          <p:cNvPr id="6" name="TextBox 5">
            <a:extLst>
              <a:ext uri="{FF2B5EF4-FFF2-40B4-BE49-F238E27FC236}">
                <a16:creationId xmlns:a16="http://schemas.microsoft.com/office/drawing/2014/main" id="{7C177333-6979-06D0-5956-D81D9D037B50}"/>
              </a:ext>
            </a:extLst>
          </p:cNvPr>
          <p:cNvSpPr txBox="1"/>
          <p:nvPr/>
        </p:nvSpPr>
        <p:spPr>
          <a:xfrm>
            <a:off x="816133" y="2673313"/>
            <a:ext cx="6314010" cy="2690480"/>
          </a:xfrm>
          <a:prstGeom prst="rect">
            <a:avLst/>
          </a:prstGeom>
          <a:noFill/>
        </p:spPr>
        <p:txBody>
          <a:bodyPr wrap="square" rtlCol="0">
            <a:spAutoFit/>
          </a:bodyPr>
          <a:lstStyle/>
          <a:p>
            <a:pPr marL="358775" indent="-358775">
              <a:lnSpc>
                <a:spcPct val="120000"/>
              </a:lnSpc>
              <a:spcAft>
                <a:spcPts val="1200"/>
              </a:spcAft>
              <a:buBlip>
                <a:blip r:embed="rId3"/>
              </a:buBlip>
            </a:pPr>
            <a:r>
              <a:rPr lang="en-US" dirty="0">
                <a:solidFill>
                  <a:srgbClr val="292662"/>
                </a:solidFill>
                <a:latin typeface="Ubuntu" panose="020B0504030602030204" pitchFamily="34" charset="0"/>
              </a:rPr>
              <a:t>Work with local programs to foster a supportive and inclusive community for Special Olympics families.</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Create a network where families can share experiences, access resources, and actively contribute to the success of Special Olympics programs. </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Enhance communication, collaboration, and engagement among Special Olympics families.</a:t>
            </a:r>
          </a:p>
        </p:txBody>
      </p:sp>
      <p:pic>
        <p:nvPicPr>
          <p:cNvPr id="8" name="Picture 7" descr="A person and person running on a sidewalk&#10;&#10;Description automatically generated">
            <a:extLst>
              <a:ext uri="{FF2B5EF4-FFF2-40B4-BE49-F238E27FC236}">
                <a16:creationId xmlns:a16="http://schemas.microsoft.com/office/drawing/2014/main" id="{C3B815A0-D1F2-6B20-F59C-A9D03859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049" y="0"/>
            <a:ext cx="4563951" cy="6858000"/>
          </a:xfrm>
          <a:prstGeom prst="rect">
            <a:avLst/>
          </a:prstGeom>
        </p:spPr>
      </p:pic>
      <p:pic>
        <p:nvPicPr>
          <p:cNvPr id="13" name="Graphic 12">
            <a:extLst>
              <a:ext uri="{FF2B5EF4-FFF2-40B4-BE49-F238E27FC236}">
                <a16:creationId xmlns:a16="http://schemas.microsoft.com/office/drawing/2014/main" id="{8A9E631D-3364-3A08-C98B-42A8CD75AB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4421" y="455613"/>
            <a:ext cx="2813628" cy="725487"/>
          </a:xfrm>
          <a:prstGeom prst="rect">
            <a:avLst/>
          </a:prstGeom>
        </p:spPr>
      </p:pic>
      <p:sp>
        <p:nvSpPr>
          <p:cNvPr id="14" name="Text Placeholder 19">
            <a:extLst>
              <a:ext uri="{FF2B5EF4-FFF2-40B4-BE49-F238E27FC236}">
                <a16:creationId xmlns:a16="http://schemas.microsoft.com/office/drawing/2014/main" id="{A5C8B0EF-1345-5124-1FDC-DF9261A7DF53}"/>
              </a:ext>
            </a:extLst>
          </p:cNvPr>
          <p:cNvSpPr txBox="1">
            <a:spLocks/>
          </p:cNvSpPr>
          <p:nvPr/>
        </p:nvSpPr>
        <p:spPr>
          <a:xfrm>
            <a:off x="4760356" y="661226"/>
            <a:ext cx="528061" cy="35626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0"/>
              </a:spcBef>
              <a:buFont typeface="Arial" panose="020B0604020202020204" pitchFamily="34" charset="0"/>
              <a:buNone/>
              <a:defRPr lang="en-US" sz="12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en-US" dirty="0"/>
              <a:t>1.3.</a:t>
            </a:r>
          </a:p>
        </p:txBody>
      </p:sp>
      <p:sp>
        <p:nvSpPr>
          <p:cNvPr id="15" name="Text Placeholder 19">
            <a:extLst>
              <a:ext uri="{FF2B5EF4-FFF2-40B4-BE49-F238E27FC236}">
                <a16:creationId xmlns:a16="http://schemas.microsoft.com/office/drawing/2014/main" id="{A43FECE8-9CF9-EB0E-A985-F2EBC746BFF8}"/>
              </a:ext>
            </a:extLst>
          </p:cNvPr>
          <p:cNvSpPr txBox="1">
            <a:spLocks/>
          </p:cNvSpPr>
          <p:nvPr/>
        </p:nvSpPr>
        <p:spPr>
          <a:xfrm>
            <a:off x="5228077" y="166250"/>
            <a:ext cx="2155371" cy="332016"/>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200" b="0" kern="1200" dirty="0" smtClean="0">
                <a:solidFill>
                  <a:srgbClr val="292662"/>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spcBef>
                <a:spcPts val="1000"/>
              </a:spcBef>
            </a:pPr>
            <a:r>
              <a:rPr lang="en-US" dirty="0"/>
              <a:t>Day One</a:t>
            </a:r>
          </a:p>
        </p:txBody>
      </p:sp>
      <p:sp>
        <p:nvSpPr>
          <p:cNvPr id="16" name="Text Placeholder 1">
            <a:extLst>
              <a:ext uri="{FF2B5EF4-FFF2-40B4-BE49-F238E27FC236}">
                <a16:creationId xmlns:a16="http://schemas.microsoft.com/office/drawing/2014/main" id="{D6B2335E-C90F-F293-E705-FB64B681B6AE}"/>
              </a:ext>
            </a:extLst>
          </p:cNvPr>
          <p:cNvSpPr txBox="1">
            <a:spLocks/>
          </p:cNvSpPr>
          <p:nvPr/>
        </p:nvSpPr>
        <p:spPr>
          <a:xfrm>
            <a:off x="5240055" y="499158"/>
            <a:ext cx="2296885" cy="63295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Font typeface="Arial" panose="020B0604020202020204" pitchFamily="34" charset="0"/>
              <a:buNone/>
              <a:defRPr lang="en-US" sz="1400" b="1" kern="1200" dirty="0" smtClean="0">
                <a:solidFill>
                  <a:schemeClr val="bg1"/>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50" dirty="0"/>
              <a:t>What is a Family Leader?</a:t>
            </a:r>
          </a:p>
        </p:txBody>
      </p:sp>
    </p:spTree>
    <p:extLst>
      <p:ext uri="{BB962C8B-B14F-4D97-AF65-F5344CB8AC3E}">
        <p14:creationId xmlns:p14="http://schemas.microsoft.com/office/powerpoint/2010/main" val="720954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D6F76-9706-C2E0-E93F-F2B70D91E6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5CEE4A-43DB-9BDA-A259-890D926FA940}"/>
              </a:ext>
            </a:extLst>
          </p:cNvPr>
          <p:cNvSpPr>
            <a:spLocks noGrp="1"/>
          </p:cNvSpPr>
          <p:nvPr>
            <p:ph type="body" sz="quarter" idx="11"/>
          </p:nvPr>
        </p:nvSpPr>
        <p:spPr/>
        <p:txBody>
          <a:bodyPr>
            <a:normAutofit/>
          </a:bodyPr>
          <a:lstStyle/>
          <a:p>
            <a:r>
              <a:rPr lang="en-US" sz="1350" dirty="0"/>
              <a:t>What is a Family Leader?</a:t>
            </a:r>
          </a:p>
        </p:txBody>
      </p:sp>
      <p:sp>
        <p:nvSpPr>
          <p:cNvPr id="3" name="Text Placeholder 2">
            <a:extLst>
              <a:ext uri="{FF2B5EF4-FFF2-40B4-BE49-F238E27FC236}">
                <a16:creationId xmlns:a16="http://schemas.microsoft.com/office/drawing/2014/main" id="{BC787092-B1FF-E3BF-875A-D5201B90C3E6}"/>
              </a:ext>
            </a:extLst>
          </p:cNvPr>
          <p:cNvSpPr>
            <a:spLocks noGrp="1"/>
          </p:cNvSpPr>
          <p:nvPr>
            <p:ph type="body" sz="quarter" idx="12"/>
          </p:nvPr>
        </p:nvSpPr>
        <p:spPr>
          <a:xfrm>
            <a:off x="9339945" y="575623"/>
            <a:ext cx="528061" cy="356260"/>
          </a:xfrm>
        </p:spPr>
        <p:txBody>
          <a:bodyPr/>
          <a:lstStyle/>
          <a:p>
            <a:r>
              <a:rPr lang="en-US" dirty="0"/>
              <a:t>1.3.</a:t>
            </a:r>
          </a:p>
        </p:txBody>
      </p:sp>
      <p:sp>
        <p:nvSpPr>
          <p:cNvPr id="4" name="Text Placeholder 3">
            <a:extLst>
              <a:ext uri="{FF2B5EF4-FFF2-40B4-BE49-F238E27FC236}">
                <a16:creationId xmlns:a16="http://schemas.microsoft.com/office/drawing/2014/main" id="{A4DD90C9-571B-0C50-3037-6DE0496DDE46}"/>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B4BAB0F3-B8E1-2B03-9139-055435B7CC36}"/>
              </a:ext>
            </a:extLst>
          </p:cNvPr>
          <p:cNvSpPr txBox="1"/>
          <p:nvPr/>
        </p:nvSpPr>
        <p:spPr>
          <a:xfrm>
            <a:off x="4604058" y="1526187"/>
            <a:ext cx="590640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Core roles and responsibilities</a:t>
            </a:r>
          </a:p>
        </p:txBody>
      </p:sp>
      <p:sp>
        <p:nvSpPr>
          <p:cNvPr id="8" name="TextBox 7">
            <a:extLst>
              <a:ext uri="{FF2B5EF4-FFF2-40B4-BE49-F238E27FC236}">
                <a16:creationId xmlns:a16="http://schemas.microsoft.com/office/drawing/2014/main" id="{53A456E9-FBEB-BFCA-DFBE-B18139B9C7C2}"/>
              </a:ext>
            </a:extLst>
          </p:cNvPr>
          <p:cNvSpPr txBox="1"/>
          <p:nvPr/>
        </p:nvSpPr>
        <p:spPr>
          <a:xfrm>
            <a:off x="6041962" y="2334621"/>
            <a:ext cx="5464238" cy="1462452"/>
          </a:xfrm>
          <a:prstGeom prst="rect">
            <a:avLst/>
          </a:prstGeom>
          <a:noFill/>
        </p:spPr>
        <p:txBody>
          <a:bodyPr wrap="square" rtlCol="0">
            <a:spAutoFit/>
          </a:bodyPr>
          <a:lstStyle/>
          <a:p>
            <a:pPr>
              <a:lnSpc>
                <a:spcPct val="120000"/>
              </a:lnSpc>
              <a:spcAft>
                <a:spcPts val="600"/>
              </a:spcAft>
            </a:pPr>
            <a:r>
              <a:rPr lang="en-US" b="1" dirty="0">
                <a:solidFill>
                  <a:srgbClr val="292662"/>
                </a:solidFill>
                <a:latin typeface="Ubuntu Light" panose="020B0304030602030204" pitchFamily="34" charset="0"/>
              </a:rPr>
              <a:t>Understand Local Program Structure and Goals</a:t>
            </a:r>
          </a:p>
          <a:p>
            <a:pPr>
              <a:lnSpc>
                <a:spcPct val="120000"/>
              </a:lnSpc>
              <a:spcAft>
                <a:spcPts val="1200"/>
              </a:spcAft>
            </a:pPr>
            <a:r>
              <a:rPr lang="en-US" dirty="0">
                <a:solidFill>
                  <a:srgbClr val="292662"/>
                </a:solidFill>
                <a:latin typeface="Ubuntu" panose="020B0504030602030204" pitchFamily="34" charset="0"/>
              </a:rPr>
              <a:t>Work closely with your local Program to understand the goals and structure of the Program. </a:t>
            </a:r>
          </a:p>
        </p:txBody>
      </p:sp>
      <p:sp>
        <p:nvSpPr>
          <p:cNvPr id="10" name="TextBox 9">
            <a:extLst>
              <a:ext uri="{FF2B5EF4-FFF2-40B4-BE49-F238E27FC236}">
                <a16:creationId xmlns:a16="http://schemas.microsoft.com/office/drawing/2014/main" id="{A6D2D951-1CB4-E888-27A9-DE71E037F6EC}"/>
              </a:ext>
            </a:extLst>
          </p:cNvPr>
          <p:cNvSpPr txBox="1"/>
          <p:nvPr/>
        </p:nvSpPr>
        <p:spPr>
          <a:xfrm>
            <a:off x="6041961" y="4339424"/>
            <a:ext cx="5464239" cy="1462452"/>
          </a:xfrm>
          <a:prstGeom prst="rect">
            <a:avLst/>
          </a:prstGeom>
          <a:noFill/>
        </p:spPr>
        <p:txBody>
          <a:bodyPr wrap="square" rtlCol="0">
            <a:spAutoFit/>
          </a:bodyPr>
          <a:lstStyle/>
          <a:p>
            <a:pPr>
              <a:lnSpc>
                <a:spcPct val="120000"/>
              </a:lnSpc>
              <a:spcAft>
                <a:spcPts val="600"/>
              </a:spcAft>
            </a:pPr>
            <a:r>
              <a:rPr lang="en-US" b="1" dirty="0">
                <a:solidFill>
                  <a:srgbClr val="292662"/>
                </a:solidFill>
                <a:latin typeface="Ubuntu Light" panose="020B0304030602030204" pitchFamily="34" charset="0"/>
              </a:rPr>
              <a:t>Family Support</a:t>
            </a:r>
            <a:endParaRPr lang="en-US" dirty="0">
              <a:solidFill>
                <a:srgbClr val="292662"/>
              </a:solidFill>
              <a:latin typeface="Ubuntu" panose="020B0504030602030204" pitchFamily="34" charset="0"/>
            </a:endParaRPr>
          </a:p>
          <a:p>
            <a:pPr>
              <a:lnSpc>
                <a:spcPct val="120000"/>
              </a:lnSpc>
              <a:spcAft>
                <a:spcPts val="1200"/>
              </a:spcAft>
            </a:pPr>
            <a:r>
              <a:rPr lang="en-US" dirty="0">
                <a:solidFill>
                  <a:srgbClr val="292662"/>
                </a:solidFill>
                <a:latin typeface="Ubuntu" panose="020B0504030602030204" pitchFamily="34" charset="0"/>
              </a:rPr>
              <a:t>Offer support to families by providing information, resources, and guidance on Special Olympics involvement and other community services.</a:t>
            </a:r>
          </a:p>
        </p:txBody>
      </p:sp>
      <p:pic>
        <p:nvPicPr>
          <p:cNvPr id="19" name="Graphic 18">
            <a:extLst>
              <a:ext uri="{FF2B5EF4-FFF2-40B4-BE49-F238E27FC236}">
                <a16:creationId xmlns:a16="http://schemas.microsoft.com/office/drawing/2014/main" id="{F54FAA35-55A6-8FF1-5973-D0E99B625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6440" y="4339425"/>
            <a:ext cx="1153826" cy="668004"/>
          </a:xfrm>
          <a:prstGeom prst="rect">
            <a:avLst/>
          </a:prstGeom>
        </p:spPr>
      </p:pic>
      <p:pic>
        <p:nvPicPr>
          <p:cNvPr id="21" name="Graphic 20">
            <a:extLst>
              <a:ext uri="{FF2B5EF4-FFF2-40B4-BE49-F238E27FC236}">
                <a16:creationId xmlns:a16="http://schemas.microsoft.com/office/drawing/2014/main" id="{3AEBDEAD-7DFE-5AFB-F825-A04813BFA8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49190" y="2531049"/>
            <a:ext cx="788327" cy="788327"/>
          </a:xfrm>
          <a:prstGeom prst="rect">
            <a:avLst/>
          </a:prstGeom>
        </p:spPr>
      </p:pic>
      <p:cxnSp>
        <p:nvCxnSpPr>
          <p:cNvPr id="23" name="Straight Connector 22">
            <a:extLst>
              <a:ext uri="{FF2B5EF4-FFF2-40B4-BE49-F238E27FC236}">
                <a16:creationId xmlns:a16="http://schemas.microsoft.com/office/drawing/2014/main" id="{D16CAF93-1B30-70BC-0578-7DE33B07DE9D}"/>
              </a:ext>
            </a:extLst>
          </p:cNvPr>
          <p:cNvCxnSpPr>
            <a:cxnSpLocks/>
          </p:cNvCxnSpPr>
          <p:nvPr/>
        </p:nvCxnSpPr>
        <p:spPr>
          <a:xfrm>
            <a:off x="6129047" y="3887307"/>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4D07FBE0-C430-1A7A-598A-AFBC7AA47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5512" y="6310276"/>
            <a:ext cx="180975" cy="295275"/>
          </a:xfrm>
          <a:prstGeom prst="rect">
            <a:avLst/>
          </a:prstGeom>
        </p:spPr>
      </p:pic>
      <p:pic>
        <p:nvPicPr>
          <p:cNvPr id="30" name="Picture 29">
            <a:extLst>
              <a:ext uri="{FF2B5EF4-FFF2-40B4-BE49-F238E27FC236}">
                <a16:creationId xmlns:a16="http://schemas.microsoft.com/office/drawing/2014/main" id="{4C227B0A-C97B-4558-0517-45901FE1E7B0}"/>
              </a:ext>
            </a:extLst>
          </p:cNvPr>
          <p:cNvPicPr>
            <a:picLocks noChangeAspect="1"/>
          </p:cNvPicPr>
          <p:nvPr/>
        </p:nvPicPr>
        <p:blipFill>
          <a:blip r:embed="rId9">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Tree>
    <p:extLst>
      <p:ext uri="{BB962C8B-B14F-4D97-AF65-F5344CB8AC3E}">
        <p14:creationId xmlns:p14="http://schemas.microsoft.com/office/powerpoint/2010/main" val="4224263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154-3A77-92F0-EC73-7956BDE6DD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37F4A2-C590-625F-E3D9-D71C46F9E85C}"/>
              </a:ext>
            </a:extLst>
          </p:cNvPr>
          <p:cNvSpPr>
            <a:spLocks noGrp="1"/>
          </p:cNvSpPr>
          <p:nvPr>
            <p:ph type="body" sz="quarter" idx="11"/>
          </p:nvPr>
        </p:nvSpPr>
        <p:spPr/>
        <p:txBody>
          <a:bodyPr>
            <a:normAutofit/>
          </a:bodyPr>
          <a:lstStyle/>
          <a:p>
            <a:r>
              <a:rPr lang="en-US" sz="1350" dirty="0"/>
              <a:t>What is a Family Leader?</a:t>
            </a:r>
          </a:p>
        </p:txBody>
      </p:sp>
      <p:sp>
        <p:nvSpPr>
          <p:cNvPr id="3" name="Text Placeholder 2">
            <a:extLst>
              <a:ext uri="{FF2B5EF4-FFF2-40B4-BE49-F238E27FC236}">
                <a16:creationId xmlns:a16="http://schemas.microsoft.com/office/drawing/2014/main" id="{19E9F766-CC98-9208-4E6E-B51D3000C196}"/>
              </a:ext>
            </a:extLst>
          </p:cNvPr>
          <p:cNvSpPr>
            <a:spLocks noGrp="1"/>
          </p:cNvSpPr>
          <p:nvPr>
            <p:ph type="body" sz="quarter" idx="12"/>
          </p:nvPr>
        </p:nvSpPr>
        <p:spPr>
          <a:xfrm>
            <a:off x="9339945" y="575623"/>
            <a:ext cx="528061" cy="356260"/>
          </a:xfrm>
        </p:spPr>
        <p:txBody>
          <a:bodyPr/>
          <a:lstStyle/>
          <a:p>
            <a:r>
              <a:rPr lang="en-US" dirty="0"/>
              <a:t>1.3.</a:t>
            </a:r>
          </a:p>
        </p:txBody>
      </p:sp>
      <p:sp>
        <p:nvSpPr>
          <p:cNvPr id="4" name="Text Placeholder 3">
            <a:extLst>
              <a:ext uri="{FF2B5EF4-FFF2-40B4-BE49-F238E27FC236}">
                <a16:creationId xmlns:a16="http://schemas.microsoft.com/office/drawing/2014/main" id="{964FA904-FEA6-0609-0C11-881BBA0E9B2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3BA5543A-9EB7-FAFB-1836-D751C3F63421}"/>
              </a:ext>
            </a:extLst>
          </p:cNvPr>
          <p:cNvSpPr txBox="1"/>
          <p:nvPr/>
        </p:nvSpPr>
        <p:spPr>
          <a:xfrm>
            <a:off x="4604058" y="1526187"/>
            <a:ext cx="590640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Core roles and responsibilities</a:t>
            </a:r>
          </a:p>
        </p:txBody>
      </p:sp>
      <p:sp>
        <p:nvSpPr>
          <p:cNvPr id="8" name="TextBox 7">
            <a:extLst>
              <a:ext uri="{FF2B5EF4-FFF2-40B4-BE49-F238E27FC236}">
                <a16:creationId xmlns:a16="http://schemas.microsoft.com/office/drawing/2014/main" id="{3BA7F9AA-6F8D-DDDE-7945-192E44FCE4E8}"/>
              </a:ext>
            </a:extLst>
          </p:cNvPr>
          <p:cNvSpPr txBox="1"/>
          <p:nvPr/>
        </p:nvSpPr>
        <p:spPr>
          <a:xfrm>
            <a:off x="6041962" y="2334621"/>
            <a:ext cx="5464238" cy="1130053"/>
          </a:xfrm>
          <a:prstGeom prst="rect">
            <a:avLst/>
          </a:prstGeom>
          <a:noFill/>
        </p:spPr>
        <p:txBody>
          <a:bodyPr wrap="square" rtlCol="0">
            <a:spAutoFit/>
          </a:bodyPr>
          <a:lstStyle/>
          <a:p>
            <a:pPr>
              <a:lnSpc>
                <a:spcPct val="120000"/>
              </a:lnSpc>
              <a:spcAft>
                <a:spcPts val="600"/>
              </a:spcAft>
            </a:pPr>
            <a:r>
              <a:rPr lang="en-US" b="1" dirty="0">
                <a:solidFill>
                  <a:srgbClr val="292662"/>
                </a:solidFill>
                <a:latin typeface="Ubuntu Light" panose="020B0304030602030204" pitchFamily="34" charset="0"/>
              </a:rPr>
              <a:t>Program Support</a:t>
            </a:r>
          </a:p>
          <a:p>
            <a:pPr>
              <a:lnSpc>
                <a:spcPct val="120000"/>
              </a:lnSpc>
              <a:spcAft>
                <a:spcPts val="1200"/>
              </a:spcAft>
            </a:pPr>
            <a:r>
              <a:rPr lang="en-US" dirty="0">
                <a:solidFill>
                  <a:srgbClr val="292662"/>
                </a:solidFill>
                <a:latin typeface="Ubuntu" panose="020B0504030602030204" pitchFamily="34" charset="0"/>
              </a:rPr>
              <a:t>Work with your Program to determine if there is a need that you have the time and expertise to fill.</a:t>
            </a:r>
          </a:p>
        </p:txBody>
      </p:sp>
      <p:sp>
        <p:nvSpPr>
          <p:cNvPr id="10" name="TextBox 9">
            <a:extLst>
              <a:ext uri="{FF2B5EF4-FFF2-40B4-BE49-F238E27FC236}">
                <a16:creationId xmlns:a16="http://schemas.microsoft.com/office/drawing/2014/main" id="{43DC3614-D472-0DDA-CAF9-CFE7C09667EE}"/>
              </a:ext>
            </a:extLst>
          </p:cNvPr>
          <p:cNvSpPr txBox="1"/>
          <p:nvPr/>
        </p:nvSpPr>
        <p:spPr>
          <a:xfrm>
            <a:off x="6041961" y="4339424"/>
            <a:ext cx="5464239" cy="1462452"/>
          </a:xfrm>
          <a:prstGeom prst="rect">
            <a:avLst/>
          </a:prstGeom>
          <a:noFill/>
        </p:spPr>
        <p:txBody>
          <a:bodyPr wrap="square" rtlCol="0">
            <a:spAutoFit/>
          </a:bodyPr>
          <a:lstStyle/>
          <a:p>
            <a:pPr>
              <a:lnSpc>
                <a:spcPct val="120000"/>
              </a:lnSpc>
              <a:spcAft>
                <a:spcPts val="600"/>
              </a:spcAft>
            </a:pPr>
            <a:r>
              <a:rPr lang="en-US" b="1" dirty="0">
                <a:solidFill>
                  <a:srgbClr val="292662"/>
                </a:solidFill>
                <a:latin typeface="Ubuntu Light" panose="020B0304030602030204" pitchFamily="34" charset="0"/>
              </a:rPr>
              <a:t>Feedback Collection</a:t>
            </a:r>
            <a:endParaRPr lang="en-US" dirty="0">
              <a:solidFill>
                <a:srgbClr val="292662"/>
              </a:solidFill>
              <a:latin typeface="Ubuntu" panose="020B0504030602030204" pitchFamily="34" charset="0"/>
            </a:endParaRPr>
          </a:p>
          <a:p>
            <a:pPr>
              <a:lnSpc>
                <a:spcPct val="120000"/>
              </a:lnSpc>
              <a:spcAft>
                <a:spcPts val="1200"/>
              </a:spcAft>
            </a:pPr>
            <a:r>
              <a:rPr lang="en-US" dirty="0">
                <a:solidFill>
                  <a:srgbClr val="292662"/>
                </a:solidFill>
                <a:latin typeface="Ubuntu" panose="020B0504030602030204" pitchFamily="34" charset="0"/>
              </a:rPr>
              <a:t>Collect feedback from families and ensure their voices are represented in discussions and decision-making processes. </a:t>
            </a:r>
          </a:p>
        </p:txBody>
      </p:sp>
      <p:cxnSp>
        <p:nvCxnSpPr>
          <p:cNvPr id="23" name="Straight Connector 22">
            <a:extLst>
              <a:ext uri="{FF2B5EF4-FFF2-40B4-BE49-F238E27FC236}">
                <a16:creationId xmlns:a16="http://schemas.microsoft.com/office/drawing/2014/main" id="{EB8529CE-C0B8-75A6-B360-9AE51A12BFF6}"/>
              </a:ext>
            </a:extLst>
          </p:cNvPr>
          <p:cNvCxnSpPr>
            <a:cxnSpLocks/>
          </p:cNvCxnSpPr>
          <p:nvPr/>
        </p:nvCxnSpPr>
        <p:spPr>
          <a:xfrm>
            <a:off x="6129047" y="3887307"/>
            <a:ext cx="5039696" cy="0"/>
          </a:xfrm>
          <a:prstGeom prst="line">
            <a:avLst/>
          </a:prstGeom>
          <a:ln>
            <a:solidFill>
              <a:srgbClr val="F6891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489AED6-D6BE-0E9C-65FC-88B8E3C5D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0962" y="4301983"/>
            <a:ext cx="729360" cy="705446"/>
          </a:xfrm>
          <a:prstGeom prst="rect">
            <a:avLst/>
          </a:prstGeom>
        </p:spPr>
      </p:pic>
      <p:pic>
        <p:nvPicPr>
          <p:cNvPr id="11" name="Graphic 10">
            <a:extLst>
              <a:ext uri="{FF2B5EF4-FFF2-40B4-BE49-F238E27FC236}">
                <a16:creationId xmlns:a16="http://schemas.microsoft.com/office/drawing/2014/main" id="{99DAB9B5-610A-32FE-FF92-CD6F0B123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4006" y="2560298"/>
            <a:ext cx="663273" cy="678698"/>
          </a:xfrm>
          <a:prstGeom prst="rect">
            <a:avLst/>
          </a:prstGeom>
        </p:spPr>
      </p:pic>
      <p:pic>
        <p:nvPicPr>
          <p:cNvPr id="13" name="Picture 12">
            <a:extLst>
              <a:ext uri="{FF2B5EF4-FFF2-40B4-BE49-F238E27FC236}">
                <a16:creationId xmlns:a16="http://schemas.microsoft.com/office/drawing/2014/main" id="{20C7D80A-3A3E-6D9B-A928-0BDBEC6F9BD1}"/>
              </a:ext>
            </a:extLst>
          </p:cNvPr>
          <p:cNvPicPr>
            <a:picLocks noChangeAspect="1"/>
          </p:cNvPicPr>
          <p:nvPr/>
        </p:nvPicPr>
        <p:blipFill>
          <a:blip r:embed="rId7">
            <a:extLst>
              <a:ext uri="{28A0092B-C50C-407E-A947-70E740481C1C}">
                <a14:useLocalDpi xmlns:a14="http://schemas.microsoft.com/office/drawing/2010/main" val="0"/>
              </a:ext>
            </a:extLst>
          </a:blip>
          <a:srcRect l="17114" r="17114"/>
          <a:stretch/>
        </p:blipFill>
        <p:spPr>
          <a:xfrm>
            <a:off x="0" y="1524000"/>
            <a:ext cx="4355253" cy="4406900"/>
          </a:xfrm>
          <a:prstGeom prst="rect">
            <a:avLst/>
          </a:prstGeom>
        </p:spPr>
      </p:pic>
    </p:spTree>
    <p:extLst>
      <p:ext uri="{BB962C8B-B14F-4D97-AF65-F5344CB8AC3E}">
        <p14:creationId xmlns:p14="http://schemas.microsoft.com/office/powerpoint/2010/main" val="1455217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670E2-421E-2E96-F6CD-D52B4D89964E}"/>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4D470E8F-D1EF-976F-8621-E54F95F68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95605" y="1879021"/>
            <a:ext cx="3099955" cy="3099955"/>
          </a:xfrm>
          <a:prstGeom prst="rect">
            <a:avLst/>
          </a:prstGeom>
        </p:spPr>
      </p:pic>
      <p:sp>
        <p:nvSpPr>
          <p:cNvPr id="5" name="Rectangle: Rounded Corners 4">
            <a:extLst>
              <a:ext uri="{FF2B5EF4-FFF2-40B4-BE49-F238E27FC236}">
                <a16:creationId xmlns:a16="http://schemas.microsoft.com/office/drawing/2014/main" id="{3F3A28D3-DDCF-FB6A-AA68-D0C8234285AF}"/>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9E5AE43-5E9F-1364-C22C-FD5A1702FDF9}"/>
              </a:ext>
            </a:extLst>
          </p:cNvPr>
          <p:cNvSpPr txBox="1"/>
          <p:nvPr/>
        </p:nvSpPr>
        <p:spPr>
          <a:xfrm>
            <a:off x="6395605" y="5297542"/>
            <a:ext cx="3099955" cy="707886"/>
          </a:xfrm>
          <a:prstGeom prst="rect">
            <a:avLst/>
          </a:prstGeom>
          <a:noFill/>
          <a:ln>
            <a:noFill/>
          </a:ln>
        </p:spPr>
        <p:txBody>
          <a:bodyPr wrap="square" rtlCol="0">
            <a:spAutoFit/>
          </a:bodyPr>
          <a:lstStyle/>
          <a:p>
            <a:pPr algn="ctr"/>
            <a:r>
              <a:rPr lang="en-US" sz="2000" b="1" u="sng" dirty="0">
                <a:solidFill>
                  <a:srgbClr val="F6891F"/>
                </a:solidFill>
                <a:uFill>
                  <a:solidFill>
                    <a:srgbClr val="F6891F"/>
                  </a:solidFill>
                </a:uFill>
                <a:latin typeface="Ubuntu" panose="020B0504030602030204" pitchFamily="34" charset="0"/>
                <a:hlinkClick r:id="rId5">
                  <a:extLst>
                    <a:ext uri="{A12FA001-AC4F-418D-AE19-62706E023703}">
                      <ahyp:hlinkClr xmlns:ahyp="http://schemas.microsoft.com/office/drawing/2018/hyperlinkcolor" val="tx"/>
                    </a:ext>
                  </a:extLst>
                </a:hlinkClick>
              </a:rPr>
              <a:t>Optional Initial Family Well-being Survey</a:t>
            </a:r>
            <a:endParaRPr lang="en-US" sz="2000" b="1" u="sng" dirty="0">
              <a:solidFill>
                <a:srgbClr val="F6891F"/>
              </a:solidFill>
              <a:uFill>
                <a:solidFill>
                  <a:srgbClr val="F6891F"/>
                </a:solidFill>
              </a:uFill>
              <a:latin typeface="Ubuntu" panose="020B0504030602030204" pitchFamily="34" charset="0"/>
            </a:endParaRPr>
          </a:p>
        </p:txBody>
      </p:sp>
      <p:pic>
        <p:nvPicPr>
          <p:cNvPr id="7" name="Graphic 6">
            <a:extLst>
              <a:ext uri="{FF2B5EF4-FFF2-40B4-BE49-F238E27FC236}">
                <a16:creationId xmlns:a16="http://schemas.microsoft.com/office/drawing/2014/main" id="{A46B52AD-8CA0-B153-4BF6-62499D8A01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3219" y="3428999"/>
            <a:ext cx="1682366" cy="1986742"/>
          </a:xfrm>
          <a:prstGeom prst="rect">
            <a:avLst/>
          </a:prstGeom>
        </p:spPr>
      </p:pic>
      <p:sp>
        <p:nvSpPr>
          <p:cNvPr id="8" name="TextBox 7">
            <a:extLst>
              <a:ext uri="{FF2B5EF4-FFF2-40B4-BE49-F238E27FC236}">
                <a16:creationId xmlns:a16="http://schemas.microsoft.com/office/drawing/2014/main" id="{C4D8C76D-A269-BE6A-1BD6-A0020C909FB5}"/>
              </a:ext>
            </a:extLst>
          </p:cNvPr>
          <p:cNvSpPr txBox="1"/>
          <p:nvPr/>
        </p:nvSpPr>
        <p:spPr>
          <a:xfrm>
            <a:off x="665216" y="2111351"/>
            <a:ext cx="3298372" cy="646331"/>
          </a:xfrm>
          <a:prstGeom prst="rect">
            <a:avLst/>
          </a:prstGeom>
          <a:noFill/>
        </p:spPr>
        <p:txBody>
          <a:bodyPr wrap="square" rtlCol="0">
            <a:spAutoFit/>
          </a:bodyPr>
          <a:lstStyle/>
          <a:p>
            <a:r>
              <a:rPr lang="en-US" sz="3600" b="1" dirty="0">
                <a:solidFill>
                  <a:srgbClr val="F6891F"/>
                </a:solidFill>
                <a:latin typeface="Ubuntu" panose="020B0504030602030204" pitchFamily="34" charset="0"/>
              </a:rPr>
              <a:t>Scan QR code</a:t>
            </a:r>
          </a:p>
        </p:txBody>
      </p:sp>
    </p:spTree>
    <p:extLst>
      <p:ext uri="{BB962C8B-B14F-4D97-AF65-F5344CB8AC3E}">
        <p14:creationId xmlns:p14="http://schemas.microsoft.com/office/powerpoint/2010/main" val="178202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053783-DAB4-C7AA-091D-209A992DCDC6}"/>
              </a:ext>
            </a:extLst>
          </p:cNvPr>
          <p:cNvSpPr>
            <a:spLocks noGrp="1"/>
          </p:cNvSpPr>
          <p:nvPr>
            <p:ph type="body" sz="quarter" idx="11"/>
          </p:nvPr>
        </p:nvSpPr>
        <p:spPr/>
        <p:txBody>
          <a:bodyPr>
            <a:normAutofit/>
          </a:bodyPr>
          <a:lstStyle/>
          <a:p>
            <a:r>
              <a:rPr lang="en-US" sz="1350" dirty="0"/>
              <a:t>What is a Family Leader?</a:t>
            </a:r>
          </a:p>
        </p:txBody>
      </p:sp>
      <p:sp>
        <p:nvSpPr>
          <p:cNvPr id="6" name="Text Placeholder 5">
            <a:extLst>
              <a:ext uri="{FF2B5EF4-FFF2-40B4-BE49-F238E27FC236}">
                <a16:creationId xmlns:a16="http://schemas.microsoft.com/office/drawing/2014/main" id="{03A2A805-8195-0B08-1521-E31A7FDF8BD7}"/>
              </a:ext>
            </a:extLst>
          </p:cNvPr>
          <p:cNvSpPr>
            <a:spLocks noGrp="1"/>
          </p:cNvSpPr>
          <p:nvPr>
            <p:ph type="body" sz="quarter" idx="12"/>
          </p:nvPr>
        </p:nvSpPr>
        <p:spPr>
          <a:xfrm>
            <a:off x="9339945" y="575623"/>
            <a:ext cx="528061" cy="356260"/>
          </a:xfrm>
        </p:spPr>
        <p:txBody>
          <a:bodyPr/>
          <a:lstStyle/>
          <a:p>
            <a:r>
              <a:rPr lang="en-US" dirty="0"/>
              <a:t>1.3.</a:t>
            </a:r>
          </a:p>
        </p:txBody>
      </p:sp>
      <p:sp>
        <p:nvSpPr>
          <p:cNvPr id="7" name="Text Placeholder 6">
            <a:extLst>
              <a:ext uri="{FF2B5EF4-FFF2-40B4-BE49-F238E27FC236}">
                <a16:creationId xmlns:a16="http://schemas.microsoft.com/office/drawing/2014/main" id="{41D54C5A-7006-289D-5E3B-79D800EECF82}"/>
              </a:ext>
            </a:extLst>
          </p:cNvPr>
          <p:cNvSpPr>
            <a:spLocks noGrp="1"/>
          </p:cNvSpPr>
          <p:nvPr>
            <p:ph type="body" sz="quarter" idx="13"/>
          </p:nvPr>
        </p:nvSpPr>
        <p:spPr/>
        <p:txBody>
          <a:bodyPr/>
          <a:lstStyle/>
          <a:p>
            <a:r>
              <a:rPr lang="en-US" dirty="0"/>
              <a:t>Day One</a:t>
            </a:r>
          </a:p>
        </p:txBody>
      </p:sp>
      <p:sp>
        <p:nvSpPr>
          <p:cNvPr id="8" name="Rectangle: Rounded Corners 7">
            <a:extLst>
              <a:ext uri="{FF2B5EF4-FFF2-40B4-BE49-F238E27FC236}">
                <a16:creationId xmlns:a16="http://schemas.microsoft.com/office/drawing/2014/main" id="{3ED7F244-F689-9B54-14BA-BC81356A90B6}"/>
              </a:ext>
            </a:extLst>
          </p:cNvPr>
          <p:cNvSpPr/>
          <p:nvPr/>
        </p:nvSpPr>
        <p:spPr>
          <a:xfrm>
            <a:off x="7332506" y="1513362"/>
            <a:ext cx="5849201" cy="600503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0A0BF5C4-5C55-E1C5-82D0-6866C02608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578" y="1360962"/>
            <a:ext cx="552451" cy="552451"/>
          </a:xfrm>
          <a:prstGeom prst="rect">
            <a:avLst/>
          </a:prstGeom>
        </p:spPr>
      </p:pic>
      <p:sp>
        <p:nvSpPr>
          <p:cNvPr id="10" name="TextBox 9">
            <a:extLst>
              <a:ext uri="{FF2B5EF4-FFF2-40B4-BE49-F238E27FC236}">
                <a16:creationId xmlns:a16="http://schemas.microsoft.com/office/drawing/2014/main" id="{AC3C692A-E1A8-8E3A-ABAB-FD7C1FADA69A}"/>
              </a:ext>
            </a:extLst>
          </p:cNvPr>
          <p:cNvSpPr txBox="1"/>
          <p:nvPr/>
        </p:nvSpPr>
        <p:spPr>
          <a:xfrm>
            <a:off x="1245044" y="1360962"/>
            <a:ext cx="4231036"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12" name="TextBox 11">
            <a:extLst>
              <a:ext uri="{FF2B5EF4-FFF2-40B4-BE49-F238E27FC236}">
                <a16:creationId xmlns:a16="http://schemas.microsoft.com/office/drawing/2014/main" id="{B12401DA-A224-DB27-2441-924503F5A061}"/>
              </a:ext>
            </a:extLst>
          </p:cNvPr>
          <p:cNvSpPr txBox="1"/>
          <p:nvPr/>
        </p:nvSpPr>
        <p:spPr>
          <a:xfrm>
            <a:off x="1245044" y="2332036"/>
            <a:ext cx="5849201" cy="3860031"/>
          </a:xfrm>
          <a:prstGeom prst="rect">
            <a:avLst/>
          </a:prstGeom>
          <a:noFill/>
        </p:spPr>
        <p:txBody>
          <a:bodyPr wrap="square" rtlCol="0">
            <a:spAutoFit/>
          </a:bodyPr>
          <a:lstStyle/>
          <a:p>
            <a:pPr>
              <a:lnSpc>
                <a:spcPct val="120000"/>
              </a:lnSpc>
              <a:spcAft>
                <a:spcPts val="600"/>
              </a:spcAft>
            </a:pPr>
            <a:r>
              <a:rPr lang="en-US" b="1" dirty="0">
                <a:solidFill>
                  <a:srgbClr val="292662"/>
                </a:solidFill>
                <a:latin typeface="Ubuntu" panose="020B0504030602030204" pitchFamily="34" charset="0"/>
              </a:rPr>
              <a:t>Strengths Circle</a:t>
            </a:r>
            <a:endParaRPr lang="en-US" dirty="0">
              <a:solidFill>
                <a:srgbClr val="292662"/>
              </a:solidFill>
              <a:latin typeface="Ubuntu" panose="020B0504030602030204" pitchFamily="34" charset="0"/>
            </a:endParaRPr>
          </a:p>
          <a:p>
            <a:pPr marL="355600" indent="-355600">
              <a:lnSpc>
                <a:spcPct val="120000"/>
              </a:lnSpc>
              <a:spcAft>
                <a:spcPts val="800"/>
              </a:spcAft>
              <a:buBlip>
                <a:blip r:embed="rId5"/>
              </a:buBlip>
            </a:pPr>
            <a:r>
              <a:rPr lang="en-US" sz="1600" b="1" dirty="0">
                <a:solidFill>
                  <a:srgbClr val="F6891F"/>
                </a:solidFill>
                <a:latin typeface="Ubuntu" panose="020B0504030602030204" pitchFamily="34" charset="0"/>
              </a:rPr>
              <a:t>Read</a:t>
            </a:r>
            <a:r>
              <a:rPr lang="en-US" sz="1600" dirty="0">
                <a:solidFill>
                  <a:srgbClr val="292662"/>
                </a:solidFill>
                <a:latin typeface="Ubuntu" panose="020B0504030602030204" pitchFamily="34" charset="0"/>
              </a:rPr>
              <a:t> the strength on your card and reflect on how it relates to your leadership in Special Olympics.</a:t>
            </a:r>
          </a:p>
          <a:p>
            <a:pPr marL="355600" indent="-355600">
              <a:lnSpc>
                <a:spcPct val="120000"/>
              </a:lnSpc>
              <a:spcAft>
                <a:spcPts val="800"/>
              </a:spcAft>
              <a:buBlip>
                <a:blip r:embed="rId5"/>
              </a:buBlip>
            </a:pPr>
            <a:r>
              <a:rPr lang="en-US" sz="1600" dirty="0">
                <a:solidFill>
                  <a:srgbClr val="292662"/>
                </a:solidFill>
                <a:latin typeface="Ubuntu" panose="020B0504030602030204" pitchFamily="34" charset="0"/>
              </a:rPr>
              <a:t>Form a circle with all participants.</a:t>
            </a:r>
          </a:p>
          <a:p>
            <a:pPr marL="355600" indent="-355600">
              <a:lnSpc>
                <a:spcPct val="120000"/>
              </a:lnSpc>
              <a:spcAft>
                <a:spcPts val="800"/>
              </a:spcAft>
              <a:buBlip>
                <a:blip r:embed="rId5"/>
              </a:buBlip>
            </a:pPr>
            <a:r>
              <a:rPr lang="en-US" sz="1600" b="1" dirty="0">
                <a:solidFill>
                  <a:srgbClr val="F6891F"/>
                </a:solidFill>
                <a:latin typeface="Ubuntu" panose="020B0504030602030204" pitchFamily="34" charset="0"/>
              </a:rPr>
              <a:t>Share</a:t>
            </a:r>
            <a:r>
              <a:rPr lang="en-US" sz="1600" dirty="0">
                <a:solidFill>
                  <a:srgbClr val="292662"/>
                </a:solidFill>
                <a:latin typeface="Ubuntu" panose="020B0504030602030204" pitchFamily="34" charset="0"/>
              </a:rPr>
              <a:t> the strength on your card and explain if you see it manifesting in your leadership style or not. Explain why.</a:t>
            </a:r>
          </a:p>
          <a:p>
            <a:pPr marL="355600" indent="-355600">
              <a:lnSpc>
                <a:spcPct val="120000"/>
              </a:lnSpc>
              <a:spcAft>
                <a:spcPts val="800"/>
              </a:spcAft>
              <a:buBlip>
                <a:blip r:embed="rId5"/>
              </a:buBlip>
            </a:pPr>
            <a:r>
              <a:rPr lang="en-US" sz="1600" b="1" dirty="0">
                <a:solidFill>
                  <a:srgbClr val="F6891F"/>
                </a:solidFill>
                <a:latin typeface="Ubuntu" panose="020B0504030602030204" pitchFamily="34" charset="0"/>
              </a:rPr>
              <a:t>Pass</a:t>
            </a:r>
            <a:r>
              <a:rPr lang="en-US" sz="1600" dirty="0">
                <a:solidFill>
                  <a:srgbClr val="292662"/>
                </a:solidFill>
                <a:latin typeface="Ubuntu" panose="020B0504030602030204" pitchFamily="34" charset="0"/>
              </a:rPr>
              <a:t> the strength! After sharing, passes your strength card to the person on your left.</a:t>
            </a:r>
          </a:p>
          <a:p>
            <a:pPr marL="355600" indent="-355600">
              <a:lnSpc>
                <a:spcPct val="120000"/>
              </a:lnSpc>
              <a:spcAft>
                <a:spcPts val="800"/>
              </a:spcAft>
              <a:buBlip>
                <a:blip r:embed="rId5"/>
              </a:buBlip>
            </a:pPr>
            <a:r>
              <a:rPr lang="en-US" sz="1600" dirty="0">
                <a:solidFill>
                  <a:srgbClr val="292662"/>
                </a:solidFill>
                <a:latin typeface="Ubuntu" panose="020B0504030602030204" pitchFamily="34" charset="0"/>
              </a:rPr>
              <a:t>The new holder of the card </a:t>
            </a:r>
            <a:r>
              <a:rPr lang="en-US" sz="1600" b="1" dirty="0">
                <a:solidFill>
                  <a:srgbClr val="F6891F"/>
                </a:solidFill>
                <a:latin typeface="Ubuntu" panose="020B0504030602030204" pitchFamily="34" charset="0"/>
              </a:rPr>
              <a:t>reflects</a:t>
            </a:r>
            <a:r>
              <a:rPr lang="en-US" sz="1600" dirty="0">
                <a:solidFill>
                  <a:srgbClr val="292662"/>
                </a:solidFill>
                <a:latin typeface="Ubuntu" panose="020B0504030602030204" pitchFamily="34" charset="0"/>
              </a:rPr>
              <a:t> on how this strength applies to them or how they have seen it in their own leadership, as well as their own strength card.</a:t>
            </a:r>
          </a:p>
        </p:txBody>
      </p:sp>
      <p:graphicFrame>
        <p:nvGraphicFramePr>
          <p:cNvPr id="13" name="Table 12">
            <a:extLst>
              <a:ext uri="{FF2B5EF4-FFF2-40B4-BE49-F238E27FC236}">
                <a16:creationId xmlns:a16="http://schemas.microsoft.com/office/drawing/2014/main" id="{4B7956E0-53A4-1329-039E-20AA36B5A0C7}"/>
              </a:ext>
            </a:extLst>
          </p:cNvPr>
          <p:cNvGraphicFramePr>
            <a:graphicFrameLocks noGrp="1"/>
          </p:cNvGraphicFramePr>
          <p:nvPr>
            <p:extLst>
              <p:ext uri="{D42A27DB-BD31-4B8C-83A1-F6EECF244321}">
                <p14:modId xmlns:p14="http://schemas.microsoft.com/office/powerpoint/2010/main" val="4081637429"/>
              </p:ext>
            </p:extLst>
          </p:nvPr>
        </p:nvGraphicFramePr>
        <p:xfrm>
          <a:off x="7818585" y="2011800"/>
          <a:ext cx="4356000" cy="4284000"/>
        </p:xfrm>
        <a:graphic>
          <a:graphicData uri="http://schemas.openxmlformats.org/drawingml/2006/table">
            <a:tbl>
              <a:tblPr firstRow="1" bandRow="1">
                <a:tableStyleId>{5C22544A-7EE6-4342-B048-85BDC9FD1C3A}</a:tableStyleId>
              </a:tblPr>
              <a:tblGrid>
                <a:gridCol w="1452000">
                  <a:extLst>
                    <a:ext uri="{9D8B030D-6E8A-4147-A177-3AD203B41FA5}">
                      <a16:colId xmlns:a16="http://schemas.microsoft.com/office/drawing/2014/main" val="3061931847"/>
                    </a:ext>
                  </a:extLst>
                </a:gridCol>
                <a:gridCol w="1452000">
                  <a:extLst>
                    <a:ext uri="{9D8B030D-6E8A-4147-A177-3AD203B41FA5}">
                      <a16:colId xmlns:a16="http://schemas.microsoft.com/office/drawing/2014/main" val="347587836"/>
                    </a:ext>
                  </a:extLst>
                </a:gridCol>
                <a:gridCol w="1452000">
                  <a:extLst>
                    <a:ext uri="{9D8B030D-6E8A-4147-A177-3AD203B41FA5}">
                      <a16:colId xmlns:a16="http://schemas.microsoft.com/office/drawing/2014/main" val="2362230341"/>
                    </a:ext>
                  </a:extLst>
                </a:gridCol>
              </a:tblGrid>
              <a:tr h="396000">
                <a:tc gridSpan="3">
                  <a:txBody>
                    <a:bodyPr/>
                    <a:lstStyle/>
                    <a:p>
                      <a:pPr algn="l"/>
                      <a:r>
                        <a:rPr lang="en-US" sz="1400" dirty="0">
                          <a:solidFill>
                            <a:srgbClr val="F6891F"/>
                          </a:solidFill>
                          <a:latin typeface="Ubuntu Light" panose="020B0304030602030204" pitchFamily="34" charset="0"/>
                        </a:rPr>
                        <a:t>Leadership Characteristics</a:t>
                      </a:r>
                    </a:p>
                  </a:txBody>
                  <a:tcPr marL="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239529935"/>
                  </a:ext>
                </a:extLst>
              </a:tr>
              <a:tr h="324000">
                <a:tc>
                  <a:txBody>
                    <a:bodyPr/>
                    <a:lstStyle/>
                    <a:p>
                      <a:r>
                        <a:rPr lang="en-US" sz="1200" dirty="0">
                          <a:solidFill>
                            <a:schemeClr val="bg1"/>
                          </a:solidFill>
                          <a:latin typeface="Ubuntu Light" panose="020B0304030602030204" pitchFamily="34" charset="0"/>
                        </a:rPr>
                        <a:t>Accountability</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Approachable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Active Listener</a:t>
                      </a:r>
                    </a:p>
                  </a:txBody>
                  <a:tcPr>
                    <a:lnL w="12700" cap="flat" cmpd="sng" algn="ctr">
                      <a:solidFill>
                        <a:srgbClr val="F6891F"/>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2069112"/>
                  </a:ext>
                </a:extLst>
              </a:tr>
              <a:tr h="324000">
                <a:tc>
                  <a:txBody>
                    <a:bodyPr/>
                    <a:lstStyle/>
                    <a:p>
                      <a:r>
                        <a:rPr lang="en-US" sz="1200" dirty="0">
                          <a:solidFill>
                            <a:schemeClr val="bg1"/>
                          </a:solidFill>
                          <a:latin typeface="Ubuntu Light" panose="020B0304030602030204" pitchFamily="34" charset="0"/>
                        </a:rPr>
                        <a:t>Authentic</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Bravery</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Caring</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75077630"/>
                  </a:ext>
                </a:extLst>
              </a:tr>
              <a:tr h="324000">
                <a:tc>
                  <a:txBody>
                    <a:bodyPr/>
                    <a:lstStyle/>
                    <a:p>
                      <a:r>
                        <a:rPr lang="en-US" sz="1200" dirty="0">
                          <a:solidFill>
                            <a:schemeClr val="bg1"/>
                          </a:solidFill>
                          <a:latin typeface="Ubuntu Light" panose="020B0304030602030204" pitchFamily="34" charset="0"/>
                        </a:rPr>
                        <a:t>Charismatic</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Compassionate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Confident</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29716220"/>
                  </a:ext>
                </a:extLst>
              </a:tr>
              <a:tr h="324000">
                <a:tc>
                  <a:txBody>
                    <a:bodyPr/>
                    <a:lstStyle/>
                    <a:p>
                      <a:r>
                        <a:rPr lang="en-US" sz="1200" dirty="0">
                          <a:solidFill>
                            <a:schemeClr val="bg1"/>
                          </a:solidFill>
                          <a:latin typeface="Ubuntu Light" panose="020B0304030602030204" pitchFamily="34" charset="0"/>
                        </a:rPr>
                        <a:t>Consistent</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Credible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Curious</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7380056"/>
                  </a:ext>
                </a:extLst>
              </a:tr>
              <a:tr h="324000">
                <a:tc>
                  <a:txBody>
                    <a:bodyPr/>
                    <a:lstStyle/>
                    <a:p>
                      <a:r>
                        <a:rPr lang="en-US" sz="1200" dirty="0">
                          <a:solidFill>
                            <a:schemeClr val="bg1"/>
                          </a:solidFill>
                          <a:latin typeface="Ubuntu Light" panose="020B0304030602030204" pitchFamily="34" charset="0"/>
                        </a:rPr>
                        <a:t>Dedicated</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Detailed</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Empathy</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7766861"/>
                  </a:ext>
                </a:extLst>
              </a:tr>
              <a:tr h="324000">
                <a:tc>
                  <a:txBody>
                    <a:bodyPr/>
                    <a:lstStyle/>
                    <a:p>
                      <a:r>
                        <a:rPr lang="en-US" sz="1200" dirty="0">
                          <a:solidFill>
                            <a:schemeClr val="bg1"/>
                          </a:solidFill>
                          <a:latin typeface="Ubuntu Light" panose="020B0304030602030204" pitchFamily="34" charset="0"/>
                        </a:rPr>
                        <a:t>Empowering</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Grit</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Honest</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29037694"/>
                  </a:ext>
                </a:extLst>
              </a:tr>
              <a:tr h="324000">
                <a:tc>
                  <a:txBody>
                    <a:bodyPr/>
                    <a:lstStyle/>
                    <a:p>
                      <a:r>
                        <a:rPr lang="en-US" sz="1200" dirty="0">
                          <a:solidFill>
                            <a:schemeClr val="bg1"/>
                          </a:solidFill>
                          <a:latin typeface="Ubuntu Light" panose="020B0304030602030204" pitchFamily="34" charset="0"/>
                        </a:rPr>
                        <a:t>Humble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Inclusive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Inspiring</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43709652"/>
                  </a:ext>
                </a:extLst>
              </a:tr>
              <a:tr h="324000">
                <a:tc>
                  <a:txBody>
                    <a:bodyPr/>
                    <a:lstStyle/>
                    <a:p>
                      <a:r>
                        <a:rPr lang="en-US" sz="1200" dirty="0">
                          <a:solidFill>
                            <a:schemeClr val="bg1"/>
                          </a:solidFill>
                          <a:latin typeface="Ubuntu Light" panose="020B0304030602030204" pitchFamily="34" charset="0"/>
                        </a:rPr>
                        <a:t>Innovation</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Loyal</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Motivating</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70355997"/>
                  </a:ext>
                </a:extLst>
              </a:tr>
              <a:tr h="324000">
                <a:tc>
                  <a:txBody>
                    <a:bodyPr/>
                    <a:lstStyle/>
                    <a:p>
                      <a:r>
                        <a:rPr lang="en-US" sz="1200" dirty="0">
                          <a:solidFill>
                            <a:schemeClr val="bg1"/>
                          </a:solidFill>
                          <a:latin typeface="Ubuntu Light" panose="020B0304030602030204" pitchFamily="34" charset="0"/>
                        </a:rPr>
                        <a:t>Openness</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Organized</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Outspoken</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79981313"/>
                  </a:ext>
                </a:extLst>
              </a:tr>
              <a:tr h="324000">
                <a:tc>
                  <a:txBody>
                    <a:bodyPr/>
                    <a:lstStyle/>
                    <a:p>
                      <a:r>
                        <a:rPr lang="en-US" sz="1200" dirty="0">
                          <a:solidFill>
                            <a:schemeClr val="bg1"/>
                          </a:solidFill>
                          <a:latin typeface="Ubuntu Light" panose="020B0304030602030204" pitchFamily="34" charset="0"/>
                        </a:rPr>
                        <a:t>Passionate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Pro-active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Persuasive</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4297280"/>
                  </a:ext>
                </a:extLst>
              </a:tr>
              <a:tr h="324000">
                <a:tc>
                  <a:txBody>
                    <a:bodyPr/>
                    <a:lstStyle/>
                    <a:p>
                      <a:r>
                        <a:rPr lang="en-US" sz="1200" dirty="0">
                          <a:solidFill>
                            <a:schemeClr val="bg1"/>
                          </a:solidFill>
                          <a:latin typeface="Ubuntu Light" panose="020B0304030602030204" pitchFamily="34" charset="0"/>
                        </a:rPr>
                        <a:t>Responsible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Respectful</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Skilled</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31169"/>
                  </a:ext>
                </a:extLst>
              </a:tr>
              <a:tr h="324000">
                <a:tc>
                  <a:txBody>
                    <a:bodyPr/>
                    <a:lstStyle/>
                    <a:p>
                      <a:r>
                        <a:rPr lang="en-US" sz="1200" dirty="0">
                          <a:solidFill>
                            <a:schemeClr val="bg1"/>
                          </a:solidFill>
                          <a:latin typeface="Ubuntu Light" panose="020B0304030602030204" pitchFamily="34" charset="0"/>
                        </a:rPr>
                        <a:t>Smart</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Supportive</a:t>
                      </a:r>
                    </a:p>
                  </a:txBody>
                  <a:tcPr>
                    <a:lnL w="12700" cap="flat" cmpd="sng" algn="ctr">
                      <a:solidFill>
                        <a:srgbClr val="F6891F"/>
                      </a:solidFill>
                      <a:prstDash val="solid"/>
                      <a:round/>
                      <a:headEnd type="none" w="med" len="med"/>
                      <a:tailEnd type="none" w="med" len="med"/>
                    </a:lnL>
                    <a:lnR w="12700" cap="flat" cmpd="sng" algn="ctr">
                      <a:solidFill>
                        <a:srgbClr val="F6891F"/>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lang="en-US" sz="1200" dirty="0">
                          <a:solidFill>
                            <a:schemeClr val="bg1"/>
                          </a:solidFill>
                          <a:latin typeface="Ubuntu Light" panose="020B0304030602030204" pitchFamily="34" charset="0"/>
                        </a:rPr>
                        <a:t>Trustworthy</a:t>
                      </a:r>
                    </a:p>
                  </a:txBody>
                  <a:tcPr>
                    <a:lnL w="12700" cap="flat" cmpd="sng" algn="ctr">
                      <a:solidFill>
                        <a:srgbClr val="F6891F"/>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8298007"/>
                  </a:ext>
                </a:extLst>
              </a:tr>
            </a:tbl>
          </a:graphicData>
        </a:graphic>
      </p:graphicFrame>
      <p:sp>
        <p:nvSpPr>
          <p:cNvPr id="14" name="TextBox 13">
            <a:extLst>
              <a:ext uri="{FF2B5EF4-FFF2-40B4-BE49-F238E27FC236}">
                <a16:creationId xmlns:a16="http://schemas.microsoft.com/office/drawing/2014/main" id="{6A1EEAE5-0C28-66EC-7465-7C787683EBA9}"/>
              </a:ext>
            </a:extLst>
          </p:cNvPr>
          <p:cNvSpPr txBox="1"/>
          <p:nvPr/>
        </p:nvSpPr>
        <p:spPr>
          <a:xfrm>
            <a:off x="1229804" y="1780967"/>
            <a:ext cx="4231036" cy="461665"/>
          </a:xfrm>
          <a:prstGeom prst="rect">
            <a:avLst/>
          </a:prstGeom>
          <a:noFill/>
        </p:spPr>
        <p:txBody>
          <a:bodyPr wrap="square" rtlCol="0">
            <a:spAutoFit/>
          </a:bodyPr>
          <a:lstStyle/>
          <a:p>
            <a:r>
              <a:rPr lang="en-US" sz="2400" dirty="0">
                <a:solidFill>
                  <a:srgbClr val="F6891F"/>
                </a:solidFill>
                <a:latin typeface="Ubuntu" panose="020B0504030602030204" pitchFamily="34" charset="0"/>
              </a:rPr>
              <a:t>Strengths Evaluation</a:t>
            </a:r>
          </a:p>
        </p:txBody>
      </p:sp>
    </p:spTree>
    <p:extLst>
      <p:ext uri="{BB962C8B-B14F-4D97-AF65-F5344CB8AC3E}">
        <p14:creationId xmlns:p14="http://schemas.microsoft.com/office/powerpoint/2010/main" val="3310312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50FB-46B6-0E1C-2E38-E8B85365412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6D271FB-560E-B41D-6E19-EDB03EC28B80}"/>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5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What is a Family Leader?</a:t>
            </a:r>
          </a:p>
        </p:txBody>
      </p:sp>
      <p:sp>
        <p:nvSpPr>
          <p:cNvPr id="6" name="Text Placeholder 5">
            <a:extLst>
              <a:ext uri="{FF2B5EF4-FFF2-40B4-BE49-F238E27FC236}">
                <a16:creationId xmlns:a16="http://schemas.microsoft.com/office/drawing/2014/main" id="{00A4E246-FD1F-3513-1F60-F8450DB98554}"/>
              </a:ext>
            </a:extLst>
          </p:cNvPr>
          <p:cNvSpPr>
            <a:spLocks noGrp="1"/>
          </p:cNvSpPr>
          <p:nvPr>
            <p:ph type="body" sz="quarter" idx="12"/>
          </p:nvPr>
        </p:nvSpPr>
        <p:spPr>
          <a:xfrm>
            <a:off x="9339945" y="575623"/>
            <a:ext cx="528061" cy="356260"/>
          </a:xfrm>
        </p:spPr>
        <p:txBody>
          <a:bodyPr/>
          <a:lstStyle/>
          <a:p>
            <a:r>
              <a:rPr lang="en-US" dirty="0"/>
              <a:t>1.3.</a:t>
            </a:r>
          </a:p>
        </p:txBody>
      </p:sp>
      <p:sp>
        <p:nvSpPr>
          <p:cNvPr id="7" name="Text Placeholder 6">
            <a:extLst>
              <a:ext uri="{FF2B5EF4-FFF2-40B4-BE49-F238E27FC236}">
                <a16:creationId xmlns:a16="http://schemas.microsoft.com/office/drawing/2014/main" id="{C0487178-1F75-1BD4-39D4-578ECD82645A}"/>
              </a:ext>
            </a:extLst>
          </p:cNvPr>
          <p:cNvSpPr>
            <a:spLocks noGrp="1"/>
          </p:cNvSpPr>
          <p:nvPr>
            <p:ph type="body" sz="quarter" idx="13"/>
          </p:nvPr>
        </p:nvSpPr>
        <p:spPr/>
        <p:txBody>
          <a:bodyPr/>
          <a:lstStyle/>
          <a:p>
            <a:r>
              <a:rPr lang="en-US" dirty="0"/>
              <a:t>Day One</a:t>
            </a:r>
          </a:p>
        </p:txBody>
      </p:sp>
      <p:sp>
        <p:nvSpPr>
          <p:cNvPr id="8" name="Rectangle: Rounded Corners 7">
            <a:extLst>
              <a:ext uri="{FF2B5EF4-FFF2-40B4-BE49-F238E27FC236}">
                <a16:creationId xmlns:a16="http://schemas.microsoft.com/office/drawing/2014/main" id="{9C4C4859-7A79-72D0-E15A-8E754DCBFFA0}"/>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6B6D515-BBCC-F299-5723-C9B4021B8DDD}"/>
              </a:ext>
            </a:extLst>
          </p:cNvPr>
          <p:cNvSpPr txBox="1"/>
          <p:nvPr/>
        </p:nvSpPr>
        <p:spPr>
          <a:xfrm>
            <a:off x="4964798" y="2004693"/>
            <a:ext cx="6190882" cy="1683089"/>
          </a:xfrm>
          <a:prstGeom prst="rect">
            <a:avLst/>
          </a:prstGeom>
          <a:noFill/>
        </p:spPr>
        <p:txBody>
          <a:bodyPr wrap="square" rtlCol="0">
            <a:spAutoFit/>
          </a:bodyPr>
          <a:lstStyle/>
          <a:p>
            <a:pPr>
              <a:lnSpc>
                <a:spcPct val="120000"/>
              </a:lnSpc>
              <a:spcAft>
                <a:spcPts val="1200"/>
              </a:spcAft>
            </a:pPr>
            <a:r>
              <a:rPr lang="en-US" sz="2000" b="1" dirty="0">
                <a:solidFill>
                  <a:srgbClr val="292662"/>
                </a:solidFill>
                <a:latin typeface="Ubuntu" panose="020B0504030602030204" pitchFamily="34" charset="0"/>
              </a:rPr>
              <a:t>Group Reflection</a:t>
            </a:r>
            <a:endParaRPr lang="en-US" sz="2000" dirty="0">
              <a:solidFill>
                <a:srgbClr val="292662"/>
              </a:solidFill>
              <a:latin typeface="Ubuntu" panose="020B0504030602030204" pitchFamily="34" charset="0"/>
            </a:endParaRPr>
          </a:p>
          <a:p>
            <a:pPr marL="355600" indent="-355600">
              <a:lnSpc>
                <a:spcPct val="120000"/>
              </a:lnSpc>
              <a:spcAft>
                <a:spcPts val="1200"/>
              </a:spcAft>
              <a:buBlip>
                <a:blip r:embed="rId3"/>
              </a:buBlip>
            </a:pPr>
            <a:r>
              <a:rPr lang="en-US" sz="2000" dirty="0">
                <a:solidFill>
                  <a:srgbClr val="292662"/>
                </a:solidFill>
                <a:latin typeface="Ubuntu" panose="020B0504030602030204" pitchFamily="34" charset="0"/>
              </a:rPr>
              <a:t>How can these diverse strengths be combined and utilized to enhance family leadership in Special Olympics?</a:t>
            </a:r>
          </a:p>
        </p:txBody>
      </p:sp>
      <p:sp>
        <p:nvSpPr>
          <p:cNvPr id="3" name="TextBox 2">
            <a:extLst>
              <a:ext uri="{FF2B5EF4-FFF2-40B4-BE49-F238E27FC236}">
                <a16:creationId xmlns:a16="http://schemas.microsoft.com/office/drawing/2014/main" id="{1F900FB9-796E-97B3-C6E0-F0F6720D2634}"/>
              </a:ext>
            </a:extLst>
          </p:cNvPr>
          <p:cNvSpPr txBox="1"/>
          <p:nvPr/>
        </p:nvSpPr>
        <p:spPr>
          <a:xfrm>
            <a:off x="1244598" y="1893677"/>
            <a:ext cx="219964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Reflection</a:t>
            </a:r>
          </a:p>
        </p:txBody>
      </p:sp>
      <p:sp>
        <p:nvSpPr>
          <p:cNvPr id="4" name="TextBox 3">
            <a:extLst>
              <a:ext uri="{FF2B5EF4-FFF2-40B4-BE49-F238E27FC236}">
                <a16:creationId xmlns:a16="http://schemas.microsoft.com/office/drawing/2014/main" id="{306165E4-8061-C67A-7818-90084326B8A7}"/>
              </a:ext>
            </a:extLst>
          </p:cNvPr>
          <p:cNvSpPr txBox="1"/>
          <p:nvPr/>
        </p:nvSpPr>
        <p:spPr>
          <a:xfrm>
            <a:off x="1244599" y="2446128"/>
            <a:ext cx="2733041" cy="400110"/>
          </a:xfrm>
          <a:prstGeom prst="rect">
            <a:avLst/>
          </a:prstGeom>
          <a:noFill/>
        </p:spPr>
        <p:txBody>
          <a:bodyPr wrap="square" rtlCol="0">
            <a:spAutoFit/>
          </a:bodyPr>
          <a:lstStyle/>
          <a:p>
            <a:r>
              <a:rPr lang="en-US" sz="2000" dirty="0">
                <a:solidFill>
                  <a:schemeClr val="bg1"/>
                </a:solidFill>
                <a:latin typeface="Ubuntu" panose="020B0504030602030204" pitchFamily="34" charset="0"/>
              </a:rPr>
              <a:t>Strengths Evaluation</a:t>
            </a:r>
          </a:p>
        </p:txBody>
      </p:sp>
      <p:pic>
        <p:nvPicPr>
          <p:cNvPr id="10" name="Graphic 9">
            <a:extLst>
              <a:ext uri="{FF2B5EF4-FFF2-40B4-BE49-F238E27FC236}">
                <a16:creationId xmlns:a16="http://schemas.microsoft.com/office/drawing/2014/main" id="{700D6AE1-0CC6-2BE4-9476-AB092358E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862497"/>
            <a:ext cx="554400" cy="554400"/>
          </a:xfrm>
          <a:prstGeom prst="rect">
            <a:avLst/>
          </a:prstGeom>
        </p:spPr>
      </p:pic>
    </p:spTree>
    <p:extLst>
      <p:ext uri="{BB962C8B-B14F-4D97-AF65-F5344CB8AC3E}">
        <p14:creationId xmlns:p14="http://schemas.microsoft.com/office/powerpoint/2010/main" val="27821848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00AD-4C81-59E0-0A71-034F27D0DF9E}"/>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EB4FC3DE-EA76-C76C-0C57-54DFE5592F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0119" y="3225795"/>
            <a:ext cx="11581235" cy="302005"/>
          </a:xfrm>
          <a:prstGeom prst="rect">
            <a:avLst/>
          </a:prstGeom>
        </p:spPr>
      </p:pic>
      <p:sp>
        <p:nvSpPr>
          <p:cNvPr id="2" name="Text Placeholder 1">
            <a:extLst>
              <a:ext uri="{FF2B5EF4-FFF2-40B4-BE49-F238E27FC236}">
                <a16:creationId xmlns:a16="http://schemas.microsoft.com/office/drawing/2014/main" id="{CDD36C53-49A8-7462-AA0B-B0849F20B93C}"/>
              </a:ext>
            </a:extLst>
          </p:cNvPr>
          <p:cNvSpPr>
            <a:spLocks noGrp="1"/>
          </p:cNvSpPr>
          <p:nvPr>
            <p:ph type="body" sz="quarter" idx="11"/>
          </p:nvPr>
        </p:nvSpPr>
        <p:spPr/>
        <p:txBody>
          <a:bodyPr>
            <a:normAutofit/>
          </a:bodyPr>
          <a:lstStyle/>
          <a:p>
            <a:r>
              <a:rPr lang="en-US" sz="1350" dirty="0"/>
              <a:t>What is a Family Leader?</a:t>
            </a:r>
          </a:p>
        </p:txBody>
      </p:sp>
      <p:sp>
        <p:nvSpPr>
          <p:cNvPr id="3" name="Text Placeholder 2">
            <a:extLst>
              <a:ext uri="{FF2B5EF4-FFF2-40B4-BE49-F238E27FC236}">
                <a16:creationId xmlns:a16="http://schemas.microsoft.com/office/drawing/2014/main" id="{9E25E13B-1573-9C34-1BF5-9E222E324DFA}"/>
              </a:ext>
            </a:extLst>
          </p:cNvPr>
          <p:cNvSpPr>
            <a:spLocks noGrp="1"/>
          </p:cNvSpPr>
          <p:nvPr>
            <p:ph type="body" sz="quarter" idx="12"/>
          </p:nvPr>
        </p:nvSpPr>
        <p:spPr>
          <a:xfrm>
            <a:off x="9339945" y="575381"/>
            <a:ext cx="528061" cy="356260"/>
          </a:xfrm>
        </p:spPr>
        <p:txBody>
          <a:bodyPr/>
          <a:lstStyle/>
          <a:p>
            <a:r>
              <a:rPr lang="en-US" dirty="0"/>
              <a:t>1.3.</a:t>
            </a:r>
          </a:p>
        </p:txBody>
      </p:sp>
      <p:sp>
        <p:nvSpPr>
          <p:cNvPr id="4" name="Text Placeholder 3">
            <a:extLst>
              <a:ext uri="{FF2B5EF4-FFF2-40B4-BE49-F238E27FC236}">
                <a16:creationId xmlns:a16="http://schemas.microsoft.com/office/drawing/2014/main" id="{AF6B7072-9AB5-BF12-5F05-D03651AA7264}"/>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739063A8-A502-7B9C-EFED-B29271E286F2}"/>
              </a:ext>
            </a:extLst>
          </p:cNvPr>
          <p:cNvSpPr txBox="1"/>
          <p:nvPr/>
        </p:nvSpPr>
        <p:spPr>
          <a:xfrm>
            <a:off x="811898" y="1524000"/>
            <a:ext cx="761582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Expectations after Family Leader Training:</a:t>
            </a:r>
          </a:p>
        </p:txBody>
      </p:sp>
      <p:sp>
        <p:nvSpPr>
          <p:cNvPr id="6" name="TextBox 5">
            <a:extLst>
              <a:ext uri="{FF2B5EF4-FFF2-40B4-BE49-F238E27FC236}">
                <a16:creationId xmlns:a16="http://schemas.microsoft.com/office/drawing/2014/main" id="{93947F4F-24F0-A8D1-79E0-8270DE7074FD}"/>
              </a:ext>
            </a:extLst>
          </p:cNvPr>
          <p:cNvSpPr txBox="1"/>
          <p:nvPr/>
        </p:nvSpPr>
        <p:spPr>
          <a:xfrm>
            <a:off x="1650925" y="3811584"/>
            <a:ext cx="4038600" cy="1053109"/>
          </a:xfrm>
          <a:prstGeom prst="rect">
            <a:avLst/>
          </a:prstGeom>
          <a:noFill/>
        </p:spPr>
        <p:txBody>
          <a:bodyPr wrap="square" rtlCol="0">
            <a:spAutoFit/>
          </a:bodyPr>
          <a:lstStyle/>
          <a:p>
            <a:pPr>
              <a:lnSpc>
                <a:spcPct val="120000"/>
              </a:lnSpc>
              <a:spcAft>
                <a:spcPts val="2400"/>
              </a:spcAft>
            </a:pPr>
            <a:r>
              <a:rPr lang="en-US" dirty="0">
                <a:solidFill>
                  <a:srgbClr val="292662"/>
                </a:solidFill>
                <a:latin typeface="Ubuntu" panose="020B0504030602030204" pitchFamily="34" charset="0"/>
              </a:rPr>
              <a:t>Meet with your Program’s Family Coordinator or other SO staff member in your local community.</a:t>
            </a:r>
          </a:p>
        </p:txBody>
      </p:sp>
      <p:sp>
        <p:nvSpPr>
          <p:cNvPr id="7" name="TextBox 6">
            <a:extLst>
              <a:ext uri="{FF2B5EF4-FFF2-40B4-BE49-F238E27FC236}">
                <a16:creationId xmlns:a16="http://schemas.microsoft.com/office/drawing/2014/main" id="{3A2AABF0-AA85-66B3-6049-850DFD98C480}"/>
              </a:ext>
            </a:extLst>
          </p:cNvPr>
          <p:cNvSpPr txBox="1"/>
          <p:nvPr/>
        </p:nvSpPr>
        <p:spPr>
          <a:xfrm>
            <a:off x="811898" y="2047220"/>
            <a:ext cx="7280541" cy="461665"/>
          </a:xfrm>
          <a:prstGeom prst="rect">
            <a:avLst/>
          </a:prstGeom>
          <a:noFill/>
        </p:spPr>
        <p:txBody>
          <a:bodyPr wrap="square" rtlCol="0">
            <a:spAutoFit/>
          </a:bodyPr>
          <a:lstStyle/>
          <a:p>
            <a:r>
              <a:rPr lang="en-US" sz="2400" dirty="0">
                <a:solidFill>
                  <a:srgbClr val="F6891F"/>
                </a:solidFill>
                <a:latin typeface="Ubuntu" panose="020B0504030602030204" pitchFamily="34" charset="0"/>
              </a:rPr>
              <a:t>Working with Program/Regional Leaders</a:t>
            </a:r>
          </a:p>
        </p:txBody>
      </p:sp>
      <p:sp>
        <p:nvSpPr>
          <p:cNvPr id="8" name="TextBox 7">
            <a:extLst>
              <a:ext uri="{FF2B5EF4-FFF2-40B4-BE49-F238E27FC236}">
                <a16:creationId xmlns:a16="http://schemas.microsoft.com/office/drawing/2014/main" id="{64701C23-ED92-960E-7090-0F8E1F074A48}"/>
              </a:ext>
            </a:extLst>
          </p:cNvPr>
          <p:cNvSpPr txBox="1"/>
          <p:nvPr/>
        </p:nvSpPr>
        <p:spPr>
          <a:xfrm>
            <a:off x="5733985" y="3836984"/>
            <a:ext cx="4499675" cy="1724062"/>
          </a:xfrm>
          <a:prstGeom prst="rect">
            <a:avLst/>
          </a:prstGeom>
          <a:noFill/>
        </p:spPr>
        <p:txBody>
          <a:bodyPr wrap="square" rtlCol="0">
            <a:spAutoFit/>
          </a:bodyPr>
          <a:lstStyle/>
          <a:p>
            <a:pPr marL="355600" indent="-355600">
              <a:lnSpc>
                <a:spcPct val="120000"/>
              </a:lnSpc>
              <a:spcAft>
                <a:spcPts val="600"/>
              </a:spcAft>
              <a:buBlip>
                <a:blip r:embed="rId6"/>
              </a:buBlip>
            </a:pPr>
            <a:r>
              <a:rPr lang="en-US" sz="1600" dirty="0">
                <a:solidFill>
                  <a:srgbClr val="292662"/>
                </a:solidFill>
                <a:latin typeface="Ubuntu Light" panose="020B0304030602030204" pitchFamily="34" charset="0"/>
              </a:rPr>
              <a:t>Present your goals and plans for increasing family engagement in your local Program</a:t>
            </a:r>
          </a:p>
          <a:p>
            <a:pPr marL="355600" indent="-355600">
              <a:lnSpc>
                <a:spcPct val="120000"/>
              </a:lnSpc>
              <a:spcAft>
                <a:spcPts val="600"/>
              </a:spcAft>
              <a:buBlip>
                <a:blip r:embed="rId6"/>
              </a:buBlip>
            </a:pPr>
            <a:r>
              <a:rPr lang="en-US" sz="1600" dirty="0">
                <a:solidFill>
                  <a:srgbClr val="292662"/>
                </a:solidFill>
                <a:latin typeface="Ubuntu Light" panose="020B0304030602030204" pitchFamily="34" charset="0"/>
              </a:rPr>
              <a:t>Modify your goals as needed to ensure alignment with your Program’s goals </a:t>
            </a:r>
          </a:p>
          <a:p>
            <a:pPr marL="355600" indent="-355600">
              <a:lnSpc>
                <a:spcPct val="120000"/>
              </a:lnSpc>
              <a:spcAft>
                <a:spcPts val="600"/>
              </a:spcAft>
              <a:buBlip>
                <a:blip r:embed="rId6"/>
              </a:buBlip>
            </a:pPr>
            <a:r>
              <a:rPr lang="en-US" sz="1600" dirty="0">
                <a:solidFill>
                  <a:srgbClr val="292662"/>
                </a:solidFill>
                <a:latin typeface="Ubuntu Light" panose="020B0304030602030204" pitchFamily="34" charset="0"/>
              </a:rPr>
              <a:t>Revisit and revise your action plan</a:t>
            </a:r>
          </a:p>
        </p:txBody>
      </p:sp>
      <p:sp>
        <p:nvSpPr>
          <p:cNvPr id="11" name="TextBox 10">
            <a:extLst>
              <a:ext uri="{FF2B5EF4-FFF2-40B4-BE49-F238E27FC236}">
                <a16:creationId xmlns:a16="http://schemas.microsoft.com/office/drawing/2014/main" id="{09D264ED-1190-08E9-99A7-0E84D313F76F}"/>
              </a:ext>
            </a:extLst>
          </p:cNvPr>
          <p:cNvSpPr txBox="1"/>
          <p:nvPr/>
        </p:nvSpPr>
        <p:spPr>
          <a:xfrm>
            <a:off x="12987192" y="3811584"/>
            <a:ext cx="4038600" cy="1053109"/>
          </a:xfrm>
          <a:prstGeom prst="rect">
            <a:avLst/>
          </a:prstGeom>
          <a:noFill/>
        </p:spPr>
        <p:txBody>
          <a:bodyPr wrap="square" rtlCol="0">
            <a:spAutoFit/>
          </a:bodyPr>
          <a:lstStyle/>
          <a:p>
            <a:pPr>
              <a:lnSpc>
                <a:spcPct val="120000"/>
              </a:lnSpc>
              <a:spcAft>
                <a:spcPts val="2400"/>
              </a:spcAft>
            </a:pPr>
            <a:r>
              <a:rPr lang="en-US" dirty="0">
                <a:solidFill>
                  <a:srgbClr val="292662"/>
                </a:solidFill>
                <a:latin typeface="Ubuntu" panose="020B0504030602030204" pitchFamily="34" charset="0"/>
              </a:rPr>
              <a:t>Follow up with your local Program SO staff member to regularly report feedback, success, and obstacles.</a:t>
            </a:r>
          </a:p>
        </p:txBody>
      </p:sp>
      <p:pic>
        <p:nvPicPr>
          <p:cNvPr id="35" name="Graphic 34">
            <a:extLst>
              <a:ext uri="{FF2B5EF4-FFF2-40B4-BE49-F238E27FC236}">
                <a16:creationId xmlns:a16="http://schemas.microsoft.com/office/drawing/2014/main" id="{9F467A3B-AC67-B480-8B2F-B3F927D483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6221" y="3144819"/>
            <a:ext cx="469445" cy="469445"/>
          </a:xfrm>
          <a:prstGeom prst="rect">
            <a:avLst/>
          </a:prstGeom>
        </p:spPr>
      </p:pic>
      <p:pic>
        <p:nvPicPr>
          <p:cNvPr id="36" name="Graphic 35">
            <a:extLst>
              <a:ext uri="{FF2B5EF4-FFF2-40B4-BE49-F238E27FC236}">
                <a16:creationId xmlns:a16="http://schemas.microsoft.com/office/drawing/2014/main" id="{FD8F8755-5614-FEDF-9B5D-C409C83B1C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13038" y="3144819"/>
            <a:ext cx="469445" cy="469445"/>
          </a:xfrm>
          <a:prstGeom prst="rect">
            <a:avLst/>
          </a:prstGeom>
        </p:spPr>
      </p:pic>
      <p:pic>
        <p:nvPicPr>
          <p:cNvPr id="17" name="Graphic 16">
            <a:extLst>
              <a:ext uri="{FF2B5EF4-FFF2-40B4-BE49-F238E27FC236}">
                <a16:creationId xmlns:a16="http://schemas.microsoft.com/office/drawing/2014/main" id="{1F68C389-381F-420C-1EE5-BDC14BF676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059" y="3913337"/>
            <a:ext cx="960119" cy="849602"/>
          </a:xfrm>
          <a:prstGeom prst="rect">
            <a:avLst/>
          </a:prstGeom>
        </p:spPr>
      </p:pic>
      <p:pic>
        <p:nvPicPr>
          <p:cNvPr id="19" name="Graphic 18">
            <a:extLst>
              <a:ext uri="{FF2B5EF4-FFF2-40B4-BE49-F238E27FC236}">
                <a16:creationId xmlns:a16="http://schemas.microsoft.com/office/drawing/2014/main" id="{1AE452F0-1E80-8FBD-C51B-99D10A6A32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13038" y="3740960"/>
            <a:ext cx="791009" cy="849602"/>
          </a:xfrm>
          <a:prstGeom prst="rect">
            <a:avLst/>
          </a:prstGeom>
        </p:spPr>
      </p:pic>
    </p:spTree>
    <p:extLst>
      <p:ext uri="{BB962C8B-B14F-4D97-AF65-F5344CB8AC3E}">
        <p14:creationId xmlns:p14="http://schemas.microsoft.com/office/powerpoint/2010/main" val="3645882017"/>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AF09-C76B-3793-9B57-EBB7C4DAE2CB}"/>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F5B5B320-6ADA-1EC2-76CF-863A7A7496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8761" y="3225795"/>
            <a:ext cx="11581235" cy="302005"/>
          </a:xfrm>
          <a:prstGeom prst="rect">
            <a:avLst/>
          </a:prstGeom>
        </p:spPr>
      </p:pic>
      <p:sp>
        <p:nvSpPr>
          <p:cNvPr id="2" name="Text Placeholder 1">
            <a:extLst>
              <a:ext uri="{FF2B5EF4-FFF2-40B4-BE49-F238E27FC236}">
                <a16:creationId xmlns:a16="http://schemas.microsoft.com/office/drawing/2014/main" id="{042AACAE-0E8D-F1CC-4E8B-A59BDB8D3230}"/>
              </a:ext>
            </a:extLst>
          </p:cNvPr>
          <p:cNvSpPr>
            <a:spLocks noGrp="1"/>
          </p:cNvSpPr>
          <p:nvPr>
            <p:ph type="body" sz="quarter" idx="11"/>
          </p:nvPr>
        </p:nvSpPr>
        <p:spPr/>
        <p:txBody>
          <a:bodyPr>
            <a:normAutofit/>
          </a:bodyPr>
          <a:lstStyle/>
          <a:p>
            <a:r>
              <a:rPr lang="en-US" sz="1350" dirty="0"/>
              <a:t>What is a Family Leader?</a:t>
            </a:r>
          </a:p>
        </p:txBody>
      </p:sp>
      <p:sp>
        <p:nvSpPr>
          <p:cNvPr id="3" name="Text Placeholder 2">
            <a:extLst>
              <a:ext uri="{FF2B5EF4-FFF2-40B4-BE49-F238E27FC236}">
                <a16:creationId xmlns:a16="http://schemas.microsoft.com/office/drawing/2014/main" id="{43E9FA6E-90E4-F095-839A-06968A056978}"/>
              </a:ext>
            </a:extLst>
          </p:cNvPr>
          <p:cNvSpPr>
            <a:spLocks noGrp="1"/>
          </p:cNvSpPr>
          <p:nvPr>
            <p:ph type="body" sz="quarter" idx="12"/>
          </p:nvPr>
        </p:nvSpPr>
        <p:spPr>
          <a:xfrm>
            <a:off x="9339945" y="575381"/>
            <a:ext cx="528061" cy="356260"/>
          </a:xfrm>
        </p:spPr>
        <p:txBody>
          <a:bodyPr/>
          <a:lstStyle/>
          <a:p>
            <a:r>
              <a:rPr lang="en-US" dirty="0"/>
              <a:t>1.3.</a:t>
            </a:r>
          </a:p>
        </p:txBody>
      </p:sp>
      <p:sp>
        <p:nvSpPr>
          <p:cNvPr id="4" name="Text Placeholder 3">
            <a:extLst>
              <a:ext uri="{FF2B5EF4-FFF2-40B4-BE49-F238E27FC236}">
                <a16:creationId xmlns:a16="http://schemas.microsoft.com/office/drawing/2014/main" id="{44CB5DA4-5447-AEA4-49A2-9B38A4A156A5}"/>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72488384-ABC2-30EE-FD66-D6C59EAB44F0}"/>
              </a:ext>
            </a:extLst>
          </p:cNvPr>
          <p:cNvSpPr txBox="1"/>
          <p:nvPr/>
        </p:nvSpPr>
        <p:spPr>
          <a:xfrm>
            <a:off x="811898" y="1524000"/>
            <a:ext cx="761582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Expectations after Family Leader Training:</a:t>
            </a:r>
          </a:p>
        </p:txBody>
      </p:sp>
      <p:sp>
        <p:nvSpPr>
          <p:cNvPr id="6" name="TextBox 5">
            <a:extLst>
              <a:ext uri="{FF2B5EF4-FFF2-40B4-BE49-F238E27FC236}">
                <a16:creationId xmlns:a16="http://schemas.microsoft.com/office/drawing/2014/main" id="{DACF1428-1A24-64EE-49A1-25C8A3A641E3}"/>
              </a:ext>
            </a:extLst>
          </p:cNvPr>
          <p:cNvSpPr txBox="1"/>
          <p:nvPr/>
        </p:nvSpPr>
        <p:spPr>
          <a:xfrm>
            <a:off x="-4627955" y="3811584"/>
            <a:ext cx="4038600" cy="1053109"/>
          </a:xfrm>
          <a:prstGeom prst="rect">
            <a:avLst/>
          </a:prstGeom>
          <a:noFill/>
        </p:spPr>
        <p:txBody>
          <a:bodyPr wrap="square" rtlCol="0">
            <a:spAutoFit/>
          </a:bodyPr>
          <a:lstStyle/>
          <a:p>
            <a:pPr>
              <a:lnSpc>
                <a:spcPct val="120000"/>
              </a:lnSpc>
              <a:spcAft>
                <a:spcPts val="2400"/>
              </a:spcAft>
            </a:pPr>
            <a:r>
              <a:rPr lang="en-US" dirty="0">
                <a:solidFill>
                  <a:schemeClr val="bg1">
                    <a:lumMod val="50000"/>
                  </a:schemeClr>
                </a:solidFill>
                <a:latin typeface="Ubuntu" panose="020B0504030602030204" pitchFamily="34" charset="0"/>
              </a:rPr>
              <a:t>Meet with your Program’s Family Coordinator or other SO staff member in your local community.</a:t>
            </a:r>
          </a:p>
        </p:txBody>
      </p:sp>
      <p:sp>
        <p:nvSpPr>
          <p:cNvPr id="7" name="TextBox 6">
            <a:extLst>
              <a:ext uri="{FF2B5EF4-FFF2-40B4-BE49-F238E27FC236}">
                <a16:creationId xmlns:a16="http://schemas.microsoft.com/office/drawing/2014/main" id="{57AC2D93-6330-B602-727F-122DB3EF36F4}"/>
              </a:ext>
            </a:extLst>
          </p:cNvPr>
          <p:cNvSpPr txBox="1"/>
          <p:nvPr/>
        </p:nvSpPr>
        <p:spPr>
          <a:xfrm>
            <a:off x="811898" y="2047220"/>
            <a:ext cx="7280541" cy="461665"/>
          </a:xfrm>
          <a:prstGeom prst="rect">
            <a:avLst/>
          </a:prstGeom>
          <a:noFill/>
        </p:spPr>
        <p:txBody>
          <a:bodyPr wrap="square" rtlCol="0">
            <a:spAutoFit/>
          </a:bodyPr>
          <a:lstStyle/>
          <a:p>
            <a:r>
              <a:rPr lang="en-US" sz="2400" dirty="0">
                <a:solidFill>
                  <a:srgbClr val="F6891F"/>
                </a:solidFill>
                <a:latin typeface="Ubuntu" panose="020B0504030602030204" pitchFamily="34" charset="0"/>
              </a:rPr>
              <a:t>Working with Program/Regional Leaders</a:t>
            </a:r>
          </a:p>
        </p:txBody>
      </p:sp>
      <p:sp>
        <p:nvSpPr>
          <p:cNvPr id="8" name="TextBox 7">
            <a:extLst>
              <a:ext uri="{FF2B5EF4-FFF2-40B4-BE49-F238E27FC236}">
                <a16:creationId xmlns:a16="http://schemas.microsoft.com/office/drawing/2014/main" id="{2A0B0407-FAFF-3650-0AB8-ECA2A776D933}"/>
              </a:ext>
            </a:extLst>
          </p:cNvPr>
          <p:cNvSpPr txBox="1"/>
          <p:nvPr/>
        </p:nvSpPr>
        <p:spPr>
          <a:xfrm>
            <a:off x="-544895" y="3836984"/>
            <a:ext cx="4499675" cy="1724062"/>
          </a:xfrm>
          <a:prstGeom prst="rect">
            <a:avLst/>
          </a:prstGeom>
          <a:noFill/>
        </p:spPr>
        <p:txBody>
          <a:bodyPr wrap="square" rtlCol="0">
            <a:spAutoFit/>
          </a:bodyPr>
          <a:lstStyle/>
          <a:p>
            <a:pPr marL="355600" indent="-355600">
              <a:lnSpc>
                <a:spcPct val="120000"/>
              </a:lnSpc>
              <a:spcAft>
                <a:spcPts val="600"/>
              </a:spcAft>
              <a:buBlip>
                <a:blip r:embed="rId5"/>
              </a:buBlip>
            </a:pPr>
            <a:r>
              <a:rPr lang="en-US" sz="1600" dirty="0">
                <a:solidFill>
                  <a:schemeClr val="bg1">
                    <a:lumMod val="50000"/>
                  </a:schemeClr>
                </a:solidFill>
                <a:latin typeface="Ubuntu Light" panose="020B0304030602030204" pitchFamily="34" charset="0"/>
              </a:rPr>
              <a:t>Present your goals and plans for increasing family engagement in your local Program</a:t>
            </a:r>
          </a:p>
          <a:p>
            <a:pPr marL="355600" indent="-355600">
              <a:lnSpc>
                <a:spcPct val="120000"/>
              </a:lnSpc>
              <a:spcAft>
                <a:spcPts val="600"/>
              </a:spcAft>
              <a:buBlip>
                <a:blip r:embed="rId5"/>
              </a:buBlip>
            </a:pPr>
            <a:r>
              <a:rPr lang="en-US" sz="1600" dirty="0">
                <a:solidFill>
                  <a:schemeClr val="bg1">
                    <a:lumMod val="50000"/>
                  </a:schemeClr>
                </a:solidFill>
                <a:latin typeface="Ubuntu Light" panose="020B0304030602030204" pitchFamily="34" charset="0"/>
              </a:rPr>
              <a:t>Modify your goals as needed to ensure alignment with your Program’s goals </a:t>
            </a:r>
          </a:p>
          <a:p>
            <a:pPr marL="355600" indent="-355600">
              <a:lnSpc>
                <a:spcPct val="120000"/>
              </a:lnSpc>
              <a:spcAft>
                <a:spcPts val="600"/>
              </a:spcAft>
              <a:buBlip>
                <a:blip r:embed="rId5"/>
              </a:buBlip>
            </a:pPr>
            <a:r>
              <a:rPr lang="en-US" sz="1600" dirty="0">
                <a:solidFill>
                  <a:schemeClr val="bg1">
                    <a:lumMod val="50000"/>
                  </a:schemeClr>
                </a:solidFill>
                <a:latin typeface="Ubuntu Light" panose="020B0304030602030204" pitchFamily="34" charset="0"/>
              </a:rPr>
              <a:t>Revisit and revise your action plan</a:t>
            </a:r>
          </a:p>
        </p:txBody>
      </p:sp>
      <p:sp>
        <p:nvSpPr>
          <p:cNvPr id="11" name="TextBox 10">
            <a:extLst>
              <a:ext uri="{FF2B5EF4-FFF2-40B4-BE49-F238E27FC236}">
                <a16:creationId xmlns:a16="http://schemas.microsoft.com/office/drawing/2014/main" id="{DEF9893C-923D-16A1-4A8D-2F3D1FA9224E}"/>
              </a:ext>
            </a:extLst>
          </p:cNvPr>
          <p:cNvSpPr txBox="1"/>
          <p:nvPr/>
        </p:nvSpPr>
        <p:spPr>
          <a:xfrm>
            <a:off x="6708312" y="3811584"/>
            <a:ext cx="4038600" cy="1053109"/>
          </a:xfrm>
          <a:prstGeom prst="rect">
            <a:avLst/>
          </a:prstGeom>
          <a:noFill/>
        </p:spPr>
        <p:txBody>
          <a:bodyPr wrap="square" rtlCol="0">
            <a:spAutoFit/>
          </a:bodyPr>
          <a:lstStyle/>
          <a:p>
            <a:pPr>
              <a:lnSpc>
                <a:spcPct val="120000"/>
              </a:lnSpc>
              <a:spcAft>
                <a:spcPts val="2400"/>
              </a:spcAft>
            </a:pPr>
            <a:r>
              <a:rPr lang="en-US" dirty="0">
                <a:solidFill>
                  <a:srgbClr val="292662"/>
                </a:solidFill>
                <a:latin typeface="Ubuntu" panose="020B0504030602030204" pitchFamily="34" charset="0"/>
              </a:rPr>
              <a:t>Follow up with your local Program SO staff member to regularly report feedback, success, and obstacles.</a:t>
            </a:r>
          </a:p>
        </p:txBody>
      </p:sp>
      <p:pic>
        <p:nvPicPr>
          <p:cNvPr id="35" name="Graphic 34">
            <a:extLst>
              <a:ext uri="{FF2B5EF4-FFF2-40B4-BE49-F238E27FC236}">
                <a16:creationId xmlns:a16="http://schemas.microsoft.com/office/drawing/2014/main" id="{C2409388-2A37-2400-D93C-A23D823D5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72659" y="3144819"/>
            <a:ext cx="469445" cy="469445"/>
          </a:xfrm>
          <a:prstGeom prst="rect">
            <a:avLst/>
          </a:prstGeom>
        </p:spPr>
      </p:pic>
      <p:pic>
        <p:nvPicPr>
          <p:cNvPr id="36" name="Graphic 35">
            <a:extLst>
              <a:ext uri="{FF2B5EF4-FFF2-40B4-BE49-F238E27FC236}">
                <a16:creationId xmlns:a16="http://schemas.microsoft.com/office/drawing/2014/main" id="{371A6393-C9E7-8916-CAA8-05882853AC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34158" y="3144819"/>
            <a:ext cx="469445" cy="469445"/>
          </a:xfrm>
          <a:prstGeom prst="rect">
            <a:avLst/>
          </a:prstGeom>
        </p:spPr>
      </p:pic>
      <p:pic>
        <p:nvPicPr>
          <p:cNvPr id="17" name="Graphic 16">
            <a:extLst>
              <a:ext uri="{FF2B5EF4-FFF2-40B4-BE49-F238E27FC236}">
                <a16:creationId xmlns:a16="http://schemas.microsoft.com/office/drawing/2014/main" id="{CC0A89C4-95CA-132A-E6CC-91B72BD798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8821" y="3913337"/>
            <a:ext cx="960119" cy="849602"/>
          </a:xfrm>
          <a:prstGeom prst="rect">
            <a:avLst/>
          </a:prstGeom>
        </p:spPr>
      </p:pic>
      <p:pic>
        <p:nvPicPr>
          <p:cNvPr id="19" name="Graphic 18">
            <a:extLst>
              <a:ext uri="{FF2B5EF4-FFF2-40B4-BE49-F238E27FC236}">
                <a16:creationId xmlns:a16="http://schemas.microsoft.com/office/drawing/2014/main" id="{361C9484-5EB7-D3BF-5924-3449A9D846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34158" y="3740960"/>
            <a:ext cx="791009" cy="849602"/>
          </a:xfrm>
          <a:prstGeom prst="rect">
            <a:avLst/>
          </a:prstGeom>
        </p:spPr>
      </p:pic>
    </p:spTree>
    <p:extLst>
      <p:ext uri="{BB962C8B-B14F-4D97-AF65-F5344CB8AC3E}">
        <p14:creationId xmlns:p14="http://schemas.microsoft.com/office/powerpoint/2010/main" val="243338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A4E959-37D9-B5F3-FD0F-609B67FDC49F}"/>
              </a:ext>
            </a:extLst>
          </p:cNvPr>
          <p:cNvSpPr>
            <a:spLocks noGrp="1"/>
          </p:cNvSpPr>
          <p:nvPr>
            <p:ph type="body" sz="quarter" idx="11"/>
          </p:nvPr>
        </p:nvSpPr>
        <p:spPr/>
        <p:txBody>
          <a:bodyPr>
            <a:normAutofit/>
          </a:bodyPr>
          <a:lstStyle/>
          <a:p>
            <a:r>
              <a:rPr lang="en-US" sz="1350" dirty="0"/>
              <a:t>What is a Family Leader?</a:t>
            </a:r>
          </a:p>
        </p:txBody>
      </p:sp>
      <p:sp>
        <p:nvSpPr>
          <p:cNvPr id="3" name="Text Placeholder 2">
            <a:extLst>
              <a:ext uri="{FF2B5EF4-FFF2-40B4-BE49-F238E27FC236}">
                <a16:creationId xmlns:a16="http://schemas.microsoft.com/office/drawing/2014/main" id="{3C6BADCD-4373-4C19-61B7-C6C7FE787DE5}"/>
              </a:ext>
            </a:extLst>
          </p:cNvPr>
          <p:cNvSpPr>
            <a:spLocks noGrp="1"/>
          </p:cNvSpPr>
          <p:nvPr>
            <p:ph type="body" sz="quarter" idx="12"/>
          </p:nvPr>
        </p:nvSpPr>
        <p:spPr>
          <a:xfrm>
            <a:off x="9339945" y="575623"/>
            <a:ext cx="528061" cy="356260"/>
          </a:xfrm>
        </p:spPr>
        <p:txBody>
          <a:bodyPr/>
          <a:lstStyle/>
          <a:p>
            <a:r>
              <a:rPr lang="en-US" dirty="0"/>
              <a:t>1.3.</a:t>
            </a:r>
          </a:p>
        </p:txBody>
      </p:sp>
      <p:sp>
        <p:nvSpPr>
          <p:cNvPr id="4" name="Text Placeholder 3">
            <a:extLst>
              <a:ext uri="{FF2B5EF4-FFF2-40B4-BE49-F238E27FC236}">
                <a16:creationId xmlns:a16="http://schemas.microsoft.com/office/drawing/2014/main" id="{6528A3FA-69F1-E160-48F0-3F14BB7F379D}"/>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9DFDBEBF-5B1F-8353-077A-2219B300E427}"/>
              </a:ext>
            </a:extLst>
          </p:cNvPr>
          <p:cNvSpPr txBox="1"/>
          <p:nvPr/>
        </p:nvSpPr>
        <p:spPr>
          <a:xfrm>
            <a:off x="4400657" y="1524000"/>
            <a:ext cx="719360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Functions and Roles of a Family Leader</a:t>
            </a:r>
          </a:p>
        </p:txBody>
      </p:sp>
      <p:sp>
        <p:nvSpPr>
          <p:cNvPr id="6" name="TextBox 5">
            <a:extLst>
              <a:ext uri="{FF2B5EF4-FFF2-40B4-BE49-F238E27FC236}">
                <a16:creationId xmlns:a16="http://schemas.microsoft.com/office/drawing/2014/main" id="{592B86EA-0A03-413D-C675-FB4735EE3A45}"/>
              </a:ext>
            </a:extLst>
          </p:cNvPr>
          <p:cNvSpPr txBox="1"/>
          <p:nvPr/>
        </p:nvSpPr>
        <p:spPr>
          <a:xfrm>
            <a:off x="4527125" y="2408100"/>
            <a:ext cx="5680215" cy="3152145"/>
          </a:xfrm>
          <a:prstGeom prst="rect">
            <a:avLst/>
          </a:prstGeom>
          <a:noFill/>
        </p:spPr>
        <p:txBody>
          <a:bodyPr wrap="square" rtlCol="0">
            <a:spAutoFit/>
          </a:bodyPr>
          <a:lstStyle/>
          <a:p>
            <a:pPr marL="358775" indent="-358775">
              <a:lnSpc>
                <a:spcPct val="120000"/>
              </a:lnSpc>
              <a:spcAft>
                <a:spcPts val="1200"/>
              </a:spcAft>
              <a:buBlip>
                <a:blip r:embed="rId3"/>
              </a:buBlip>
            </a:pPr>
            <a:r>
              <a:rPr lang="en-US" dirty="0">
                <a:solidFill>
                  <a:srgbClr val="292662"/>
                </a:solidFill>
                <a:latin typeface="Ubuntu" panose="020B0504030602030204" pitchFamily="34" charset="0"/>
              </a:rPr>
              <a:t>Recruitment of family members </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Formation of Family Support Networks </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Family Health (Early Childhood Development, Family Health Forums, Healthy Athletes) </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Advocacy and empowerment </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Other Functions/Roles </a:t>
            </a:r>
          </a:p>
          <a:p>
            <a:pPr marL="358775" indent="-358775">
              <a:lnSpc>
                <a:spcPct val="120000"/>
              </a:lnSpc>
              <a:spcAft>
                <a:spcPts val="1200"/>
              </a:spcAft>
              <a:buBlip>
                <a:blip r:embed="rId3"/>
              </a:buBlip>
            </a:pPr>
            <a:r>
              <a:rPr lang="en-US" dirty="0">
                <a:solidFill>
                  <a:srgbClr val="292662"/>
                </a:solidFill>
                <a:latin typeface="Ubuntu" panose="020B0504030602030204" pitchFamily="34" charset="0"/>
              </a:rPr>
              <a:t>Donations/funding for Program, Storytelling, etc.</a:t>
            </a:r>
          </a:p>
        </p:txBody>
      </p:sp>
      <p:pic>
        <p:nvPicPr>
          <p:cNvPr id="22" name="Graphic 21">
            <a:extLst>
              <a:ext uri="{FF2B5EF4-FFF2-40B4-BE49-F238E27FC236}">
                <a16:creationId xmlns:a16="http://schemas.microsoft.com/office/drawing/2014/main" id="{803F4B70-0047-8577-1023-601A366E07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262" y="1524000"/>
            <a:ext cx="2990850" cy="4486275"/>
          </a:xfrm>
          <a:prstGeom prst="rect">
            <a:avLst/>
          </a:prstGeom>
        </p:spPr>
      </p:pic>
    </p:spTree>
    <p:extLst>
      <p:ext uri="{BB962C8B-B14F-4D97-AF65-F5344CB8AC3E}">
        <p14:creationId xmlns:p14="http://schemas.microsoft.com/office/powerpoint/2010/main" val="1667203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74B887CA-4486-7645-9506-EE530C4BBD54}"/>
              </a:ext>
            </a:extLst>
          </p:cNvPr>
          <p:cNvPicPr>
            <a:picLocks noChangeAspect="1"/>
          </p:cNvPicPr>
          <p:nvPr/>
        </p:nvPicPr>
        <p:blipFill>
          <a:blip r:embed="rId4"/>
          <a:stretch>
            <a:fillRect/>
          </a:stretch>
        </p:blipFill>
        <p:spPr>
          <a:xfrm>
            <a:off x="1900696" y="1727200"/>
            <a:ext cx="8390608" cy="4690534"/>
          </a:xfrm>
          <a:prstGeom prst="rect">
            <a:avLst/>
          </a:prstGeom>
        </p:spPr>
      </p:pic>
      <p:sp>
        <p:nvSpPr>
          <p:cNvPr id="5" name="TextBox 4">
            <a:extLst>
              <a:ext uri="{FF2B5EF4-FFF2-40B4-BE49-F238E27FC236}">
                <a16:creationId xmlns:a16="http://schemas.microsoft.com/office/drawing/2014/main" id="{880F5021-66DF-8DF9-F08F-3BE6D9C39A78}"/>
              </a:ext>
            </a:extLst>
          </p:cNvPr>
          <p:cNvSpPr txBox="1"/>
          <p:nvPr/>
        </p:nvSpPr>
        <p:spPr>
          <a:xfrm>
            <a:off x="811899" y="1001650"/>
            <a:ext cx="5741301" cy="523220"/>
          </a:xfrm>
          <a:prstGeom prst="rect">
            <a:avLst/>
          </a:prstGeom>
          <a:noFill/>
        </p:spPr>
        <p:txBody>
          <a:bodyPr wrap="square" rtlCol="0">
            <a:spAutoFit/>
          </a:bodyPr>
          <a:lstStyle/>
          <a:p>
            <a:r>
              <a:rPr lang="en-US" sz="2800" b="1" dirty="0">
                <a:solidFill>
                  <a:srgbClr val="292662"/>
                </a:solidFill>
                <a:latin typeface="Ubuntu" panose="020B0504030602030204" pitchFamily="34" charset="0"/>
              </a:rPr>
              <a:t>Lunch Break </a:t>
            </a:r>
            <a:r>
              <a:rPr lang="en-US" sz="2800" b="1" dirty="0">
                <a:solidFill>
                  <a:srgbClr val="F6891F"/>
                </a:solidFill>
                <a:latin typeface="Ubuntu" panose="020B0504030602030204" pitchFamily="34" charset="0"/>
              </a:rPr>
              <a:t>+</a:t>
            </a:r>
            <a:r>
              <a:rPr lang="en-US" sz="2800" b="1" dirty="0">
                <a:solidFill>
                  <a:srgbClr val="292662"/>
                </a:solidFill>
                <a:latin typeface="Ubuntu" panose="020B0504030602030204" pitchFamily="34" charset="0"/>
              </a:rPr>
              <a:t> Fitness Energizer </a:t>
            </a:r>
          </a:p>
        </p:txBody>
      </p:sp>
      <p:grpSp>
        <p:nvGrpSpPr>
          <p:cNvPr id="13" name="Group 12">
            <a:extLst>
              <a:ext uri="{FF2B5EF4-FFF2-40B4-BE49-F238E27FC236}">
                <a16:creationId xmlns:a16="http://schemas.microsoft.com/office/drawing/2014/main" id="{9113F0DE-D229-84F2-7CE7-C03F5AE0B56C}"/>
              </a:ext>
            </a:extLst>
          </p:cNvPr>
          <p:cNvGrpSpPr/>
          <p:nvPr/>
        </p:nvGrpSpPr>
        <p:grpSpPr>
          <a:xfrm>
            <a:off x="5384800" y="3251200"/>
            <a:ext cx="1168400" cy="1168400"/>
            <a:chOff x="7467600" y="3031067"/>
            <a:chExt cx="1168400" cy="1168400"/>
          </a:xfrm>
        </p:grpSpPr>
        <p:sp>
          <p:nvSpPr>
            <p:cNvPr id="12" name="Oval 11">
              <a:hlinkClick r:id="rId3"/>
              <a:extLst>
                <a:ext uri="{FF2B5EF4-FFF2-40B4-BE49-F238E27FC236}">
                  <a16:creationId xmlns:a16="http://schemas.microsoft.com/office/drawing/2014/main" id="{34861D17-CB7E-1FE7-CD8E-4FA1DE512FD9}"/>
                </a:ext>
              </a:extLst>
            </p:cNvPr>
            <p:cNvSpPr/>
            <p:nvPr/>
          </p:nvSpPr>
          <p:spPr>
            <a:xfrm>
              <a:off x="7467600" y="3031067"/>
              <a:ext cx="1168400" cy="1168400"/>
            </a:xfrm>
            <a:prstGeom prst="ellipse">
              <a:avLst/>
            </a:prstGeom>
            <a:solidFill>
              <a:srgbClr val="ED1C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Play with solid fill">
              <a:extLst>
                <a:ext uri="{FF2B5EF4-FFF2-40B4-BE49-F238E27FC236}">
                  <a16:creationId xmlns:a16="http://schemas.microsoft.com/office/drawing/2014/main" id="{89B188C0-7647-AC4A-617B-E7E72A9E41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9265" y="3158067"/>
              <a:ext cx="914400" cy="914400"/>
            </a:xfrm>
            <a:prstGeom prst="rect">
              <a:avLst/>
            </a:prstGeom>
          </p:spPr>
        </p:pic>
      </p:grpSp>
    </p:spTree>
    <p:extLst>
      <p:ext uri="{BB962C8B-B14F-4D97-AF65-F5344CB8AC3E}">
        <p14:creationId xmlns:p14="http://schemas.microsoft.com/office/powerpoint/2010/main" val="2400903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C0ED5-0EFA-A3CA-2043-F3B6FC638910}"/>
              </a:ext>
            </a:extLst>
          </p:cNvPr>
          <p:cNvSpPr>
            <a:spLocks noGrp="1"/>
          </p:cNvSpPr>
          <p:nvPr>
            <p:ph type="body" sz="quarter" idx="10"/>
          </p:nvPr>
        </p:nvSpPr>
        <p:spPr/>
        <p:txBody>
          <a:bodyPr/>
          <a:lstStyle/>
          <a:p>
            <a:r>
              <a:rPr lang="en-US" dirty="0"/>
              <a:t>Day One</a:t>
            </a:r>
          </a:p>
        </p:txBody>
      </p:sp>
      <p:sp>
        <p:nvSpPr>
          <p:cNvPr id="3" name="Text Placeholder 2">
            <a:extLst>
              <a:ext uri="{FF2B5EF4-FFF2-40B4-BE49-F238E27FC236}">
                <a16:creationId xmlns:a16="http://schemas.microsoft.com/office/drawing/2014/main" id="{9E6768FD-7B4E-C1AE-27E9-7D424FA19E9B}"/>
              </a:ext>
            </a:extLst>
          </p:cNvPr>
          <p:cNvSpPr>
            <a:spLocks noGrp="1"/>
          </p:cNvSpPr>
          <p:nvPr>
            <p:ph type="body" sz="quarter" idx="11"/>
          </p:nvPr>
        </p:nvSpPr>
        <p:spPr>
          <a:xfrm>
            <a:off x="5989320" y="2775308"/>
            <a:ext cx="5684520" cy="1307383"/>
          </a:xfrm>
        </p:spPr>
        <p:txBody>
          <a:bodyPr>
            <a:normAutofit/>
          </a:bodyPr>
          <a:lstStyle/>
          <a:p>
            <a:r>
              <a:rPr lang="en-US" sz="3700" dirty="0"/>
              <a:t>Telling Stories of Impact / Sibling Engagement</a:t>
            </a:r>
          </a:p>
        </p:txBody>
      </p:sp>
      <p:sp>
        <p:nvSpPr>
          <p:cNvPr id="4" name="Text Placeholder 3">
            <a:extLst>
              <a:ext uri="{FF2B5EF4-FFF2-40B4-BE49-F238E27FC236}">
                <a16:creationId xmlns:a16="http://schemas.microsoft.com/office/drawing/2014/main" id="{714C7B10-349C-4CA1-29BA-1AD59BC70548}"/>
              </a:ext>
            </a:extLst>
          </p:cNvPr>
          <p:cNvSpPr>
            <a:spLocks noGrp="1"/>
          </p:cNvSpPr>
          <p:nvPr>
            <p:ph type="body" sz="quarter" idx="12"/>
          </p:nvPr>
        </p:nvSpPr>
        <p:spPr>
          <a:xfrm>
            <a:off x="4669519" y="3238012"/>
            <a:ext cx="957943" cy="514481"/>
          </a:xfrm>
        </p:spPr>
        <p:txBody>
          <a:bodyPr>
            <a:normAutofit fontScale="92500" lnSpcReduction="20000"/>
          </a:bodyPr>
          <a:lstStyle/>
          <a:p>
            <a:r>
              <a:rPr lang="en-US" dirty="0"/>
              <a:t>1.4.</a:t>
            </a:r>
          </a:p>
        </p:txBody>
      </p:sp>
      <p:sp>
        <p:nvSpPr>
          <p:cNvPr id="5" name="Text Placeholder 4">
            <a:extLst>
              <a:ext uri="{FF2B5EF4-FFF2-40B4-BE49-F238E27FC236}">
                <a16:creationId xmlns:a16="http://schemas.microsoft.com/office/drawing/2014/main" id="{46DFAD99-BD95-957D-872E-0124501BE9D2}"/>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1741156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306D-3308-5376-6528-53F7A81B43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129ACD-BD7F-A829-D202-35D42C6D259D}"/>
              </a:ext>
            </a:extLst>
          </p:cNvPr>
          <p:cNvSpPr>
            <a:spLocks noGrp="1"/>
          </p:cNvSpPr>
          <p:nvPr>
            <p:ph type="body" sz="quarter" idx="10"/>
          </p:nvPr>
        </p:nvSpPr>
        <p:spPr/>
        <p:txBody>
          <a:bodyPr/>
          <a:lstStyle/>
          <a:p>
            <a:r>
              <a:rPr lang="en-US" dirty="0"/>
              <a:t>Day One</a:t>
            </a:r>
          </a:p>
        </p:txBody>
      </p:sp>
      <p:sp>
        <p:nvSpPr>
          <p:cNvPr id="3" name="Text Placeholder 2">
            <a:extLst>
              <a:ext uri="{FF2B5EF4-FFF2-40B4-BE49-F238E27FC236}">
                <a16:creationId xmlns:a16="http://schemas.microsoft.com/office/drawing/2014/main" id="{1A5CD83A-4348-45E5-B9ED-8B63910BD86E}"/>
              </a:ext>
            </a:extLst>
          </p:cNvPr>
          <p:cNvSpPr>
            <a:spLocks noGrp="1"/>
          </p:cNvSpPr>
          <p:nvPr>
            <p:ph type="body" sz="quarter" idx="11"/>
          </p:nvPr>
        </p:nvSpPr>
        <p:spPr>
          <a:xfrm>
            <a:off x="5989320" y="2775308"/>
            <a:ext cx="5684520" cy="1307383"/>
          </a:xfrm>
        </p:spPr>
        <p:txBody>
          <a:bodyPr>
            <a:normAutofit/>
          </a:bodyPr>
          <a:lstStyle/>
          <a:p>
            <a:r>
              <a:rPr lang="en-US" sz="3700" dirty="0"/>
              <a:t>Telling Stories of Impact</a:t>
            </a:r>
          </a:p>
        </p:txBody>
      </p:sp>
      <p:sp>
        <p:nvSpPr>
          <p:cNvPr id="4" name="Text Placeholder 3">
            <a:extLst>
              <a:ext uri="{FF2B5EF4-FFF2-40B4-BE49-F238E27FC236}">
                <a16:creationId xmlns:a16="http://schemas.microsoft.com/office/drawing/2014/main" id="{F8BF4C22-C512-5373-2F49-10B88FEDB89E}"/>
              </a:ext>
            </a:extLst>
          </p:cNvPr>
          <p:cNvSpPr>
            <a:spLocks noGrp="1"/>
          </p:cNvSpPr>
          <p:nvPr>
            <p:ph type="body" sz="quarter" idx="12"/>
          </p:nvPr>
        </p:nvSpPr>
        <p:spPr>
          <a:xfrm>
            <a:off x="4669519" y="3238012"/>
            <a:ext cx="957943" cy="514481"/>
          </a:xfrm>
        </p:spPr>
        <p:txBody>
          <a:bodyPr>
            <a:normAutofit fontScale="92500" lnSpcReduction="20000"/>
          </a:bodyPr>
          <a:lstStyle/>
          <a:p>
            <a:r>
              <a:rPr lang="en-US" dirty="0"/>
              <a:t>1.4.</a:t>
            </a:r>
          </a:p>
        </p:txBody>
      </p:sp>
      <p:sp>
        <p:nvSpPr>
          <p:cNvPr id="5" name="Text Placeholder 4">
            <a:extLst>
              <a:ext uri="{FF2B5EF4-FFF2-40B4-BE49-F238E27FC236}">
                <a16:creationId xmlns:a16="http://schemas.microsoft.com/office/drawing/2014/main" id="{CF837D04-F9D8-B64D-9631-6804BDFC00E2}"/>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21678360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CF8BBBB-BAFA-2A95-2CE0-014F103B86B3}"/>
              </a:ext>
            </a:extLst>
          </p:cNvPr>
          <p:cNvGrpSpPr/>
          <p:nvPr/>
        </p:nvGrpSpPr>
        <p:grpSpPr>
          <a:xfrm>
            <a:off x="456055" y="2452393"/>
            <a:ext cx="11279889" cy="3742666"/>
            <a:chOff x="710763" y="2315234"/>
            <a:chExt cx="10277426" cy="3410049"/>
          </a:xfrm>
        </p:grpSpPr>
        <p:pic>
          <p:nvPicPr>
            <p:cNvPr id="9" name="Picture 8" descr="A person speaking into a microphone&#10;&#10;Description automatically generated with medium confidence">
              <a:extLst>
                <a:ext uri="{FF2B5EF4-FFF2-40B4-BE49-F238E27FC236}">
                  <a16:creationId xmlns:a16="http://schemas.microsoft.com/office/drawing/2014/main" id="{C4BAF51B-2009-C011-DC71-869C8798FE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1" b="-8"/>
            <a:stretch/>
          </p:blipFill>
          <p:spPr>
            <a:xfrm>
              <a:off x="3278363" y="4020071"/>
              <a:ext cx="2569943" cy="1704835"/>
            </a:xfrm>
            <a:prstGeom prst="rect">
              <a:avLst/>
            </a:prstGeom>
          </p:spPr>
        </p:pic>
        <p:pic>
          <p:nvPicPr>
            <p:cNvPr id="10" name="Picture 9" descr="A person standing in front of a classroom of students&#10;&#10;Description automatically generated with low confidence">
              <a:extLst>
                <a:ext uri="{FF2B5EF4-FFF2-40B4-BE49-F238E27FC236}">
                  <a16:creationId xmlns:a16="http://schemas.microsoft.com/office/drawing/2014/main" id="{50FA8F93-F449-11EC-8A5F-3E1331EC0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65"/>
            <a:stretch/>
          </p:blipFill>
          <p:spPr>
            <a:xfrm>
              <a:off x="710763" y="4020071"/>
              <a:ext cx="2572282" cy="1705212"/>
            </a:xfrm>
            <a:prstGeom prst="rect">
              <a:avLst/>
            </a:prstGeom>
          </p:spPr>
        </p:pic>
        <p:pic>
          <p:nvPicPr>
            <p:cNvPr id="11" name="Picture 10" descr="A person writing on a whiteboard&#10;&#10;Description automatically generated">
              <a:extLst>
                <a:ext uri="{FF2B5EF4-FFF2-40B4-BE49-F238E27FC236}">
                  <a16:creationId xmlns:a16="http://schemas.microsoft.com/office/drawing/2014/main" id="{2D1ACF60-7C6A-8C0D-FF89-B8D758EE48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618"/>
            <a:stretch/>
          </p:blipFill>
          <p:spPr>
            <a:xfrm>
              <a:off x="5848305" y="4020071"/>
              <a:ext cx="2569942" cy="1704837"/>
            </a:xfrm>
            <a:prstGeom prst="rect">
              <a:avLst/>
            </a:prstGeom>
          </p:spPr>
        </p:pic>
        <p:pic>
          <p:nvPicPr>
            <p:cNvPr id="12" name="Picture 11" descr="A couple of women sitting at a table looking at a computer&#10;&#10;Description automatically generated with medium confidence">
              <a:extLst>
                <a:ext uri="{FF2B5EF4-FFF2-40B4-BE49-F238E27FC236}">
                  <a16:creationId xmlns:a16="http://schemas.microsoft.com/office/drawing/2014/main" id="{D79B04D0-716E-1BE6-404B-C2410324B1D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757" t="589" r="25779"/>
            <a:stretch/>
          </p:blipFill>
          <p:spPr>
            <a:xfrm>
              <a:off x="8415907" y="4020071"/>
              <a:ext cx="2569942" cy="1705212"/>
            </a:xfrm>
            <a:prstGeom prst="rect">
              <a:avLst/>
            </a:prstGeom>
          </p:spPr>
        </p:pic>
        <p:pic>
          <p:nvPicPr>
            <p:cNvPr id="14" name="Picture 13" descr="A person and a child in kayaks&#10;&#10;Description automatically generated with low confidence">
              <a:extLst>
                <a:ext uri="{FF2B5EF4-FFF2-40B4-BE49-F238E27FC236}">
                  <a16:creationId xmlns:a16="http://schemas.microsoft.com/office/drawing/2014/main" id="{EB29CA11-BEC4-5424-54C2-3E34C29D8E1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458"/>
            <a:stretch/>
          </p:blipFill>
          <p:spPr>
            <a:xfrm>
              <a:off x="710763" y="2315234"/>
              <a:ext cx="2569943" cy="1704837"/>
            </a:xfrm>
            <a:prstGeom prst="rect">
              <a:avLst/>
            </a:prstGeom>
          </p:spPr>
        </p:pic>
        <p:pic>
          <p:nvPicPr>
            <p:cNvPr id="15" name="Picture 14" descr="A picture containing water, sport, swimming, pool&#10;&#10;Description automatically generated">
              <a:extLst>
                <a:ext uri="{FF2B5EF4-FFF2-40B4-BE49-F238E27FC236}">
                  <a16:creationId xmlns:a16="http://schemas.microsoft.com/office/drawing/2014/main" id="{89787243-88F3-0FCC-5434-A6BDA6DEBEE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40" r="11973"/>
            <a:stretch/>
          </p:blipFill>
          <p:spPr>
            <a:xfrm>
              <a:off x="3278363" y="2315234"/>
              <a:ext cx="2569942" cy="1705212"/>
            </a:xfrm>
            <a:prstGeom prst="rect">
              <a:avLst/>
            </a:prstGeom>
          </p:spPr>
        </p:pic>
        <p:pic>
          <p:nvPicPr>
            <p:cNvPr id="16" name="Picture 15" descr="A person speaking into a microphone&#10;&#10;Description automatically generated with medium confidence">
              <a:extLst>
                <a:ext uri="{FF2B5EF4-FFF2-40B4-BE49-F238E27FC236}">
                  <a16:creationId xmlns:a16="http://schemas.microsoft.com/office/drawing/2014/main" id="{01012C15-5E81-1EFA-684B-D1ACF2EC77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164" b="440"/>
            <a:stretch/>
          </p:blipFill>
          <p:spPr>
            <a:xfrm>
              <a:off x="5848305" y="2315234"/>
              <a:ext cx="2569942" cy="1704837"/>
            </a:xfrm>
            <a:prstGeom prst="rect">
              <a:avLst/>
            </a:prstGeom>
          </p:spPr>
        </p:pic>
        <p:pic>
          <p:nvPicPr>
            <p:cNvPr id="17" name="Picture 16" descr="A picture containing person, floor, athletic game, sport&#10;&#10;Description automatically generated">
              <a:extLst>
                <a:ext uri="{FF2B5EF4-FFF2-40B4-BE49-F238E27FC236}">
                  <a16:creationId xmlns:a16="http://schemas.microsoft.com/office/drawing/2014/main" id="{ACBD3EC7-FEFB-9F65-DAED-1141221C712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3596" b="3596"/>
            <a:stretch/>
          </p:blipFill>
          <p:spPr>
            <a:xfrm>
              <a:off x="8415907" y="2315234"/>
              <a:ext cx="2572282" cy="1705212"/>
            </a:xfrm>
            <a:prstGeom prst="rect">
              <a:avLst/>
            </a:prstGeom>
          </p:spPr>
        </p:pic>
      </p:grpSp>
      <p:sp>
        <p:nvSpPr>
          <p:cNvPr id="20" name="TextBox 19">
            <a:extLst>
              <a:ext uri="{FF2B5EF4-FFF2-40B4-BE49-F238E27FC236}">
                <a16:creationId xmlns:a16="http://schemas.microsoft.com/office/drawing/2014/main" id="{23AF5401-FBD9-5EF4-722E-3C4811E415A8}"/>
              </a:ext>
            </a:extLst>
          </p:cNvPr>
          <p:cNvSpPr txBox="1"/>
          <p:nvPr/>
        </p:nvSpPr>
        <p:spPr>
          <a:xfrm>
            <a:off x="3153418" y="1116169"/>
            <a:ext cx="5759343" cy="523220"/>
          </a:xfrm>
          <a:prstGeom prst="rect">
            <a:avLst/>
          </a:prstGeom>
          <a:noFill/>
        </p:spPr>
        <p:txBody>
          <a:bodyPr wrap="square" rtlCol="0">
            <a:spAutoFit/>
          </a:bodyPr>
          <a:lstStyle/>
          <a:p>
            <a:pPr algn="ctr"/>
            <a:r>
              <a:rPr lang="en-US" sz="2800" b="1" dirty="0">
                <a:solidFill>
                  <a:srgbClr val="292662"/>
                </a:solidFill>
                <a:latin typeface="Ubuntu" panose="020B0504030602030204" pitchFamily="34" charset="0"/>
              </a:rPr>
              <a:t>Telling Stories of Impact</a:t>
            </a:r>
          </a:p>
        </p:txBody>
      </p:sp>
      <p:sp>
        <p:nvSpPr>
          <p:cNvPr id="21" name="TextBox 20">
            <a:extLst>
              <a:ext uri="{FF2B5EF4-FFF2-40B4-BE49-F238E27FC236}">
                <a16:creationId xmlns:a16="http://schemas.microsoft.com/office/drawing/2014/main" id="{EEA362D2-AD74-FE85-4D8F-710D33B7E7BE}"/>
              </a:ext>
            </a:extLst>
          </p:cNvPr>
          <p:cNvSpPr txBox="1"/>
          <p:nvPr/>
        </p:nvSpPr>
        <p:spPr>
          <a:xfrm>
            <a:off x="3153418" y="1559652"/>
            <a:ext cx="5759343" cy="461665"/>
          </a:xfrm>
          <a:prstGeom prst="rect">
            <a:avLst/>
          </a:prstGeom>
          <a:noFill/>
        </p:spPr>
        <p:txBody>
          <a:bodyPr wrap="square" rtlCol="0">
            <a:spAutoFit/>
          </a:bodyPr>
          <a:lstStyle/>
          <a:p>
            <a:pPr algn="ctr"/>
            <a:r>
              <a:rPr lang="en-US" sz="2400" dirty="0">
                <a:solidFill>
                  <a:srgbClr val="292662"/>
                </a:solidFill>
                <a:latin typeface="Ubuntu" panose="020B0504030602030204" pitchFamily="34" charset="0"/>
              </a:rPr>
              <a:t>Sharing the Power of Special Olympics</a:t>
            </a:r>
          </a:p>
        </p:txBody>
      </p:sp>
      <p:sp>
        <p:nvSpPr>
          <p:cNvPr id="25" name="Rectangle 24">
            <a:extLst>
              <a:ext uri="{FF2B5EF4-FFF2-40B4-BE49-F238E27FC236}">
                <a16:creationId xmlns:a16="http://schemas.microsoft.com/office/drawing/2014/main" id="{1A473D28-A5A4-5D08-F8B5-605DA4B2C80F}"/>
              </a:ext>
            </a:extLst>
          </p:cNvPr>
          <p:cNvSpPr/>
          <p:nvPr/>
        </p:nvSpPr>
        <p:spPr>
          <a:xfrm>
            <a:off x="456054" y="2276710"/>
            <a:ext cx="11277321" cy="175269"/>
          </a:xfrm>
          <a:prstGeom prst="rect">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2898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C03ED-9D68-603D-5CED-47FC1BFD426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CB2D95-32BE-704D-56E0-E54951152BD8}"/>
              </a:ext>
            </a:extLst>
          </p:cNvPr>
          <p:cNvSpPr txBox="1"/>
          <p:nvPr/>
        </p:nvSpPr>
        <p:spPr>
          <a:xfrm>
            <a:off x="1792405" y="3136612"/>
            <a:ext cx="8607188" cy="584775"/>
          </a:xfrm>
          <a:prstGeom prst="rect">
            <a:avLst/>
          </a:prstGeom>
          <a:noFill/>
        </p:spPr>
        <p:txBody>
          <a:bodyPr wrap="square" rtlCol="0">
            <a:spAutoFit/>
          </a:bodyPr>
          <a:lstStyle/>
          <a:p>
            <a:pPr algn="ctr"/>
            <a:r>
              <a:rPr lang="en-US" sz="3200" b="1" dirty="0">
                <a:solidFill>
                  <a:schemeClr val="bg1"/>
                </a:solidFill>
                <a:latin typeface="Ubuntu" panose="020B0504030602030204" pitchFamily="34" charset="0"/>
              </a:rPr>
              <a:t>Take a moment to </a:t>
            </a:r>
            <a:r>
              <a:rPr lang="en-US" sz="3200" b="1" dirty="0">
                <a:solidFill>
                  <a:srgbClr val="F6891F"/>
                </a:solidFill>
                <a:latin typeface="Ubuntu" panose="020B0504030602030204" pitchFamily="34" charset="0"/>
              </a:rPr>
              <a:t>reflect</a:t>
            </a:r>
            <a:r>
              <a:rPr lang="en-US" sz="3200" b="1" dirty="0">
                <a:solidFill>
                  <a:schemeClr val="bg1"/>
                </a:solidFill>
                <a:latin typeface="Ubuntu" panose="020B0504030602030204" pitchFamily="34" charset="0"/>
              </a:rPr>
              <a:t> and be </a:t>
            </a:r>
            <a:r>
              <a:rPr lang="en-US" sz="3200" b="1" dirty="0">
                <a:solidFill>
                  <a:srgbClr val="F6891F"/>
                </a:solidFill>
                <a:latin typeface="Ubuntu" panose="020B0504030602030204" pitchFamily="34" charset="0"/>
              </a:rPr>
              <a:t>proud</a:t>
            </a:r>
            <a:r>
              <a:rPr lang="en-US" sz="3200" b="1" dirty="0">
                <a:solidFill>
                  <a:schemeClr val="bg1"/>
                </a:solidFill>
                <a:latin typeface="Ubuntu" panose="020B0504030602030204" pitchFamily="34" charset="0"/>
              </a:rPr>
              <a:t>.</a:t>
            </a:r>
          </a:p>
        </p:txBody>
      </p:sp>
    </p:spTree>
    <p:extLst>
      <p:ext uri="{BB962C8B-B14F-4D97-AF65-F5344CB8AC3E}">
        <p14:creationId xmlns:p14="http://schemas.microsoft.com/office/powerpoint/2010/main" val="408617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AD2FCC0-FFB7-AD38-8121-318357CBEDFA}"/>
              </a:ext>
            </a:extLst>
          </p:cNvPr>
          <p:cNvSpPr/>
          <p:nvPr/>
        </p:nvSpPr>
        <p:spPr>
          <a:xfrm>
            <a:off x="-289363" y="1107011"/>
            <a:ext cx="4669972" cy="5900058"/>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B4C4F26-E692-FD7B-6EBF-7243C1740027}"/>
              </a:ext>
            </a:extLst>
          </p:cNvPr>
          <p:cNvSpPr txBox="1"/>
          <p:nvPr/>
        </p:nvSpPr>
        <p:spPr>
          <a:xfrm>
            <a:off x="598714" y="2111351"/>
            <a:ext cx="3298372" cy="1200329"/>
          </a:xfrm>
          <a:prstGeom prst="rect">
            <a:avLst/>
          </a:prstGeom>
          <a:noFill/>
        </p:spPr>
        <p:txBody>
          <a:bodyPr wrap="square" rtlCol="0">
            <a:spAutoFit/>
          </a:bodyPr>
          <a:lstStyle/>
          <a:p>
            <a:r>
              <a:rPr lang="en-US" sz="3600" b="1" dirty="0">
                <a:solidFill>
                  <a:srgbClr val="F6891F"/>
                </a:solidFill>
                <a:latin typeface="Ubuntu" panose="020B0504030602030204" pitchFamily="34" charset="0"/>
              </a:rPr>
              <a:t>Personal Introductions</a:t>
            </a:r>
          </a:p>
        </p:txBody>
      </p:sp>
      <p:sp>
        <p:nvSpPr>
          <p:cNvPr id="3" name="TextBox 2">
            <a:extLst>
              <a:ext uri="{FF2B5EF4-FFF2-40B4-BE49-F238E27FC236}">
                <a16:creationId xmlns:a16="http://schemas.microsoft.com/office/drawing/2014/main" id="{2FFD9E9D-5309-5CD9-0BF0-194DDEEAB610}"/>
              </a:ext>
            </a:extLst>
          </p:cNvPr>
          <p:cNvSpPr txBox="1"/>
          <p:nvPr/>
        </p:nvSpPr>
        <p:spPr>
          <a:xfrm>
            <a:off x="5578930" y="2174851"/>
            <a:ext cx="5382984" cy="2949525"/>
          </a:xfrm>
          <a:prstGeom prst="rect">
            <a:avLst/>
          </a:prstGeom>
          <a:noFill/>
        </p:spPr>
        <p:txBody>
          <a:bodyPr wrap="square" rtlCol="0">
            <a:spAutoFit/>
          </a:bodyPr>
          <a:lstStyle/>
          <a:p>
            <a:pPr marL="457200" indent="-457200">
              <a:spcBef>
                <a:spcPts val="844"/>
              </a:spcBef>
              <a:spcAft>
                <a:spcPts val="600"/>
              </a:spcAft>
              <a:buBlip>
                <a:blip r:embed="rId3"/>
              </a:buBlip>
              <a:defRPr/>
            </a:pPr>
            <a:r>
              <a:rPr lang="en-US" sz="2600" b="1" dirty="0">
                <a:solidFill>
                  <a:srgbClr val="F6891F"/>
                </a:solidFill>
                <a:latin typeface="Ubuntu Light" panose="020B0304030602030204" pitchFamily="34" charset="0"/>
                <a:cs typeface="Ubuntu Light"/>
              </a:rPr>
              <a:t>Introductions </a:t>
            </a:r>
          </a:p>
          <a:p>
            <a:pPr lvl="1" indent="-457200">
              <a:spcBef>
                <a:spcPts val="844"/>
              </a:spcBef>
              <a:spcAft>
                <a:spcPts val="600"/>
              </a:spcAft>
              <a:buBlip>
                <a:blip r:embed="rId3"/>
              </a:buBlip>
              <a:defRPr/>
            </a:pPr>
            <a:r>
              <a:rPr lang="en-US" sz="2600" b="1" dirty="0">
                <a:solidFill>
                  <a:srgbClr val="F6891F"/>
                </a:solidFill>
                <a:latin typeface="Ubuntu Light" panose="020B0304030602030204" pitchFamily="34" charset="0"/>
                <a:cs typeface="Ubuntu Light"/>
              </a:rPr>
              <a:t>Name</a:t>
            </a:r>
          </a:p>
          <a:p>
            <a:pPr lvl="1" indent="-457200">
              <a:spcBef>
                <a:spcPts val="844"/>
              </a:spcBef>
              <a:spcAft>
                <a:spcPts val="600"/>
              </a:spcAft>
              <a:buBlip>
                <a:blip r:embed="rId3"/>
              </a:buBlip>
              <a:defRPr/>
            </a:pPr>
            <a:r>
              <a:rPr lang="en-US" sz="2600" b="1" dirty="0">
                <a:solidFill>
                  <a:srgbClr val="F6891F"/>
                </a:solidFill>
                <a:latin typeface="Ubuntu Light" panose="020B0304030602030204" pitchFamily="34" charset="0"/>
                <a:cs typeface="Ubuntu Light"/>
              </a:rPr>
              <a:t>Special Olympics involvement</a:t>
            </a:r>
          </a:p>
          <a:p>
            <a:pPr lvl="1" indent="-457200">
              <a:spcBef>
                <a:spcPts val="844"/>
              </a:spcBef>
              <a:spcAft>
                <a:spcPts val="600"/>
              </a:spcAft>
              <a:buBlip>
                <a:blip r:embed="rId3"/>
              </a:buBlip>
              <a:defRPr/>
            </a:pPr>
            <a:r>
              <a:rPr lang="en-US" sz="2600" b="1" dirty="0">
                <a:solidFill>
                  <a:srgbClr val="F6891F"/>
                </a:solidFill>
                <a:latin typeface="Ubuntu Light" panose="020B0304030602030204" pitchFamily="34" charset="0"/>
                <a:cs typeface="Ubuntu Light"/>
              </a:rPr>
              <a:t>Fun Fact</a:t>
            </a:r>
          </a:p>
          <a:p>
            <a:pPr marL="446088" lvl="1">
              <a:defRPr/>
            </a:pPr>
            <a:r>
              <a:rPr lang="en-US" sz="2000" dirty="0">
                <a:solidFill>
                  <a:srgbClr val="292662"/>
                </a:solidFill>
                <a:latin typeface="Ubuntu" panose="020B0504030602030204" pitchFamily="34" charset="0"/>
                <a:cs typeface="Ubuntu Light"/>
              </a:rPr>
              <a:t>Example: What is the best thing that’s happened to you recently? </a:t>
            </a:r>
          </a:p>
        </p:txBody>
      </p:sp>
    </p:spTree>
    <p:extLst>
      <p:ext uri="{BB962C8B-B14F-4D97-AF65-F5344CB8AC3E}">
        <p14:creationId xmlns:p14="http://schemas.microsoft.com/office/powerpoint/2010/main" val="34321769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12EFF-821E-8965-322F-E186F0FC4073}"/>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AAEA149-EAC5-09C5-9EE5-79698CACA384}"/>
              </a:ext>
            </a:extLst>
          </p:cNvPr>
          <p:cNvSpPr/>
          <p:nvPr/>
        </p:nvSpPr>
        <p:spPr>
          <a:xfrm>
            <a:off x="212916" y="2355127"/>
            <a:ext cx="14430184" cy="1865629"/>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A3940E6-A7B2-37D0-C10F-1C3EBEF40232}"/>
              </a:ext>
            </a:extLst>
          </p:cNvPr>
          <p:cNvSpPr>
            <a:spLocks noGrp="1"/>
          </p:cNvSpPr>
          <p:nvPr>
            <p:ph type="body" sz="quarter" idx="11"/>
          </p:nvPr>
        </p:nvSpPr>
        <p:spPr/>
        <p:txBody>
          <a:bodyPr>
            <a:normAutofit/>
          </a:bodyPr>
          <a:lstStyle/>
          <a:p>
            <a:r>
              <a:rPr lang="en-US" sz="1300" dirty="0"/>
              <a:t>Telling Stories of Impact</a:t>
            </a:r>
          </a:p>
        </p:txBody>
      </p:sp>
      <p:sp>
        <p:nvSpPr>
          <p:cNvPr id="3" name="Text Placeholder 2">
            <a:extLst>
              <a:ext uri="{FF2B5EF4-FFF2-40B4-BE49-F238E27FC236}">
                <a16:creationId xmlns:a16="http://schemas.microsoft.com/office/drawing/2014/main" id="{513305CD-2EE4-97EC-9BA9-FD381F6C2C63}"/>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54EBC29C-4A0D-CD2B-5692-C00B0D4CF4AE}"/>
              </a:ext>
            </a:extLst>
          </p:cNvPr>
          <p:cNvSpPr>
            <a:spLocks noGrp="1"/>
          </p:cNvSpPr>
          <p:nvPr>
            <p:ph type="body" sz="quarter" idx="13"/>
          </p:nvPr>
        </p:nvSpPr>
        <p:spPr/>
        <p:txBody>
          <a:bodyPr/>
          <a:lstStyle/>
          <a:p>
            <a:r>
              <a:rPr lang="en-US" dirty="0"/>
              <a:t>Day One</a:t>
            </a:r>
          </a:p>
        </p:txBody>
      </p:sp>
      <p:sp>
        <p:nvSpPr>
          <p:cNvPr id="29" name="TextBox 28">
            <a:extLst>
              <a:ext uri="{FF2B5EF4-FFF2-40B4-BE49-F238E27FC236}">
                <a16:creationId xmlns:a16="http://schemas.microsoft.com/office/drawing/2014/main" id="{2D22B89D-0C3A-FCA5-B874-FBFD65B4DE77}"/>
              </a:ext>
            </a:extLst>
          </p:cNvPr>
          <p:cNvSpPr txBox="1"/>
          <p:nvPr/>
        </p:nvSpPr>
        <p:spPr>
          <a:xfrm>
            <a:off x="917925" y="2500931"/>
            <a:ext cx="2491223" cy="369332"/>
          </a:xfrm>
          <a:prstGeom prst="rect">
            <a:avLst/>
          </a:prstGeom>
          <a:noFill/>
        </p:spPr>
        <p:txBody>
          <a:bodyPr wrap="square" rtlCol="0">
            <a:spAutoFit/>
          </a:bodyPr>
          <a:lstStyle/>
          <a:p>
            <a:r>
              <a:rPr lang="en-US" dirty="0">
                <a:solidFill>
                  <a:srgbClr val="292662"/>
                </a:solidFill>
                <a:latin typeface="Ubuntu Light" panose="020B0304030602030204" pitchFamily="34" charset="0"/>
              </a:rPr>
              <a:t>Feelings of Belonging</a:t>
            </a:r>
          </a:p>
        </p:txBody>
      </p:sp>
      <p:sp>
        <p:nvSpPr>
          <p:cNvPr id="30" name="TextBox 29">
            <a:extLst>
              <a:ext uri="{FF2B5EF4-FFF2-40B4-BE49-F238E27FC236}">
                <a16:creationId xmlns:a16="http://schemas.microsoft.com/office/drawing/2014/main" id="{91B09D15-7314-973C-9967-2F39CAD76739}"/>
              </a:ext>
            </a:extLst>
          </p:cNvPr>
          <p:cNvSpPr txBox="1"/>
          <p:nvPr/>
        </p:nvSpPr>
        <p:spPr>
          <a:xfrm>
            <a:off x="3611912" y="2500931"/>
            <a:ext cx="2047854" cy="369332"/>
          </a:xfrm>
          <a:prstGeom prst="rect">
            <a:avLst/>
          </a:prstGeom>
          <a:noFill/>
        </p:spPr>
        <p:txBody>
          <a:bodyPr wrap="square" rtlCol="0">
            <a:spAutoFit/>
          </a:bodyPr>
          <a:lstStyle/>
          <a:p>
            <a:r>
              <a:rPr lang="en-US" dirty="0">
                <a:solidFill>
                  <a:srgbClr val="F6891F"/>
                </a:solidFill>
                <a:latin typeface="Ubuntu Light" panose="020B0304030602030204" pitchFamily="34" charset="0"/>
              </a:rPr>
              <a:t>More Friendships</a:t>
            </a:r>
          </a:p>
        </p:txBody>
      </p:sp>
      <p:sp>
        <p:nvSpPr>
          <p:cNvPr id="32" name="TextBox 31">
            <a:extLst>
              <a:ext uri="{FF2B5EF4-FFF2-40B4-BE49-F238E27FC236}">
                <a16:creationId xmlns:a16="http://schemas.microsoft.com/office/drawing/2014/main" id="{686F2381-69CD-353E-FFF1-009CAD69E68E}"/>
              </a:ext>
            </a:extLst>
          </p:cNvPr>
          <p:cNvSpPr txBox="1"/>
          <p:nvPr/>
        </p:nvSpPr>
        <p:spPr>
          <a:xfrm>
            <a:off x="5944963" y="2500931"/>
            <a:ext cx="1363128" cy="367590"/>
          </a:xfrm>
          <a:prstGeom prst="rect">
            <a:avLst/>
          </a:prstGeom>
          <a:noFill/>
        </p:spPr>
        <p:txBody>
          <a:bodyPr wrap="square" rtlCol="0">
            <a:spAutoFit/>
          </a:bodyPr>
          <a:lstStyle/>
          <a:p>
            <a:r>
              <a:rPr lang="en-US" dirty="0">
                <a:solidFill>
                  <a:srgbClr val="292662"/>
                </a:solidFill>
                <a:latin typeface="Ubuntu Light" panose="020B0304030602030204" pitchFamily="34" charset="0"/>
              </a:rPr>
              <a:t>Sport skills</a:t>
            </a:r>
          </a:p>
        </p:txBody>
      </p:sp>
      <p:sp>
        <p:nvSpPr>
          <p:cNvPr id="31" name="TextBox 30">
            <a:extLst>
              <a:ext uri="{FF2B5EF4-FFF2-40B4-BE49-F238E27FC236}">
                <a16:creationId xmlns:a16="http://schemas.microsoft.com/office/drawing/2014/main" id="{1A34F574-4824-3FBE-73BF-9EC1D796C49C}"/>
              </a:ext>
            </a:extLst>
          </p:cNvPr>
          <p:cNvSpPr txBox="1"/>
          <p:nvPr/>
        </p:nvSpPr>
        <p:spPr>
          <a:xfrm>
            <a:off x="917925" y="3211831"/>
            <a:ext cx="1648355" cy="369332"/>
          </a:xfrm>
          <a:prstGeom prst="rect">
            <a:avLst/>
          </a:prstGeom>
          <a:noFill/>
        </p:spPr>
        <p:txBody>
          <a:bodyPr wrap="square" rtlCol="0">
            <a:spAutoFit/>
          </a:bodyPr>
          <a:lstStyle/>
          <a:p>
            <a:r>
              <a:rPr lang="en-US" dirty="0">
                <a:solidFill>
                  <a:srgbClr val="292662"/>
                </a:solidFill>
                <a:latin typeface="Ubuntu Light" panose="020B0304030602030204" pitchFamily="34" charset="0"/>
              </a:rPr>
              <a:t>Better Fitness</a:t>
            </a:r>
          </a:p>
        </p:txBody>
      </p:sp>
      <p:sp>
        <p:nvSpPr>
          <p:cNvPr id="33" name="TextBox 32">
            <a:extLst>
              <a:ext uri="{FF2B5EF4-FFF2-40B4-BE49-F238E27FC236}">
                <a16:creationId xmlns:a16="http://schemas.microsoft.com/office/drawing/2014/main" id="{EB9E2B17-D466-E14A-4DF6-5F052E6267F0}"/>
              </a:ext>
            </a:extLst>
          </p:cNvPr>
          <p:cNvSpPr txBox="1"/>
          <p:nvPr/>
        </p:nvSpPr>
        <p:spPr>
          <a:xfrm>
            <a:off x="2958398" y="2844241"/>
            <a:ext cx="2047854" cy="367590"/>
          </a:xfrm>
          <a:prstGeom prst="rect">
            <a:avLst/>
          </a:prstGeom>
          <a:noFill/>
        </p:spPr>
        <p:txBody>
          <a:bodyPr wrap="square" rtlCol="0">
            <a:spAutoFit/>
          </a:bodyPr>
          <a:lstStyle/>
          <a:p>
            <a:r>
              <a:rPr lang="en-US" dirty="0">
                <a:solidFill>
                  <a:srgbClr val="292662"/>
                </a:solidFill>
                <a:latin typeface="Ubuntu Light" panose="020B0304030602030204" pitchFamily="34" charset="0"/>
              </a:rPr>
              <a:t>Healthy Lifestyles</a:t>
            </a:r>
          </a:p>
        </p:txBody>
      </p:sp>
      <p:sp>
        <p:nvSpPr>
          <p:cNvPr id="34" name="TextBox 33">
            <a:extLst>
              <a:ext uri="{FF2B5EF4-FFF2-40B4-BE49-F238E27FC236}">
                <a16:creationId xmlns:a16="http://schemas.microsoft.com/office/drawing/2014/main" id="{4B2BC895-FE91-1D66-7330-996CF6D98FE5}"/>
              </a:ext>
            </a:extLst>
          </p:cNvPr>
          <p:cNvSpPr txBox="1"/>
          <p:nvPr/>
        </p:nvSpPr>
        <p:spPr>
          <a:xfrm>
            <a:off x="917925" y="2844241"/>
            <a:ext cx="1881723" cy="367590"/>
          </a:xfrm>
          <a:prstGeom prst="rect">
            <a:avLst/>
          </a:prstGeom>
          <a:noFill/>
        </p:spPr>
        <p:txBody>
          <a:bodyPr wrap="square" rtlCol="0">
            <a:spAutoFit/>
          </a:bodyPr>
          <a:lstStyle/>
          <a:p>
            <a:r>
              <a:rPr lang="en-US" dirty="0">
                <a:solidFill>
                  <a:srgbClr val="F6891F"/>
                </a:solidFill>
                <a:latin typeface="Ubuntu Light" panose="020B0304030602030204" pitchFamily="34" charset="0"/>
              </a:rPr>
              <a:t>Self Confidence</a:t>
            </a:r>
          </a:p>
        </p:txBody>
      </p:sp>
      <p:sp>
        <p:nvSpPr>
          <p:cNvPr id="36" name="TextBox 35">
            <a:extLst>
              <a:ext uri="{FF2B5EF4-FFF2-40B4-BE49-F238E27FC236}">
                <a16:creationId xmlns:a16="http://schemas.microsoft.com/office/drawing/2014/main" id="{41BE8790-AC3A-8491-2331-463706DE0295}"/>
              </a:ext>
            </a:extLst>
          </p:cNvPr>
          <p:cNvSpPr txBox="1"/>
          <p:nvPr/>
        </p:nvSpPr>
        <p:spPr>
          <a:xfrm>
            <a:off x="2698128" y="3211831"/>
            <a:ext cx="1723413" cy="369332"/>
          </a:xfrm>
          <a:prstGeom prst="rect">
            <a:avLst/>
          </a:prstGeom>
          <a:noFill/>
        </p:spPr>
        <p:txBody>
          <a:bodyPr wrap="square" rtlCol="0">
            <a:spAutoFit/>
          </a:bodyPr>
          <a:lstStyle/>
          <a:p>
            <a:pPr marL="0" lvl="1"/>
            <a:r>
              <a:rPr lang="en-US" dirty="0">
                <a:solidFill>
                  <a:srgbClr val="F6891F"/>
                </a:solidFill>
                <a:latin typeface="Ubuntu Light" panose="020B0304030602030204" pitchFamily="34" charset="0"/>
              </a:rPr>
              <a:t>Advocacy Skills</a:t>
            </a:r>
          </a:p>
        </p:txBody>
      </p:sp>
      <p:sp>
        <p:nvSpPr>
          <p:cNvPr id="37" name="TextBox 36">
            <a:extLst>
              <a:ext uri="{FF2B5EF4-FFF2-40B4-BE49-F238E27FC236}">
                <a16:creationId xmlns:a16="http://schemas.microsoft.com/office/drawing/2014/main" id="{1828A1C7-41CE-A7B6-1D0B-73E5DF29B019}"/>
              </a:ext>
            </a:extLst>
          </p:cNvPr>
          <p:cNvSpPr txBox="1"/>
          <p:nvPr/>
        </p:nvSpPr>
        <p:spPr>
          <a:xfrm>
            <a:off x="5287025" y="2844241"/>
            <a:ext cx="1710895" cy="367590"/>
          </a:xfrm>
          <a:prstGeom prst="rect">
            <a:avLst/>
          </a:prstGeom>
          <a:noFill/>
        </p:spPr>
        <p:txBody>
          <a:bodyPr wrap="square" rtlCol="0">
            <a:spAutoFit/>
          </a:bodyPr>
          <a:lstStyle/>
          <a:p>
            <a:r>
              <a:rPr lang="en-US" dirty="0">
                <a:solidFill>
                  <a:srgbClr val="F6891F"/>
                </a:solidFill>
                <a:latin typeface="Ubuntu Light" panose="020B0304030602030204" pitchFamily="34" charset="0"/>
              </a:rPr>
              <a:t>Speaking Skills</a:t>
            </a:r>
          </a:p>
        </p:txBody>
      </p:sp>
      <p:sp>
        <p:nvSpPr>
          <p:cNvPr id="39" name="TextBox 38">
            <a:extLst>
              <a:ext uri="{FF2B5EF4-FFF2-40B4-BE49-F238E27FC236}">
                <a16:creationId xmlns:a16="http://schemas.microsoft.com/office/drawing/2014/main" id="{10FC8C47-9730-16D2-79C7-BB7EC9232496}"/>
              </a:ext>
            </a:extLst>
          </p:cNvPr>
          <p:cNvSpPr txBox="1"/>
          <p:nvPr/>
        </p:nvSpPr>
        <p:spPr>
          <a:xfrm>
            <a:off x="917925" y="3579421"/>
            <a:ext cx="2016000" cy="369332"/>
          </a:xfrm>
          <a:prstGeom prst="rect">
            <a:avLst/>
          </a:prstGeom>
          <a:noFill/>
        </p:spPr>
        <p:txBody>
          <a:bodyPr wrap="square" rtlCol="0">
            <a:spAutoFit/>
          </a:bodyPr>
          <a:lstStyle/>
          <a:p>
            <a:r>
              <a:rPr lang="en-US" dirty="0">
                <a:solidFill>
                  <a:srgbClr val="F6891F"/>
                </a:solidFill>
                <a:latin typeface="Ubuntu Light" panose="020B0304030602030204" pitchFamily="34" charset="0"/>
              </a:rPr>
              <a:t>Personal Growth</a:t>
            </a:r>
          </a:p>
        </p:txBody>
      </p:sp>
      <p:sp>
        <p:nvSpPr>
          <p:cNvPr id="40" name="TextBox 39">
            <a:extLst>
              <a:ext uri="{FF2B5EF4-FFF2-40B4-BE49-F238E27FC236}">
                <a16:creationId xmlns:a16="http://schemas.microsoft.com/office/drawing/2014/main" id="{B59519D2-B1E0-7E15-6615-B1E2FC70AF3D}"/>
              </a:ext>
            </a:extLst>
          </p:cNvPr>
          <p:cNvSpPr txBox="1"/>
          <p:nvPr/>
        </p:nvSpPr>
        <p:spPr>
          <a:xfrm>
            <a:off x="2995419" y="3579421"/>
            <a:ext cx="2852317" cy="369332"/>
          </a:xfrm>
          <a:prstGeom prst="rect">
            <a:avLst/>
          </a:prstGeom>
          <a:noFill/>
        </p:spPr>
        <p:txBody>
          <a:bodyPr wrap="square" rtlCol="0">
            <a:spAutoFit/>
          </a:bodyPr>
          <a:lstStyle/>
          <a:p>
            <a:r>
              <a:rPr lang="en-US" dirty="0">
                <a:solidFill>
                  <a:srgbClr val="292662"/>
                </a:solidFill>
                <a:latin typeface="Ubuntu Light" panose="020B0304030602030204" pitchFamily="34" charset="0"/>
              </a:rPr>
              <a:t>Community Connections</a:t>
            </a:r>
          </a:p>
        </p:txBody>
      </p:sp>
      <p:sp>
        <p:nvSpPr>
          <p:cNvPr id="41" name="TextBox 40">
            <a:extLst>
              <a:ext uri="{FF2B5EF4-FFF2-40B4-BE49-F238E27FC236}">
                <a16:creationId xmlns:a16="http://schemas.microsoft.com/office/drawing/2014/main" id="{89A86F7A-06BA-64A4-C2AF-FD43AF407AF2}"/>
              </a:ext>
            </a:extLst>
          </p:cNvPr>
          <p:cNvSpPr txBox="1"/>
          <p:nvPr/>
        </p:nvSpPr>
        <p:spPr>
          <a:xfrm>
            <a:off x="5944963" y="3579421"/>
            <a:ext cx="1767881" cy="369332"/>
          </a:xfrm>
          <a:prstGeom prst="rect">
            <a:avLst/>
          </a:prstGeom>
          <a:noFill/>
        </p:spPr>
        <p:txBody>
          <a:bodyPr wrap="square" rtlCol="0">
            <a:spAutoFit/>
          </a:bodyPr>
          <a:lstStyle/>
          <a:p>
            <a:r>
              <a:rPr lang="en-US" dirty="0">
                <a:solidFill>
                  <a:srgbClr val="F6891F"/>
                </a:solidFill>
                <a:latin typeface="Ubuntu Light" panose="020B0304030602030204" pitchFamily="34" charset="0"/>
              </a:rPr>
              <a:t>Enriched Lives</a:t>
            </a:r>
          </a:p>
        </p:txBody>
      </p:sp>
      <p:sp>
        <p:nvSpPr>
          <p:cNvPr id="42" name="TextBox 41">
            <a:extLst>
              <a:ext uri="{FF2B5EF4-FFF2-40B4-BE49-F238E27FC236}">
                <a16:creationId xmlns:a16="http://schemas.microsoft.com/office/drawing/2014/main" id="{91D663AC-FA7E-C0AC-3FC1-F212C00CAECD}"/>
              </a:ext>
            </a:extLst>
          </p:cNvPr>
          <p:cNvSpPr txBox="1"/>
          <p:nvPr/>
        </p:nvSpPr>
        <p:spPr>
          <a:xfrm>
            <a:off x="4719100" y="3211831"/>
            <a:ext cx="1767882" cy="369332"/>
          </a:xfrm>
          <a:prstGeom prst="rect">
            <a:avLst/>
          </a:prstGeom>
          <a:noFill/>
        </p:spPr>
        <p:txBody>
          <a:bodyPr wrap="square" rtlCol="0">
            <a:spAutoFit/>
          </a:bodyPr>
          <a:lstStyle/>
          <a:p>
            <a:r>
              <a:rPr lang="en-US" dirty="0">
                <a:solidFill>
                  <a:srgbClr val="292662"/>
                </a:solidFill>
                <a:latin typeface="Ubuntu Light" panose="020B0304030602030204" pitchFamily="34" charset="0"/>
              </a:rPr>
              <a:t>Empowerment</a:t>
            </a:r>
          </a:p>
        </p:txBody>
      </p:sp>
      <p:sp>
        <p:nvSpPr>
          <p:cNvPr id="57" name="TextBox 56">
            <a:extLst>
              <a:ext uri="{FF2B5EF4-FFF2-40B4-BE49-F238E27FC236}">
                <a16:creationId xmlns:a16="http://schemas.microsoft.com/office/drawing/2014/main" id="{B50105DE-0FD5-75F2-9353-325FEE73F0A9}"/>
              </a:ext>
            </a:extLst>
          </p:cNvPr>
          <p:cNvSpPr txBox="1"/>
          <p:nvPr/>
        </p:nvSpPr>
        <p:spPr>
          <a:xfrm>
            <a:off x="917925" y="1710409"/>
            <a:ext cx="6517140" cy="424732"/>
          </a:xfrm>
          <a:prstGeom prst="rect">
            <a:avLst/>
          </a:prstGeom>
          <a:noFill/>
        </p:spPr>
        <p:txBody>
          <a:bodyPr wrap="square" rtlCol="0">
            <a:spAutoFit/>
          </a:bodyPr>
          <a:lstStyle/>
          <a:p>
            <a:pPr>
              <a:lnSpc>
                <a:spcPct val="90000"/>
              </a:lnSpc>
            </a:pPr>
            <a:r>
              <a:rPr lang="en-US" sz="2400" b="1" dirty="0">
                <a:solidFill>
                  <a:srgbClr val="292662"/>
                </a:solidFill>
                <a:latin typeface="Ubuntu" panose="020B0504030602030204" pitchFamily="34" charset="0"/>
              </a:rPr>
              <a:t>Think about what Special Olympics does</a:t>
            </a:r>
          </a:p>
        </p:txBody>
      </p:sp>
      <p:pic>
        <p:nvPicPr>
          <p:cNvPr id="59" name="Graphic 58">
            <a:extLst>
              <a:ext uri="{FF2B5EF4-FFF2-40B4-BE49-F238E27FC236}">
                <a16:creationId xmlns:a16="http://schemas.microsoft.com/office/drawing/2014/main" id="{9E5B0795-727E-D13F-0C15-0439CBB35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961605" y="2752422"/>
            <a:ext cx="3293166" cy="3660850"/>
          </a:xfrm>
          <a:prstGeom prst="rect">
            <a:avLst/>
          </a:prstGeom>
        </p:spPr>
      </p:pic>
      <p:sp>
        <p:nvSpPr>
          <p:cNvPr id="8" name="TextBox 7">
            <a:extLst>
              <a:ext uri="{FF2B5EF4-FFF2-40B4-BE49-F238E27FC236}">
                <a16:creationId xmlns:a16="http://schemas.microsoft.com/office/drawing/2014/main" id="{FD9109D3-7873-2C45-EB24-698FA3CD1137}"/>
              </a:ext>
            </a:extLst>
          </p:cNvPr>
          <p:cNvSpPr txBox="1"/>
          <p:nvPr/>
        </p:nvSpPr>
        <p:spPr>
          <a:xfrm>
            <a:off x="937229" y="4517212"/>
            <a:ext cx="5974217" cy="720710"/>
          </a:xfrm>
          <a:prstGeom prst="rect">
            <a:avLst/>
          </a:prstGeom>
          <a:noFill/>
        </p:spPr>
        <p:txBody>
          <a:bodyPr wrap="square" rtlCol="0">
            <a:spAutoFit/>
          </a:bodyPr>
          <a:lstStyle/>
          <a:p>
            <a:pPr marL="358775" indent="-358775">
              <a:lnSpc>
                <a:spcPct val="120000"/>
              </a:lnSpc>
              <a:spcAft>
                <a:spcPts val="1200"/>
              </a:spcAft>
              <a:buBlip>
                <a:blip r:embed="rId5"/>
              </a:buBlip>
            </a:pPr>
            <a:r>
              <a:rPr lang="en-US" dirty="0">
                <a:solidFill>
                  <a:srgbClr val="292662"/>
                </a:solidFill>
                <a:latin typeface="Ubuntu" panose="020B0504030602030204" pitchFamily="34" charset="0"/>
              </a:rPr>
              <a:t>Special Olympics </a:t>
            </a:r>
            <a:r>
              <a:rPr lang="en-US" b="1" dirty="0">
                <a:solidFill>
                  <a:srgbClr val="F6891F"/>
                </a:solidFill>
                <a:latin typeface="Ubuntu" panose="020B0504030602030204" pitchFamily="34" charset="0"/>
              </a:rPr>
              <a:t>solves problems </a:t>
            </a:r>
            <a:r>
              <a:rPr lang="en-US" dirty="0">
                <a:solidFill>
                  <a:srgbClr val="292662"/>
                </a:solidFill>
                <a:latin typeface="Ubuntu" panose="020B0504030602030204" pitchFamily="34" charset="0"/>
              </a:rPr>
              <a:t>facing people with intellectual and developmental disabilities.</a:t>
            </a:r>
          </a:p>
        </p:txBody>
      </p:sp>
      <p:sp>
        <p:nvSpPr>
          <p:cNvPr id="9" name="TextBox 8">
            <a:extLst>
              <a:ext uri="{FF2B5EF4-FFF2-40B4-BE49-F238E27FC236}">
                <a16:creationId xmlns:a16="http://schemas.microsoft.com/office/drawing/2014/main" id="{77636772-BC9F-415E-FC0F-BDFE5E879162}"/>
              </a:ext>
            </a:extLst>
          </p:cNvPr>
          <p:cNvSpPr txBox="1"/>
          <p:nvPr/>
        </p:nvSpPr>
        <p:spPr>
          <a:xfrm>
            <a:off x="937228" y="5395548"/>
            <a:ext cx="5974217" cy="720710"/>
          </a:xfrm>
          <a:prstGeom prst="rect">
            <a:avLst/>
          </a:prstGeom>
          <a:noFill/>
        </p:spPr>
        <p:txBody>
          <a:bodyPr wrap="square" rtlCol="0">
            <a:spAutoFit/>
          </a:bodyPr>
          <a:lstStyle/>
          <a:p>
            <a:pPr marL="358775" indent="-358775">
              <a:lnSpc>
                <a:spcPct val="120000"/>
              </a:lnSpc>
              <a:spcAft>
                <a:spcPts val="1200"/>
              </a:spcAft>
              <a:buBlip>
                <a:blip r:embed="rId5"/>
              </a:buBlip>
            </a:pPr>
            <a:r>
              <a:rPr lang="en-US" dirty="0">
                <a:solidFill>
                  <a:srgbClr val="292662"/>
                </a:solidFill>
                <a:latin typeface="Ubuntu" panose="020B0504030602030204" pitchFamily="34" charset="0"/>
              </a:rPr>
              <a:t>Special Olympics </a:t>
            </a:r>
            <a:r>
              <a:rPr lang="en-US" b="1" dirty="0">
                <a:solidFill>
                  <a:srgbClr val="F6891F"/>
                </a:solidFill>
                <a:latin typeface="Ubuntu" panose="020B0504030602030204" pitchFamily="34" charset="0"/>
              </a:rPr>
              <a:t>changes lives </a:t>
            </a:r>
            <a:r>
              <a:rPr lang="en-US" dirty="0">
                <a:solidFill>
                  <a:srgbClr val="292662"/>
                </a:solidFill>
                <a:latin typeface="Ubuntu" panose="020B0504030602030204" pitchFamily="34" charset="0"/>
              </a:rPr>
              <a:t>in ways that truly matter.</a:t>
            </a:r>
          </a:p>
        </p:txBody>
      </p:sp>
    </p:spTree>
    <p:extLst>
      <p:ext uri="{BB962C8B-B14F-4D97-AF65-F5344CB8AC3E}">
        <p14:creationId xmlns:p14="http://schemas.microsoft.com/office/powerpoint/2010/main" val="22176543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B2835-5416-5039-CAFC-7F17C8B9D3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4E28C7-5FFD-3E9A-3C42-65E368F59BB5}"/>
              </a:ext>
            </a:extLst>
          </p:cNvPr>
          <p:cNvSpPr>
            <a:spLocks noGrp="1"/>
          </p:cNvSpPr>
          <p:nvPr>
            <p:ph type="body" sz="quarter" idx="11"/>
          </p:nvPr>
        </p:nvSpPr>
        <p:spPr/>
        <p:txBody>
          <a:bodyPr>
            <a:normAutofit/>
          </a:bodyPr>
          <a:lstStyle/>
          <a:p>
            <a:r>
              <a:rPr lang="en-US" sz="1300" dirty="0"/>
              <a:t>Telling Stories of Impact</a:t>
            </a:r>
          </a:p>
        </p:txBody>
      </p:sp>
      <p:sp>
        <p:nvSpPr>
          <p:cNvPr id="3" name="Text Placeholder 2">
            <a:extLst>
              <a:ext uri="{FF2B5EF4-FFF2-40B4-BE49-F238E27FC236}">
                <a16:creationId xmlns:a16="http://schemas.microsoft.com/office/drawing/2014/main" id="{90247875-50C8-F3F1-59FB-CEBDC350F383}"/>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93AD0CE7-1A07-A5E8-E458-DDE50B447B0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C9EAFF8B-8214-449D-91E8-81F960A8D4E0}"/>
              </a:ext>
            </a:extLst>
          </p:cNvPr>
          <p:cNvSpPr txBox="1"/>
          <p:nvPr/>
        </p:nvSpPr>
        <p:spPr>
          <a:xfrm>
            <a:off x="694019" y="2218441"/>
            <a:ext cx="5275064" cy="2595262"/>
          </a:xfrm>
          <a:prstGeom prst="rect">
            <a:avLst/>
          </a:prstGeom>
          <a:noFill/>
        </p:spPr>
        <p:txBody>
          <a:bodyPr wrap="square" rtlCol="0">
            <a:spAutoFit/>
          </a:bodyPr>
          <a:lstStyle/>
          <a:p>
            <a:pPr>
              <a:lnSpc>
                <a:spcPct val="110000"/>
              </a:lnSpc>
              <a:spcAft>
                <a:spcPts val="1200"/>
              </a:spcAft>
            </a:pPr>
            <a:r>
              <a:rPr lang="en-US" sz="1800" dirty="0">
                <a:solidFill>
                  <a:srgbClr val="292662"/>
                </a:solidFill>
                <a:latin typeface="Ubuntu" panose="020B0504030602030204" pitchFamily="34" charset="0"/>
              </a:rPr>
              <a:t>Most people in the world don’t understand the potential and gifts of people with intellectual and developmental disabilities.</a:t>
            </a:r>
          </a:p>
          <a:p>
            <a:pPr>
              <a:lnSpc>
                <a:spcPct val="110000"/>
              </a:lnSpc>
              <a:spcAft>
                <a:spcPts val="1200"/>
              </a:spcAft>
            </a:pPr>
            <a:r>
              <a:rPr lang="en-US" sz="1800" dirty="0">
                <a:solidFill>
                  <a:srgbClr val="292662"/>
                </a:solidFill>
                <a:latin typeface="Ubuntu" panose="020B0504030602030204" pitchFamily="34" charset="0"/>
              </a:rPr>
              <a:t>If we don’t explain the work and impact of Special Olympics to others, </a:t>
            </a:r>
            <a:r>
              <a:rPr lang="en-US" sz="1800" b="1" dirty="0">
                <a:solidFill>
                  <a:srgbClr val="F6891F"/>
                </a:solidFill>
                <a:latin typeface="Ubuntu" panose="020B0504030602030204" pitchFamily="34" charset="0"/>
              </a:rPr>
              <a:t>they may never understand it.</a:t>
            </a:r>
          </a:p>
          <a:p>
            <a:pPr>
              <a:lnSpc>
                <a:spcPct val="110000"/>
              </a:lnSpc>
              <a:spcAft>
                <a:spcPts val="1200"/>
              </a:spcAft>
            </a:pPr>
            <a:r>
              <a:rPr lang="en-US" sz="2400" b="1" dirty="0">
                <a:solidFill>
                  <a:srgbClr val="292662"/>
                </a:solidFill>
                <a:latin typeface="Ubuntu" panose="020B0504030602030204" pitchFamily="34" charset="0"/>
              </a:rPr>
              <a:t>We explain these things in </a:t>
            </a:r>
            <a:r>
              <a:rPr lang="en-US" sz="2400" b="1" dirty="0">
                <a:solidFill>
                  <a:srgbClr val="F6891F"/>
                </a:solidFill>
                <a:latin typeface="Ubuntu" panose="020B0504030602030204" pitchFamily="34" charset="0"/>
              </a:rPr>
              <a:t>stories</a:t>
            </a:r>
            <a:r>
              <a:rPr lang="en-US" sz="2400" b="1" dirty="0">
                <a:solidFill>
                  <a:srgbClr val="292662"/>
                </a:solidFill>
                <a:latin typeface="Ubuntu" panose="020B0504030602030204" pitchFamily="34" charset="0"/>
              </a:rPr>
              <a:t>.</a:t>
            </a:r>
          </a:p>
        </p:txBody>
      </p:sp>
      <p:pic>
        <p:nvPicPr>
          <p:cNvPr id="14" name="Graphic 13">
            <a:extLst>
              <a:ext uri="{FF2B5EF4-FFF2-40B4-BE49-F238E27FC236}">
                <a16:creationId xmlns:a16="http://schemas.microsoft.com/office/drawing/2014/main" id="{2BA14849-144E-FC96-F153-5BE51A3BFA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pic>
        <p:nvPicPr>
          <p:cNvPr id="30" name="Graphic 29">
            <a:extLst>
              <a:ext uri="{FF2B5EF4-FFF2-40B4-BE49-F238E27FC236}">
                <a16:creationId xmlns:a16="http://schemas.microsoft.com/office/drawing/2014/main" id="{FC825F47-1B5B-B977-3A2C-74E7E768AE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498">
            <a:off x="5636048" y="1558937"/>
            <a:ext cx="2294247" cy="2658321"/>
          </a:xfrm>
          <a:prstGeom prst="rect">
            <a:avLst/>
          </a:prstGeom>
        </p:spPr>
      </p:pic>
      <p:pic>
        <p:nvPicPr>
          <p:cNvPr id="32" name="Graphic 31">
            <a:extLst>
              <a:ext uri="{FF2B5EF4-FFF2-40B4-BE49-F238E27FC236}">
                <a16:creationId xmlns:a16="http://schemas.microsoft.com/office/drawing/2014/main" id="{94C39C32-0F75-8601-CEDD-C8761DDACD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1749" y="1338114"/>
            <a:ext cx="813056" cy="1822366"/>
          </a:xfrm>
          <a:prstGeom prst="rect">
            <a:avLst/>
          </a:prstGeom>
        </p:spPr>
      </p:pic>
      <p:sp>
        <p:nvSpPr>
          <p:cNvPr id="16" name="TextBox 15">
            <a:extLst>
              <a:ext uri="{FF2B5EF4-FFF2-40B4-BE49-F238E27FC236}">
                <a16:creationId xmlns:a16="http://schemas.microsoft.com/office/drawing/2014/main" id="{51A30EBA-2FAB-AFDD-E363-BAB5CF338359}"/>
              </a:ext>
            </a:extLst>
          </p:cNvPr>
          <p:cNvSpPr txBox="1"/>
          <p:nvPr/>
        </p:nvSpPr>
        <p:spPr>
          <a:xfrm>
            <a:off x="5969083" y="1482451"/>
            <a:ext cx="2269736" cy="646331"/>
          </a:xfrm>
          <a:prstGeom prst="rect">
            <a:avLst/>
          </a:prstGeom>
          <a:solidFill>
            <a:schemeClr val="bg1"/>
          </a:solidFill>
        </p:spPr>
        <p:txBody>
          <a:bodyPr wrap="square" rtlCol="0">
            <a:spAutoFit/>
          </a:bodyPr>
          <a:lstStyle/>
          <a:p>
            <a:r>
              <a:rPr lang="en-US" sz="1200" dirty="0">
                <a:solidFill>
                  <a:srgbClr val="292662"/>
                </a:solidFill>
                <a:latin typeface="Ubuntu Light" panose="020B0304030602030204" pitchFamily="34" charset="0"/>
              </a:rPr>
              <a:t>We understand the mission.</a:t>
            </a:r>
          </a:p>
          <a:p>
            <a:r>
              <a:rPr lang="en-US" sz="1200" dirty="0">
                <a:solidFill>
                  <a:srgbClr val="292662"/>
                </a:solidFill>
                <a:latin typeface="Ubuntu Light" panose="020B0304030602030204" pitchFamily="34" charset="0"/>
              </a:rPr>
              <a:t>We understand the work.</a:t>
            </a:r>
          </a:p>
          <a:p>
            <a:r>
              <a:rPr lang="en-US" sz="1200" dirty="0">
                <a:solidFill>
                  <a:srgbClr val="292662"/>
                </a:solidFill>
                <a:latin typeface="Ubuntu Light" panose="020B0304030602030204" pitchFamily="34" charset="0"/>
              </a:rPr>
              <a:t>We see the value of the work.</a:t>
            </a:r>
          </a:p>
        </p:txBody>
      </p:sp>
      <p:sp>
        <p:nvSpPr>
          <p:cNvPr id="22" name="Rectangle: Rounded Corners 21">
            <a:extLst>
              <a:ext uri="{FF2B5EF4-FFF2-40B4-BE49-F238E27FC236}">
                <a16:creationId xmlns:a16="http://schemas.microsoft.com/office/drawing/2014/main" id="{FBEF56A2-0E18-F4C5-891C-A3EC7EC0945B}"/>
              </a:ext>
            </a:extLst>
          </p:cNvPr>
          <p:cNvSpPr/>
          <p:nvPr/>
        </p:nvSpPr>
        <p:spPr>
          <a:xfrm>
            <a:off x="5621867" y="1205452"/>
            <a:ext cx="2591553" cy="276999"/>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A6B3B4B-41D5-A407-9388-7552CB604AB3}"/>
              </a:ext>
            </a:extLst>
          </p:cNvPr>
          <p:cNvSpPr txBox="1"/>
          <p:nvPr/>
        </p:nvSpPr>
        <p:spPr>
          <a:xfrm>
            <a:off x="5621867" y="1205452"/>
            <a:ext cx="2569882" cy="276999"/>
          </a:xfrm>
          <a:prstGeom prst="rect">
            <a:avLst/>
          </a:prstGeom>
          <a:noFill/>
        </p:spPr>
        <p:txBody>
          <a:bodyPr wrap="square" rtlCol="0">
            <a:spAutoFit/>
          </a:bodyPr>
          <a:lstStyle/>
          <a:p>
            <a:pPr algn="ctr"/>
            <a:r>
              <a:rPr lang="en-US" sz="1200" b="1" dirty="0">
                <a:solidFill>
                  <a:srgbClr val="292662"/>
                </a:solidFill>
                <a:latin typeface="Ubuntu Light" panose="020B0304030602030204" pitchFamily="34" charset="0"/>
              </a:rPr>
              <a:t>People in Special Olympics</a:t>
            </a:r>
          </a:p>
        </p:txBody>
      </p:sp>
    </p:spTree>
    <p:extLst>
      <p:ext uri="{BB962C8B-B14F-4D97-AF65-F5344CB8AC3E}">
        <p14:creationId xmlns:p14="http://schemas.microsoft.com/office/powerpoint/2010/main" val="242079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EB3A-E39C-09A2-DBE1-CBE56F045F3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59DD91D-5699-BBA0-5FF7-DE0ACCF0392D}"/>
              </a:ext>
            </a:extLst>
          </p:cNvPr>
          <p:cNvSpPr>
            <a:spLocks noGrp="1"/>
          </p:cNvSpPr>
          <p:nvPr>
            <p:ph type="body" sz="quarter" idx="11"/>
          </p:nvPr>
        </p:nvSpPr>
        <p:spPr/>
        <p:txBody>
          <a:bodyPr>
            <a:normAutofit/>
          </a:bodyPr>
          <a:lstStyle/>
          <a:p>
            <a:r>
              <a:rPr lang="en-US" sz="1300" dirty="0"/>
              <a:t>Telling Stories of Impact</a:t>
            </a:r>
          </a:p>
        </p:txBody>
      </p:sp>
      <p:sp>
        <p:nvSpPr>
          <p:cNvPr id="3" name="Text Placeholder 2">
            <a:extLst>
              <a:ext uri="{FF2B5EF4-FFF2-40B4-BE49-F238E27FC236}">
                <a16:creationId xmlns:a16="http://schemas.microsoft.com/office/drawing/2014/main" id="{8256A388-6571-0B45-BEDD-1B874D8A5546}"/>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5C927DF0-F947-506E-31CF-47AFCBA1ADCB}"/>
              </a:ext>
            </a:extLst>
          </p:cNvPr>
          <p:cNvSpPr>
            <a:spLocks noGrp="1"/>
          </p:cNvSpPr>
          <p:nvPr>
            <p:ph type="body" sz="quarter" idx="13"/>
          </p:nvPr>
        </p:nvSpPr>
        <p:spPr/>
        <p:txBody>
          <a:bodyPr/>
          <a:lstStyle/>
          <a:p>
            <a:r>
              <a:rPr lang="en-US" dirty="0"/>
              <a:t>Day One</a:t>
            </a:r>
          </a:p>
        </p:txBody>
      </p:sp>
      <p:sp>
        <p:nvSpPr>
          <p:cNvPr id="6" name="TextBox 5">
            <a:extLst>
              <a:ext uri="{FF2B5EF4-FFF2-40B4-BE49-F238E27FC236}">
                <a16:creationId xmlns:a16="http://schemas.microsoft.com/office/drawing/2014/main" id="{3D07369D-01A1-E949-ECDD-E145A0948840}"/>
              </a:ext>
            </a:extLst>
          </p:cNvPr>
          <p:cNvSpPr txBox="1"/>
          <p:nvPr/>
        </p:nvSpPr>
        <p:spPr>
          <a:xfrm>
            <a:off x="5894747" y="3262362"/>
            <a:ext cx="4400550" cy="1053109"/>
          </a:xfrm>
          <a:prstGeom prst="rect">
            <a:avLst/>
          </a:prstGeom>
          <a:noFill/>
        </p:spPr>
        <p:txBody>
          <a:bodyPr wrap="square" rtlCol="0">
            <a:spAutoFit/>
          </a:bodyPr>
          <a:lstStyle/>
          <a:p>
            <a:pPr>
              <a:lnSpc>
                <a:spcPct val="120000"/>
              </a:lnSpc>
              <a:spcAft>
                <a:spcPts val="1200"/>
              </a:spcAft>
            </a:pPr>
            <a:r>
              <a:rPr lang="en-US" dirty="0">
                <a:solidFill>
                  <a:srgbClr val="292662"/>
                </a:solidFill>
                <a:latin typeface="Ubuntu" panose="020B0504030602030204" pitchFamily="34" charset="0"/>
              </a:rPr>
              <a:t>Stories of impact </a:t>
            </a:r>
            <a:r>
              <a:rPr lang="en-US" b="1" dirty="0">
                <a:solidFill>
                  <a:srgbClr val="F6891F"/>
                </a:solidFill>
                <a:latin typeface="Ubuntu Light" panose="020B0304030602030204" pitchFamily="34" charset="0"/>
              </a:rPr>
              <a:t>carefully explain </a:t>
            </a:r>
            <a:r>
              <a:rPr lang="en-US" dirty="0">
                <a:solidFill>
                  <a:srgbClr val="292662"/>
                </a:solidFill>
                <a:latin typeface="Ubuntu" panose="020B0504030602030204" pitchFamily="34" charset="0"/>
              </a:rPr>
              <a:t>what Special Olympics did to </a:t>
            </a:r>
            <a:r>
              <a:rPr lang="en-US" b="1" dirty="0">
                <a:solidFill>
                  <a:srgbClr val="292662"/>
                </a:solidFill>
                <a:latin typeface="Ubuntu Light" panose="020B0304030602030204" pitchFamily="34" charset="0"/>
              </a:rPr>
              <a:t>change</a:t>
            </a:r>
            <a:r>
              <a:rPr lang="en-US" dirty="0">
                <a:solidFill>
                  <a:srgbClr val="292662"/>
                </a:solidFill>
                <a:latin typeface="Ubuntu" panose="020B0504030602030204" pitchFamily="34" charset="0"/>
              </a:rPr>
              <a:t> someone’s life.</a:t>
            </a:r>
          </a:p>
        </p:txBody>
      </p:sp>
      <p:sp>
        <p:nvSpPr>
          <p:cNvPr id="7" name="TextBox 6">
            <a:extLst>
              <a:ext uri="{FF2B5EF4-FFF2-40B4-BE49-F238E27FC236}">
                <a16:creationId xmlns:a16="http://schemas.microsoft.com/office/drawing/2014/main" id="{B9CC8551-885F-80C9-D4FC-D76AB392C017}"/>
              </a:ext>
            </a:extLst>
          </p:cNvPr>
          <p:cNvSpPr txBox="1"/>
          <p:nvPr/>
        </p:nvSpPr>
        <p:spPr>
          <a:xfrm>
            <a:off x="5894747" y="4389177"/>
            <a:ext cx="4743449" cy="1053109"/>
          </a:xfrm>
          <a:prstGeom prst="rect">
            <a:avLst/>
          </a:prstGeom>
          <a:noFill/>
        </p:spPr>
        <p:txBody>
          <a:bodyPr wrap="square" rtlCol="0">
            <a:spAutoFit/>
          </a:bodyPr>
          <a:lstStyle/>
          <a:p>
            <a:pPr>
              <a:lnSpc>
                <a:spcPct val="120000"/>
              </a:lnSpc>
              <a:spcAft>
                <a:spcPts val="1200"/>
              </a:spcAft>
            </a:pPr>
            <a:r>
              <a:rPr lang="en-US" dirty="0">
                <a:solidFill>
                  <a:srgbClr val="292662"/>
                </a:solidFill>
                <a:latin typeface="Ubuntu" panose="020B0504030602030204" pitchFamily="34" charset="0"/>
              </a:rPr>
              <a:t>The key to showing impact is explaining what Special Olympics did and what happened as a result.</a:t>
            </a:r>
          </a:p>
        </p:txBody>
      </p:sp>
      <p:sp>
        <p:nvSpPr>
          <p:cNvPr id="5" name="TextBox 4">
            <a:extLst>
              <a:ext uri="{FF2B5EF4-FFF2-40B4-BE49-F238E27FC236}">
                <a16:creationId xmlns:a16="http://schemas.microsoft.com/office/drawing/2014/main" id="{30910DC9-400F-FB5F-E155-781C8FD04A17}"/>
              </a:ext>
            </a:extLst>
          </p:cNvPr>
          <p:cNvSpPr txBox="1"/>
          <p:nvPr/>
        </p:nvSpPr>
        <p:spPr>
          <a:xfrm>
            <a:off x="5511706" y="2133600"/>
            <a:ext cx="6517140" cy="424732"/>
          </a:xfrm>
          <a:prstGeom prst="rect">
            <a:avLst/>
          </a:prstGeom>
          <a:noFill/>
        </p:spPr>
        <p:txBody>
          <a:bodyPr wrap="square" rtlCol="0">
            <a:spAutoFit/>
          </a:bodyPr>
          <a:lstStyle/>
          <a:p>
            <a:pPr>
              <a:lnSpc>
                <a:spcPct val="90000"/>
              </a:lnSpc>
            </a:pPr>
            <a:r>
              <a:rPr lang="en-US" sz="2400" b="1" dirty="0">
                <a:solidFill>
                  <a:srgbClr val="292662"/>
                </a:solidFill>
                <a:latin typeface="Ubuntu" panose="020B0504030602030204" pitchFamily="34" charset="0"/>
              </a:rPr>
              <a:t>Changes in a Person’s Life are Impact</a:t>
            </a:r>
          </a:p>
        </p:txBody>
      </p:sp>
      <p:pic>
        <p:nvPicPr>
          <p:cNvPr id="15" name="Picture 14">
            <a:extLst>
              <a:ext uri="{FF2B5EF4-FFF2-40B4-BE49-F238E27FC236}">
                <a16:creationId xmlns:a16="http://schemas.microsoft.com/office/drawing/2014/main" id="{9D23D154-E374-2B7C-A248-5315CBABAC95}"/>
              </a:ext>
            </a:extLst>
          </p:cNvPr>
          <p:cNvPicPr>
            <a:picLocks noChangeAspect="1"/>
          </p:cNvPicPr>
          <p:nvPr/>
        </p:nvPicPr>
        <p:blipFill>
          <a:blip r:embed="rId3">
            <a:extLst>
              <a:ext uri="{28A0092B-C50C-407E-A947-70E740481C1C}">
                <a14:useLocalDpi xmlns:a14="http://schemas.microsoft.com/office/drawing/2010/main" val="0"/>
              </a:ext>
            </a:extLst>
          </a:blip>
          <a:srcRect l="8322" r="8322"/>
          <a:stretch/>
        </p:blipFill>
        <p:spPr>
          <a:xfrm>
            <a:off x="-1" y="1635047"/>
            <a:ext cx="5200651" cy="4152298"/>
          </a:xfrm>
          <a:prstGeom prst="rect">
            <a:avLst/>
          </a:prstGeom>
        </p:spPr>
      </p:pic>
      <p:sp>
        <p:nvSpPr>
          <p:cNvPr id="16" name="TextBox 15">
            <a:extLst>
              <a:ext uri="{FF2B5EF4-FFF2-40B4-BE49-F238E27FC236}">
                <a16:creationId xmlns:a16="http://schemas.microsoft.com/office/drawing/2014/main" id="{40914F14-42D5-1A07-EE62-1B47ABCB3A1D}"/>
              </a:ext>
            </a:extLst>
          </p:cNvPr>
          <p:cNvSpPr txBox="1"/>
          <p:nvPr/>
        </p:nvSpPr>
        <p:spPr>
          <a:xfrm>
            <a:off x="5511706" y="2707295"/>
            <a:ext cx="5974217" cy="486993"/>
          </a:xfrm>
          <a:prstGeom prst="rect">
            <a:avLst/>
          </a:prstGeom>
          <a:noFill/>
        </p:spPr>
        <p:txBody>
          <a:bodyPr wrap="square" rtlCol="0">
            <a:spAutoFit/>
          </a:bodyPr>
          <a:lstStyle/>
          <a:p>
            <a:pPr marL="358775" indent="-358775">
              <a:lnSpc>
                <a:spcPct val="120000"/>
              </a:lnSpc>
              <a:spcAft>
                <a:spcPts val="1200"/>
              </a:spcAft>
              <a:buBlip>
                <a:blip r:embed="rId4"/>
              </a:buBlip>
            </a:pPr>
            <a:r>
              <a:rPr lang="en-US" sz="2400" dirty="0">
                <a:solidFill>
                  <a:srgbClr val="292662"/>
                </a:solidFill>
                <a:latin typeface="Ubuntu" panose="020B0504030602030204" pitchFamily="34" charset="0"/>
              </a:rPr>
              <a:t>Impact is </a:t>
            </a:r>
            <a:r>
              <a:rPr lang="en-US" sz="2400" b="1" dirty="0">
                <a:solidFill>
                  <a:srgbClr val="F6891F"/>
                </a:solidFill>
                <a:latin typeface="Ubuntu" panose="020B0504030602030204" pitchFamily="34" charset="0"/>
              </a:rPr>
              <a:t>change</a:t>
            </a:r>
            <a:r>
              <a:rPr lang="en-US" sz="2400" dirty="0">
                <a:solidFill>
                  <a:srgbClr val="292662"/>
                </a:solidFill>
                <a:latin typeface="Ubuntu" panose="020B0504030602030204" pitchFamily="34" charset="0"/>
              </a:rPr>
              <a:t>.</a:t>
            </a:r>
          </a:p>
        </p:txBody>
      </p:sp>
    </p:spTree>
    <p:extLst>
      <p:ext uri="{BB962C8B-B14F-4D97-AF65-F5344CB8AC3E}">
        <p14:creationId xmlns:p14="http://schemas.microsoft.com/office/powerpoint/2010/main" val="2660387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8C0A3F-1F7F-784B-C17F-DBF8861FB452}"/>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18E37E93-AAA3-447F-737B-94A762E22607}"/>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0C0B1345-2F2F-AE24-971A-B6AABAFF38E9}"/>
              </a:ext>
            </a:extLst>
          </p:cNvPr>
          <p:cNvSpPr>
            <a:spLocks noGrp="1"/>
          </p:cNvSpPr>
          <p:nvPr>
            <p:ph type="body" sz="quarter" idx="13"/>
          </p:nvPr>
        </p:nvSpPr>
        <p:spPr/>
        <p:txBody>
          <a:bodyPr/>
          <a:lstStyle/>
          <a:p>
            <a:r>
              <a:rPr lang="en-US" dirty="0"/>
              <a:t>Day One</a:t>
            </a:r>
          </a:p>
        </p:txBody>
      </p:sp>
      <p:sp>
        <p:nvSpPr>
          <p:cNvPr id="6" name="TextBox 5">
            <a:extLst>
              <a:ext uri="{FF2B5EF4-FFF2-40B4-BE49-F238E27FC236}">
                <a16:creationId xmlns:a16="http://schemas.microsoft.com/office/drawing/2014/main" id="{1421AF0C-2F0A-6ACC-CF83-78779FC44DD9}"/>
              </a:ext>
            </a:extLst>
          </p:cNvPr>
          <p:cNvSpPr txBox="1"/>
          <p:nvPr/>
        </p:nvSpPr>
        <p:spPr>
          <a:xfrm>
            <a:off x="673006" y="1957658"/>
            <a:ext cx="6517140" cy="424732"/>
          </a:xfrm>
          <a:prstGeom prst="rect">
            <a:avLst/>
          </a:prstGeom>
          <a:noFill/>
        </p:spPr>
        <p:txBody>
          <a:bodyPr wrap="square" rtlCol="0">
            <a:spAutoFit/>
          </a:bodyPr>
          <a:lstStyle/>
          <a:p>
            <a:pPr>
              <a:lnSpc>
                <a:spcPct val="90000"/>
              </a:lnSpc>
            </a:pPr>
            <a:r>
              <a:rPr lang="en-US" sz="2400" b="1" dirty="0">
                <a:solidFill>
                  <a:srgbClr val="292662"/>
                </a:solidFill>
                <a:latin typeface="Ubuntu" panose="020B0504030602030204" pitchFamily="34" charset="0"/>
              </a:rPr>
              <a:t>All stories have three parts:</a:t>
            </a:r>
          </a:p>
        </p:txBody>
      </p:sp>
      <p:sp>
        <p:nvSpPr>
          <p:cNvPr id="9" name="TextBox 8">
            <a:extLst>
              <a:ext uri="{FF2B5EF4-FFF2-40B4-BE49-F238E27FC236}">
                <a16:creationId xmlns:a16="http://schemas.microsoft.com/office/drawing/2014/main" id="{D88C54B8-330E-2DF4-C1F8-24322890D294}"/>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en-US" sz="1700" b="1" dirty="0">
                <a:solidFill>
                  <a:srgbClr val="292662"/>
                </a:solidFill>
                <a:latin typeface="Ubuntu" panose="020B0504030602030204" pitchFamily="34" charset="0"/>
              </a:rPr>
              <a:t>The situation</a:t>
            </a:r>
          </a:p>
        </p:txBody>
      </p:sp>
      <p:sp>
        <p:nvSpPr>
          <p:cNvPr id="10" name="TextBox 9">
            <a:extLst>
              <a:ext uri="{FF2B5EF4-FFF2-40B4-BE49-F238E27FC236}">
                <a16:creationId xmlns:a16="http://schemas.microsoft.com/office/drawing/2014/main" id="{FA3EF445-8A9B-7BAB-AB01-80F7BF403D87}"/>
              </a:ext>
            </a:extLst>
          </p:cNvPr>
          <p:cNvSpPr txBox="1"/>
          <p:nvPr/>
        </p:nvSpPr>
        <p:spPr>
          <a:xfrm>
            <a:off x="3997222" y="3915132"/>
            <a:ext cx="3745500" cy="371897"/>
          </a:xfrm>
          <a:prstGeom prst="rect">
            <a:avLst/>
          </a:prstGeom>
          <a:noFill/>
        </p:spPr>
        <p:txBody>
          <a:bodyPr wrap="square" rtlCol="0">
            <a:spAutoFit/>
          </a:bodyPr>
          <a:lstStyle/>
          <a:p>
            <a:pPr>
              <a:lnSpc>
                <a:spcPct val="120000"/>
              </a:lnSpc>
              <a:spcAft>
                <a:spcPts val="1200"/>
              </a:spcAft>
            </a:pPr>
            <a:r>
              <a:rPr lang="en-US" sz="1700" b="1" dirty="0">
                <a:solidFill>
                  <a:srgbClr val="292662"/>
                </a:solidFill>
                <a:latin typeface="Ubuntu" panose="020B0504030602030204" pitchFamily="34" charset="0"/>
              </a:rPr>
              <a:t>Something changes the situation</a:t>
            </a:r>
          </a:p>
        </p:txBody>
      </p:sp>
      <p:sp>
        <p:nvSpPr>
          <p:cNvPr id="11" name="TextBox 10">
            <a:extLst>
              <a:ext uri="{FF2B5EF4-FFF2-40B4-BE49-F238E27FC236}">
                <a16:creationId xmlns:a16="http://schemas.microsoft.com/office/drawing/2014/main" id="{21FE1607-5166-A749-5EA2-02301C6799CC}"/>
              </a:ext>
            </a:extLst>
          </p:cNvPr>
          <p:cNvSpPr txBox="1"/>
          <p:nvPr/>
        </p:nvSpPr>
        <p:spPr>
          <a:xfrm>
            <a:off x="8379381" y="3924569"/>
            <a:ext cx="3232244" cy="371897"/>
          </a:xfrm>
          <a:prstGeom prst="rect">
            <a:avLst/>
          </a:prstGeom>
          <a:noFill/>
        </p:spPr>
        <p:txBody>
          <a:bodyPr wrap="square" rtlCol="0">
            <a:spAutoFit/>
          </a:bodyPr>
          <a:lstStyle/>
          <a:p>
            <a:pPr>
              <a:lnSpc>
                <a:spcPct val="120000"/>
              </a:lnSpc>
              <a:spcAft>
                <a:spcPts val="1200"/>
              </a:spcAft>
            </a:pPr>
            <a:r>
              <a:rPr lang="en-US" sz="1700" b="1" dirty="0">
                <a:solidFill>
                  <a:srgbClr val="292662"/>
                </a:solidFill>
                <a:latin typeface="Ubuntu" panose="020B0504030602030204" pitchFamily="34" charset="0"/>
              </a:rPr>
              <a:t>How that change works out.</a:t>
            </a:r>
          </a:p>
        </p:txBody>
      </p:sp>
      <p:sp>
        <p:nvSpPr>
          <p:cNvPr id="12" name="TextBox 11">
            <a:extLst>
              <a:ext uri="{FF2B5EF4-FFF2-40B4-BE49-F238E27FC236}">
                <a16:creationId xmlns:a16="http://schemas.microsoft.com/office/drawing/2014/main" id="{50668439-A80B-2831-C3AB-A3094CAC3B6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en-US" b="1" dirty="0">
                <a:solidFill>
                  <a:srgbClr val="F6891F"/>
                </a:solidFill>
                <a:latin typeface="Ubuntu" panose="020B0504030602030204" pitchFamily="34" charset="0"/>
              </a:rPr>
              <a:t>The Beginning</a:t>
            </a:r>
          </a:p>
        </p:txBody>
      </p:sp>
      <p:sp>
        <p:nvSpPr>
          <p:cNvPr id="13" name="TextBox 12">
            <a:extLst>
              <a:ext uri="{FF2B5EF4-FFF2-40B4-BE49-F238E27FC236}">
                <a16:creationId xmlns:a16="http://schemas.microsoft.com/office/drawing/2014/main" id="{52E0925D-E3B9-3C9B-09D3-C6CACE3A590A}"/>
              </a:ext>
            </a:extLst>
          </p:cNvPr>
          <p:cNvSpPr txBox="1"/>
          <p:nvPr/>
        </p:nvSpPr>
        <p:spPr>
          <a:xfrm>
            <a:off x="4008108" y="3414723"/>
            <a:ext cx="3182038" cy="388311"/>
          </a:xfrm>
          <a:prstGeom prst="rect">
            <a:avLst/>
          </a:prstGeom>
          <a:noFill/>
        </p:spPr>
        <p:txBody>
          <a:bodyPr wrap="square" rtlCol="0">
            <a:spAutoFit/>
          </a:bodyPr>
          <a:lstStyle/>
          <a:p>
            <a:pPr>
              <a:lnSpc>
                <a:spcPct val="120000"/>
              </a:lnSpc>
              <a:spcAft>
                <a:spcPts val="1200"/>
              </a:spcAft>
            </a:pPr>
            <a:r>
              <a:rPr lang="en-US" b="1" dirty="0">
                <a:solidFill>
                  <a:srgbClr val="F6891F"/>
                </a:solidFill>
                <a:latin typeface="Ubuntu" panose="020B0504030602030204" pitchFamily="34" charset="0"/>
              </a:rPr>
              <a:t>The Middle</a:t>
            </a:r>
          </a:p>
        </p:txBody>
      </p:sp>
      <p:sp>
        <p:nvSpPr>
          <p:cNvPr id="14" name="TextBox 13">
            <a:extLst>
              <a:ext uri="{FF2B5EF4-FFF2-40B4-BE49-F238E27FC236}">
                <a16:creationId xmlns:a16="http://schemas.microsoft.com/office/drawing/2014/main" id="{54B08805-2BAB-5E14-FBD7-5DFE799D1805}"/>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en-US" b="1" dirty="0">
                <a:solidFill>
                  <a:srgbClr val="F6891F"/>
                </a:solidFill>
                <a:latin typeface="Ubuntu" panose="020B0504030602030204" pitchFamily="34" charset="0"/>
              </a:rPr>
              <a:t>The Ending</a:t>
            </a:r>
          </a:p>
        </p:txBody>
      </p:sp>
      <p:pic>
        <p:nvPicPr>
          <p:cNvPr id="24" name="Graphic 23">
            <a:extLst>
              <a:ext uri="{FF2B5EF4-FFF2-40B4-BE49-F238E27FC236}">
                <a16:creationId xmlns:a16="http://schemas.microsoft.com/office/drawing/2014/main" id="{60396179-9004-5DBF-2414-18A32056B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FE501B2A-FC93-F12B-7745-24FE27B39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E67EDD50-6AB7-14EF-E2C6-6B4C6CB99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8108" y="2987618"/>
            <a:ext cx="360000" cy="360000"/>
          </a:xfrm>
          <a:prstGeom prst="rect">
            <a:avLst/>
          </a:prstGeom>
        </p:spPr>
      </p:pic>
      <p:pic>
        <p:nvPicPr>
          <p:cNvPr id="28" name="Graphic 27">
            <a:extLst>
              <a:ext uri="{FF2B5EF4-FFF2-40B4-BE49-F238E27FC236}">
                <a16:creationId xmlns:a16="http://schemas.microsoft.com/office/drawing/2014/main" id="{DFF59BFC-2BC6-6F33-4E95-92EB0DA7E5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
        <p:nvSpPr>
          <p:cNvPr id="15" name="TextBox 14">
            <a:extLst>
              <a:ext uri="{FF2B5EF4-FFF2-40B4-BE49-F238E27FC236}">
                <a16:creationId xmlns:a16="http://schemas.microsoft.com/office/drawing/2014/main" id="{EDFB34EF-B255-377B-7314-84DE458C2202}"/>
              </a:ext>
            </a:extLst>
          </p:cNvPr>
          <p:cNvSpPr txBox="1"/>
          <p:nvPr/>
        </p:nvSpPr>
        <p:spPr>
          <a:xfrm>
            <a:off x="785234" y="4249012"/>
            <a:ext cx="3346544" cy="371897"/>
          </a:xfrm>
          <a:prstGeom prst="rect">
            <a:avLst/>
          </a:prstGeom>
          <a:noFill/>
        </p:spPr>
        <p:txBody>
          <a:bodyPr wrap="square" rtlCol="0">
            <a:spAutoFit/>
          </a:bodyPr>
          <a:lstStyle/>
          <a:p>
            <a:pPr>
              <a:lnSpc>
                <a:spcPct val="120000"/>
              </a:lnSpc>
              <a:spcAft>
                <a:spcPts val="1200"/>
              </a:spcAft>
            </a:pPr>
            <a:r>
              <a:rPr lang="en-US" sz="1700" i="1" dirty="0">
                <a:solidFill>
                  <a:srgbClr val="292662"/>
                </a:solidFill>
                <a:latin typeface="Ubuntu" panose="020B0504030602030204" pitchFamily="34" charset="0"/>
              </a:rPr>
              <a:t>Once upon a time…</a:t>
            </a:r>
          </a:p>
        </p:txBody>
      </p:sp>
      <p:sp>
        <p:nvSpPr>
          <p:cNvPr id="16" name="TextBox 15">
            <a:extLst>
              <a:ext uri="{FF2B5EF4-FFF2-40B4-BE49-F238E27FC236}">
                <a16:creationId xmlns:a16="http://schemas.microsoft.com/office/drawing/2014/main" id="{3B8F353E-71E1-B2E1-E0D0-0EA6EA80A0C4}"/>
              </a:ext>
            </a:extLst>
          </p:cNvPr>
          <p:cNvSpPr txBox="1"/>
          <p:nvPr/>
        </p:nvSpPr>
        <p:spPr>
          <a:xfrm>
            <a:off x="3997222" y="4249012"/>
            <a:ext cx="3346544" cy="371897"/>
          </a:xfrm>
          <a:prstGeom prst="rect">
            <a:avLst/>
          </a:prstGeom>
          <a:noFill/>
        </p:spPr>
        <p:txBody>
          <a:bodyPr wrap="square" rtlCol="0">
            <a:spAutoFit/>
          </a:bodyPr>
          <a:lstStyle/>
          <a:p>
            <a:pPr>
              <a:lnSpc>
                <a:spcPct val="120000"/>
              </a:lnSpc>
              <a:spcAft>
                <a:spcPts val="1200"/>
              </a:spcAft>
            </a:pPr>
            <a:r>
              <a:rPr lang="en-US" sz="1700" i="1" dirty="0">
                <a:solidFill>
                  <a:srgbClr val="292662"/>
                </a:solidFill>
                <a:latin typeface="Ubuntu" panose="020B0504030602030204" pitchFamily="34" charset="0"/>
              </a:rPr>
              <a:t>…along came a magical fairy…</a:t>
            </a:r>
          </a:p>
        </p:txBody>
      </p:sp>
      <p:sp>
        <p:nvSpPr>
          <p:cNvPr id="17" name="TextBox 16">
            <a:extLst>
              <a:ext uri="{FF2B5EF4-FFF2-40B4-BE49-F238E27FC236}">
                <a16:creationId xmlns:a16="http://schemas.microsoft.com/office/drawing/2014/main" id="{953FD806-F5AE-4C8C-6518-17C5DC9923FB}"/>
              </a:ext>
            </a:extLst>
          </p:cNvPr>
          <p:cNvSpPr txBox="1"/>
          <p:nvPr/>
        </p:nvSpPr>
        <p:spPr>
          <a:xfrm>
            <a:off x="8379381" y="4249012"/>
            <a:ext cx="3232244" cy="685829"/>
          </a:xfrm>
          <a:prstGeom prst="rect">
            <a:avLst/>
          </a:prstGeom>
          <a:noFill/>
        </p:spPr>
        <p:txBody>
          <a:bodyPr wrap="square" rtlCol="0">
            <a:spAutoFit/>
          </a:bodyPr>
          <a:lstStyle/>
          <a:p>
            <a:pPr>
              <a:lnSpc>
                <a:spcPct val="120000"/>
              </a:lnSpc>
              <a:spcAft>
                <a:spcPts val="1200"/>
              </a:spcAft>
            </a:pPr>
            <a:r>
              <a:rPr lang="en-US" sz="1700" i="1" dirty="0">
                <a:solidFill>
                  <a:srgbClr val="292662"/>
                </a:solidFill>
                <a:latin typeface="Ubuntu" panose="020B0504030602030204" pitchFamily="34" charset="0"/>
              </a:rPr>
              <a:t>… and they lived happily ever after.</a:t>
            </a:r>
          </a:p>
        </p:txBody>
      </p:sp>
    </p:spTree>
    <p:extLst>
      <p:ext uri="{BB962C8B-B14F-4D97-AF65-F5344CB8AC3E}">
        <p14:creationId xmlns:p14="http://schemas.microsoft.com/office/powerpoint/2010/main" val="2265747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A69EE-48FE-8456-5962-35FE5756F8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E22D08-50CB-1444-7147-E8EC80427D13}"/>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4425E34E-D887-DB8E-718D-B83AFC60A565}"/>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C3A5BDB7-57AA-223B-7DAB-5FD7F9987C17}"/>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783BE7A1-E6E8-99B7-EE62-87D7D6D6212F}"/>
              </a:ext>
            </a:extLst>
          </p:cNvPr>
          <p:cNvSpPr txBox="1"/>
          <p:nvPr/>
        </p:nvSpPr>
        <p:spPr>
          <a:xfrm>
            <a:off x="785234" y="4249012"/>
            <a:ext cx="3346544" cy="999761"/>
          </a:xfrm>
          <a:prstGeom prst="rect">
            <a:avLst/>
          </a:prstGeom>
          <a:noFill/>
        </p:spPr>
        <p:txBody>
          <a:bodyPr wrap="square" rtlCol="0">
            <a:spAutoFit/>
          </a:bodyPr>
          <a:lstStyle/>
          <a:p>
            <a:pPr>
              <a:lnSpc>
                <a:spcPct val="120000"/>
              </a:lnSpc>
              <a:spcAft>
                <a:spcPts val="1200"/>
              </a:spcAft>
            </a:pPr>
            <a:r>
              <a:rPr lang="en-US" sz="1700" dirty="0">
                <a:solidFill>
                  <a:srgbClr val="292662"/>
                </a:solidFill>
                <a:latin typeface="Ubuntu" panose="020B0504030602030204" pitchFamily="34" charset="0"/>
              </a:rPr>
              <a:t>Describe the problem a person faced before Special Olympics got involved.</a:t>
            </a:r>
          </a:p>
        </p:txBody>
      </p:sp>
      <p:sp>
        <p:nvSpPr>
          <p:cNvPr id="6" name="TextBox 5">
            <a:extLst>
              <a:ext uri="{FF2B5EF4-FFF2-40B4-BE49-F238E27FC236}">
                <a16:creationId xmlns:a16="http://schemas.microsoft.com/office/drawing/2014/main" id="{7E88C257-4960-670A-FF04-F9A63BDCC0B8}"/>
              </a:ext>
            </a:extLst>
          </p:cNvPr>
          <p:cNvSpPr txBox="1"/>
          <p:nvPr/>
        </p:nvSpPr>
        <p:spPr>
          <a:xfrm>
            <a:off x="673006" y="1957658"/>
            <a:ext cx="6517140" cy="424732"/>
          </a:xfrm>
          <a:prstGeom prst="rect">
            <a:avLst/>
          </a:prstGeom>
          <a:noFill/>
        </p:spPr>
        <p:txBody>
          <a:bodyPr wrap="square" rtlCol="0">
            <a:spAutoFit/>
          </a:bodyPr>
          <a:lstStyle/>
          <a:p>
            <a:pPr>
              <a:lnSpc>
                <a:spcPct val="90000"/>
              </a:lnSpc>
            </a:pPr>
            <a:r>
              <a:rPr lang="en-US" sz="2400" b="1" dirty="0">
                <a:solidFill>
                  <a:srgbClr val="292662"/>
                </a:solidFill>
                <a:latin typeface="Ubuntu" panose="020B0504030602030204" pitchFamily="34" charset="0"/>
              </a:rPr>
              <a:t>Stories of impact also have 3 parts</a:t>
            </a:r>
          </a:p>
        </p:txBody>
      </p:sp>
      <p:sp>
        <p:nvSpPr>
          <p:cNvPr id="7" name="TextBox 6">
            <a:extLst>
              <a:ext uri="{FF2B5EF4-FFF2-40B4-BE49-F238E27FC236}">
                <a16:creationId xmlns:a16="http://schemas.microsoft.com/office/drawing/2014/main" id="{411C0CBF-A295-AEAE-1908-FE592B17A102}"/>
              </a:ext>
            </a:extLst>
          </p:cNvPr>
          <p:cNvSpPr txBox="1"/>
          <p:nvPr/>
        </p:nvSpPr>
        <p:spPr>
          <a:xfrm>
            <a:off x="4508962" y="4249012"/>
            <a:ext cx="3346544" cy="999761"/>
          </a:xfrm>
          <a:prstGeom prst="rect">
            <a:avLst/>
          </a:prstGeom>
          <a:noFill/>
        </p:spPr>
        <p:txBody>
          <a:bodyPr wrap="square" rtlCol="0">
            <a:spAutoFit/>
          </a:bodyPr>
          <a:lstStyle/>
          <a:p>
            <a:pPr>
              <a:lnSpc>
                <a:spcPct val="120000"/>
              </a:lnSpc>
              <a:spcAft>
                <a:spcPts val="1200"/>
              </a:spcAft>
            </a:pPr>
            <a:r>
              <a:rPr lang="en-US" sz="1700" dirty="0">
                <a:solidFill>
                  <a:srgbClr val="292662"/>
                </a:solidFill>
                <a:latin typeface="Ubuntu" panose="020B0504030602030204" pitchFamily="34" charset="0"/>
              </a:rPr>
              <a:t>Carefully explain the work that Special Olympics did that solved the problem for someone.</a:t>
            </a:r>
          </a:p>
        </p:txBody>
      </p:sp>
      <p:sp>
        <p:nvSpPr>
          <p:cNvPr id="8" name="TextBox 7">
            <a:extLst>
              <a:ext uri="{FF2B5EF4-FFF2-40B4-BE49-F238E27FC236}">
                <a16:creationId xmlns:a16="http://schemas.microsoft.com/office/drawing/2014/main" id="{7621F191-91F2-AAAB-7E4B-8ADF1BD74B6A}"/>
              </a:ext>
            </a:extLst>
          </p:cNvPr>
          <p:cNvSpPr txBox="1"/>
          <p:nvPr/>
        </p:nvSpPr>
        <p:spPr>
          <a:xfrm>
            <a:off x="8379381" y="4249012"/>
            <a:ext cx="3232244" cy="999761"/>
          </a:xfrm>
          <a:prstGeom prst="rect">
            <a:avLst/>
          </a:prstGeom>
          <a:noFill/>
        </p:spPr>
        <p:txBody>
          <a:bodyPr wrap="square" rtlCol="0">
            <a:spAutoFit/>
          </a:bodyPr>
          <a:lstStyle/>
          <a:p>
            <a:pPr>
              <a:lnSpc>
                <a:spcPct val="120000"/>
              </a:lnSpc>
              <a:spcAft>
                <a:spcPts val="1200"/>
              </a:spcAft>
            </a:pPr>
            <a:r>
              <a:rPr lang="en-US" sz="1700" dirty="0">
                <a:solidFill>
                  <a:srgbClr val="292662"/>
                </a:solidFill>
                <a:latin typeface="Ubuntu" panose="020B0504030602030204" pitchFamily="34" charset="0"/>
              </a:rPr>
              <a:t>Show what happened in a person’s life because of Special Olympics work.</a:t>
            </a:r>
          </a:p>
        </p:txBody>
      </p:sp>
      <p:sp>
        <p:nvSpPr>
          <p:cNvPr id="9" name="TextBox 8">
            <a:extLst>
              <a:ext uri="{FF2B5EF4-FFF2-40B4-BE49-F238E27FC236}">
                <a16:creationId xmlns:a16="http://schemas.microsoft.com/office/drawing/2014/main" id="{1EC8B1CD-073A-61BB-DBF6-77CDE8DA9E70}"/>
              </a:ext>
            </a:extLst>
          </p:cNvPr>
          <p:cNvSpPr txBox="1"/>
          <p:nvPr/>
        </p:nvSpPr>
        <p:spPr>
          <a:xfrm>
            <a:off x="785234" y="3924569"/>
            <a:ext cx="2956019" cy="371897"/>
          </a:xfrm>
          <a:prstGeom prst="rect">
            <a:avLst/>
          </a:prstGeom>
          <a:noFill/>
        </p:spPr>
        <p:txBody>
          <a:bodyPr wrap="square" rtlCol="0">
            <a:spAutoFit/>
          </a:bodyPr>
          <a:lstStyle/>
          <a:p>
            <a:pPr>
              <a:lnSpc>
                <a:spcPct val="120000"/>
              </a:lnSpc>
              <a:spcAft>
                <a:spcPts val="1200"/>
              </a:spcAft>
            </a:pPr>
            <a:r>
              <a:rPr lang="en-US" sz="1700" b="1" dirty="0">
                <a:solidFill>
                  <a:srgbClr val="292662"/>
                </a:solidFill>
                <a:latin typeface="Ubuntu Light" panose="020B0304030602030204" pitchFamily="34" charset="0"/>
              </a:rPr>
              <a:t>Problem</a:t>
            </a:r>
          </a:p>
        </p:txBody>
      </p:sp>
      <p:sp>
        <p:nvSpPr>
          <p:cNvPr id="10" name="TextBox 9">
            <a:extLst>
              <a:ext uri="{FF2B5EF4-FFF2-40B4-BE49-F238E27FC236}">
                <a16:creationId xmlns:a16="http://schemas.microsoft.com/office/drawing/2014/main" id="{B04B54A6-69FE-ECAD-FC95-C6A4244E019B}"/>
              </a:ext>
            </a:extLst>
          </p:cNvPr>
          <p:cNvSpPr txBox="1"/>
          <p:nvPr/>
        </p:nvSpPr>
        <p:spPr>
          <a:xfrm>
            <a:off x="4508962" y="3915132"/>
            <a:ext cx="3029497" cy="371897"/>
          </a:xfrm>
          <a:prstGeom prst="rect">
            <a:avLst/>
          </a:prstGeom>
          <a:noFill/>
        </p:spPr>
        <p:txBody>
          <a:bodyPr wrap="square" rtlCol="0">
            <a:spAutoFit/>
          </a:bodyPr>
          <a:lstStyle/>
          <a:p>
            <a:pPr>
              <a:lnSpc>
                <a:spcPct val="120000"/>
              </a:lnSpc>
              <a:spcAft>
                <a:spcPts val="1200"/>
              </a:spcAft>
            </a:pPr>
            <a:r>
              <a:rPr lang="en-US" sz="1700" b="1" dirty="0">
                <a:solidFill>
                  <a:srgbClr val="292662"/>
                </a:solidFill>
                <a:latin typeface="Ubuntu Light" panose="020B0304030602030204" pitchFamily="34" charset="0"/>
              </a:rPr>
              <a:t>Work</a:t>
            </a:r>
          </a:p>
        </p:txBody>
      </p:sp>
      <p:sp>
        <p:nvSpPr>
          <p:cNvPr id="11" name="TextBox 10">
            <a:extLst>
              <a:ext uri="{FF2B5EF4-FFF2-40B4-BE49-F238E27FC236}">
                <a16:creationId xmlns:a16="http://schemas.microsoft.com/office/drawing/2014/main" id="{7C1ECDFE-ED76-EA07-D6B5-B72B4D1A7F67}"/>
              </a:ext>
            </a:extLst>
          </p:cNvPr>
          <p:cNvSpPr txBox="1"/>
          <p:nvPr/>
        </p:nvSpPr>
        <p:spPr>
          <a:xfrm>
            <a:off x="8379381" y="3924569"/>
            <a:ext cx="3029497" cy="371897"/>
          </a:xfrm>
          <a:prstGeom prst="rect">
            <a:avLst/>
          </a:prstGeom>
          <a:noFill/>
        </p:spPr>
        <p:txBody>
          <a:bodyPr wrap="square" rtlCol="0">
            <a:spAutoFit/>
          </a:bodyPr>
          <a:lstStyle/>
          <a:p>
            <a:pPr>
              <a:lnSpc>
                <a:spcPct val="120000"/>
              </a:lnSpc>
              <a:spcAft>
                <a:spcPts val="1200"/>
              </a:spcAft>
            </a:pPr>
            <a:r>
              <a:rPr lang="en-US" sz="1700" b="1" dirty="0">
                <a:solidFill>
                  <a:srgbClr val="292662"/>
                </a:solidFill>
                <a:latin typeface="Ubuntu Light" panose="020B0304030602030204" pitchFamily="34" charset="0"/>
              </a:rPr>
              <a:t>Impact</a:t>
            </a:r>
          </a:p>
        </p:txBody>
      </p:sp>
      <p:sp>
        <p:nvSpPr>
          <p:cNvPr id="12" name="TextBox 11">
            <a:extLst>
              <a:ext uri="{FF2B5EF4-FFF2-40B4-BE49-F238E27FC236}">
                <a16:creationId xmlns:a16="http://schemas.microsoft.com/office/drawing/2014/main" id="{B81EE130-26B3-B77D-F198-2FEF456C3F9F}"/>
              </a:ext>
            </a:extLst>
          </p:cNvPr>
          <p:cNvSpPr txBox="1"/>
          <p:nvPr/>
        </p:nvSpPr>
        <p:spPr>
          <a:xfrm>
            <a:off x="785234" y="3414723"/>
            <a:ext cx="2003519" cy="388311"/>
          </a:xfrm>
          <a:prstGeom prst="rect">
            <a:avLst/>
          </a:prstGeom>
          <a:noFill/>
        </p:spPr>
        <p:txBody>
          <a:bodyPr wrap="square" rtlCol="0">
            <a:spAutoFit/>
          </a:bodyPr>
          <a:lstStyle/>
          <a:p>
            <a:pPr>
              <a:lnSpc>
                <a:spcPct val="120000"/>
              </a:lnSpc>
              <a:spcAft>
                <a:spcPts val="1200"/>
              </a:spcAft>
            </a:pPr>
            <a:r>
              <a:rPr lang="en-US" b="1" dirty="0">
                <a:solidFill>
                  <a:srgbClr val="F6891F"/>
                </a:solidFill>
                <a:latin typeface="Ubuntu" panose="020B0504030602030204" pitchFamily="34" charset="0"/>
              </a:rPr>
              <a:t>The Beginning</a:t>
            </a:r>
          </a:p>
        </p:txBody>
      </p:sp>
      <p:sp>
        <p:nvSpPr>
          <p:cNvPr id="13" name="TextBox 12">
            <a:extLst>
              <a:ext uri="{FF2B5EF4-FFF2-40B4-BE49-F238E27FC236}">
                <a16:creationId xmlns:a16="http://schemas.microsoft.com/office/drawing/2014/main" id="{9ED4A6D7-4CA9-44FA-0AA5-7740581A3CBF}"/>
              </a:ext>
            </a:extLst>
          </p:cNvPr>
          <p:cNvSpPr txBox="1"/>
          <p:nvPr/>
        </p:nvSpPr>
        <p:spPr>
          <a:xfrm>
            <a:off x="4519848" y="3414723"/>
            <a:ext cx="3182038" cy="388311"/>
          </a:xfrm>
          <a:prstGeom prst="rect">
            <a:avLst/>
          </a:prstGeom>
          <a:noFill/>
        </p:spPr>
        <p:txBody>
          <a:bodyPr wrap="square" rtlCol="0">
            <a:spAutoFit/>
          </a:bodyPr>
          <a:lstStyle/>
          <a:p>
            <a:pPr>
              <a:lnSpc>
                <a:spcPct val="120000"/>
              </a:lnSpc>
              <a:spcAft>
                <a:spcPts val="1200"/>
              </a:spcAft>
            </a:pPr>
            <a:r>
              <a:rPr lang="en-US" b="1" dirty="0">
                <a:solidFill>
                  <a:srgbClr val="F6891F"/>
                </a:solidFill>
                <a:latin typeface="Ubuntu" panose="020B0504030602030204" pitchFamily="34" charset="0"/>
              </a:rPr>
              <a:t>The Middle</a:t>
            </a:r>
          </a:p>
        </p:txBody>
      </p:sp>
      <p:sp>
        <p:nvSpPr>
          <p:cNvPr id="14" name="TextBox 13">
            <a:extLst>
              <a:ext uri="{FF2B5EF4-FFF2-40B4-BE49-F238E27FC236}">
                <a16:creationId xmlns:a16="http://schemas.microsoft.com/office/drawing/2014/main" id="{565CBCC9-56DB-EA25-60B0-4E8DD9005468}"/>
              </a:ext>
            </a:extLst>
          </p:cNvPr>
          <p:cNvSpPr txBox="1"/>
          <p:nvPr/>
        </p:nvSpPr>
        <p:spPr>
          <a:xfrm>
            <a:off x="8312706" y="3414723"/>
            <a:ext cx="3232244" cy="388311"/>
          </a:xfrm>
          <a:prstGeom prst="rect">
            <a:avLst/>
          </a:prstGeom>
          <a:noFill/>
        </p:spPr>
        <p:txBody>
          <a:bodyPr wrap="square" rtlCol="0">
            <a:spAutoFit/>
          </a:bodyPr>
          <a:lstStyle/>
          <a:p>
            <a:pPr>
              <a:lnSpc>
                <a:spcPct val="120000"/>
              </a:lnSpc>
              <a:spcAft>
                <a:spcPts val="1200"/>
              </a:spcAft>
            </a:pPr>
            <a:r>
              <a:rPr lang="en-US" b="1" dirty="0">
                <a:solidFill>
                  <a:srgbClr val="F6891F"/>
                </a:solidFill>
                <a:latin typeface="Ubuntu" panose="020B0504030602030204" pitchFamily="34" charset="0"/>
              </a:rPr>
              <a:t>The Ending</a:t>
            </a:r>
          </a:p>
        </p:txBody>
      </p:sp>
      <p:pic>
        <p:nvPicPr>
          <p:cNvPr id="24" name="Graphic 23">
            <a:extLst>
              <a:ext uri="{FF2B5EF4-FFF2-40B4-BE49-F238E27FC236}">
                <a16:creationId xmlns:a16="http://schemas.microsoft.com/office/drawing/2014/main" id="{7B2665A5-3C0C-C6BB-077B-EE576AE2CC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06" y="3062486"/>
            <a:ext cx="8064000" cy="210264"/>
          </a:xfrm>
          <a:prstGeom prst="rect">
            <a:avLst/>
          </a:prstGeom>
        </p:spPr>
      </p:pic>
      <p:pic>
        <p:nvPicPr>
          <p:cNvPr id="25" name="Graphic 24">
            <a:extLst>
              <a:ext uri="{FF2B5EF4-FFF2-40B4-BE49-F238E27FC236}">
                <a16:creationId xmlns:a16="http://schemas.microsoft.com/office/drawing/2014/main" id="{BC93E38E-D376-8122-1576-74E840BA72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5234" y="2987618"/>
            <a:ext cx="360000" cy="360000"/>
          </a:xfrm>
          <a:prstGeom prst="rect">
            <a:avLst/>
          </a:prstGeom>
        </p:spPr>
      </p:pic>
      <p:pic>
        <p:nvPicPr>
          <p:cNvPr id="27" name="Graphic 26">
            <a:extLst>
              <a:ext uri="{FF2B5EF4-FFF2-40B4-BE49-F238E27FC236}">
                <a16:creationId xmlns:a16="http://schemas.microsoft.com/office/drawing/2014/main" id="{6ABEA8D5-606E-9FAF-7CA2-74FADB462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9848" y="2987618"/>
            <a:ext cx="360000" cy="360000"/>
          </a:xfrm>
          <a:prstGeom prst="rect">
            <a:avLst/>
          </a:prstGeom>
        </p:spPr>
      </p:pic>
      <p:pic>
        <p:nvPicPr>
          <p:cNvPr id="28" name="Graphic 27">
            <a:extLst>
              <a:ext uri="{FF2B5EF4-FFF2-40B4-BE49-F238E27FC236}">
                <a16:creationId xmlns:a16="http://schemas.microsoft.com/office/drawing/2014/main" id="{F425C6D4-CBB1-E537-B715-1AF310E788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54462" y="2987618"/>
            <a:ext cx="360000" cy="360000"/>
          </a:xfrm>
          <a:prstGeom prst="rect">
            <a:avLst/>
          </a:prstGeom>
        </p:spPr>
      </p:pic>
    </p:spTree>
    <p:extLst>
      <p:ext uri="{BB962C8B-B14F-4D97-AF65-F5344CB8AC3E}">
        <p14:creationId xmlns:p14="http://schemas.microsoft.com/office/powerpoint/2010/main" val="1558400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A37CE4-D9B9-FA04-A20A-AB67A336A2EE}"/>
              </a:ext>
            </a:extLst>
          </p:cNvPr>
          <p:cNvSpPr txBox="1"/>
          <p:nvPr/>
        </p:nvSpPr>
        <p:spPr>
          <a:xfrm>
            <a:off x="3230136" y="2532481"/>
            <a:ext cx="5731729" cy="2206694"/>
          </a:xfrm>
          <a:prstGeom prst="rect">
            <a:avLst/>
          </a:prstGeom>
          <a:noFill/>
        </p:spPr>
        <p:txBody>
          <a:bodyPr wrap="square" rtlCol="0">
            <a:spAutoFit/>
          </a:bodyPr>
          <a:lstStyle/>
          <a:p>
            <a:pPr algn="ctr">
              <a:lnSpc>
                <a:spcPct val="110000"/>
              </a:lnSpc>
            </a:pPr>
            <a:r>
              <a:rPr lang="en-US" sz="3200" dirty="0">
                <a:solidFill>
                  <a:schemeClr val="bg1"/>
                </a:solidFill>
                <a:latin typeface="Ubuntu" panose="020B0504030602030204" pitchFamily="34" charset="0"/>
              </a:rPr>
              <a:t>Our stories of impact need   to </a:t>
            </a:r>
            <a:r>
              <a:rPr lang="en-US" sz="3200" b="1" dirty="0">
                <a:solidFill>
                  <a:srgbClr val="F6891F"/>
                </a:solidFill>
                <a:latin typeface="Ubuntu" panose="020B0504030602030204" pitchFamily="34" charset="0"/>
              </a:rPr>
              <a:t>carefully explain </a:t>
            </a:r>
            <a:r>
              <a:rPr lang="en-US" sz="3200" dirty="0">
                <a:solidFill>
                  <a:schemeClr val="bg1"/>
                </a:solidFill>
                <a:latin typeface="Ubuntu" panose="020B0504030602030204" pitchFamily="34" charset="0"/>
              </a:rPr>
              <a:t>how the work of Special Olympics led to impressive results.</a:t>
            </a:r>
          </a:p>
        </p:txBody>
      </p:sp>
    </p:spTree>
    <p:extLst>
      <p:ext uri="{BB962C8B-B14F-4D97-AF65-F5344CB8AC3E}">
        <p14:creationId xmlns:p14="http://schemas.microsoft.com/office/powerpoint/2010/main" val="41276862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A2A98-596F-D9ED-7D6C-33A13C1A0DC9}"/>
              </a:ext>
            </a:extLst>
          </p:cNvPr>
          <p:cNvSpPr>
            <a:spLocks noGrp="1"/>
          </p:cNvSpPr>
          <p:nvPr>
            <p:ph type="body" sz="quarter" idx="11"/>
          </p:nvPr>
        </p:nvSpPr>
        <p:spPr/>
        <p:txBody>
          <a:bodyPr>
            <a:normAutofit/>
          </a:bodyPr>
          <a:lstStyle/>
          <a:p>
            <a:r>
              <a:rPr lang="en-US" sz="1300" dirty="0"/>
              <a:t>Telling Stories of Impact</a:t>
            </a:r>
          </a:p>
        </p:txBody>
      </p:sp>
      <p:sp>
        <p:nvSpPr>
          <p:cNvPr id="3" name="Text Placeholder 2">
            <a:extLst>
              <a:ext uri="{FF2B5EF4-FFF2-40B4-BE49-F238E27FC236}">
                <a16:creationId xmlns:a16="http://schemas.microsoft.com/office/drawing/2014/main" id="{DA2168D0-8DB0-7AAB-0CDC-6FEA45B3A196}"/>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355BBF71-9714-237B-2977-976AF0DC8519}"/>
              </a:ext>
            </a:extLst>
          </p:cNvPr>
          <p:cNvSpPr>
            <a:spLocks noGrp="1"/>
          </p:cNvSpPr>
          <p:nvPr>
            <p:ph type="body" sz="quarter" idx="13"/>
          </p:nvPr>
        </p:nvSpPr>
        <p:spPr/>
        <p:txBody>
          <a:bodyPr/>
          <a:lstStyle/>
          <a:p>
            <a:r>
              <a:rPr lang="en-US" dirty="0"/>
              <a:t>Day One</a:t>
            </a:r>
          </a:p>
        </p:txBody>
      </p:sp>
      <p:sp>
        <p:nvSpPr>
          <p:cNvPr id="12" name="TextBox 11">
            <a:extLst>
              <a:ext uri="{FF2B5EF4-FFF2-40B4-BE49-F238E27FC236}">
                <a16:creationId xmlns:a16="http://schemas.microsoft.com/office/drawing/2014/main" id="{DFC3B13E-7566-1470-364C-B893231EDA99}"/>
              </a:ext>
            </a:extLst>
          </p:cNvPr>
          <p:cNvSpPr txBox="1"/>
          <p:nvPr/>
        </p:nvSpPr>
        <p:spPr>
          <a:xfrm>
            <a:off x="759349" y="2640719"/>
            <a:ext cx="4971025" cy="1943353"/>
          </a:xfrm>
          <a:prstGeom prst="rect">
            <a:avLst/>
          </a:prstGeom>
          <a:noFill/>
        </p:spPr>
        <p:txBody>
          <a:bodyPr wrap="square" rtlCol="0">
            <a:spAutoFit/>
          </a:bodyPr>
          <a:lstStyle/>
          <a:p>
            <a:pPr>
              <a:spcAft>
                <a:spcPts val="1200"/>
              </a:spcAft>
            </a:pPr>
            <a:r>
              <a:rPr lang="en-US" sz="2400" b="1" dirty="0">
                <a:solidFill>
                  <a:srgbClr val="292662"/>
                </a:solidFill>
                <a:latin typeface="Ubuntu" panose="020B0504030602030204" pitchFamily="34" charset="0"/>
              </a:rPr>
              <a:t>What is clear to us is </a:t>
            </a:r>
            <a:r>
              <a:rPr lang="en-US" sz="2400" b="1" dirty="0">
                <a:solidFill>
                  <a:srgbClr val="F6891F"/>
                </a:solidFill>
                <a:latin typeface="Ubuntu" panose="020B0504030602030204" pitchFamily="34" charset="0"/>
              </a:rPr>
              <a:t>totally new </a:t>
            </a:r>
            <a:r>
              <a:rPr lang="en-US" sz="2400" b="1" dirty="0">
                <a:solidFill>
                  <a:srgbClr val="292662"/>
                </a:solidFill>
                <a:latin typeface="Ubuntu" panose="020B0504030602030204" pitchFamily="34" charset="0"/>
              </a:rPr>
              <a:t>to most people.</a:t>
            </a:r>
          </a:p>
          <a:p>
            <a:pPr>
              <a:lnSpc>
                <a:spcPct val="110000"/>
              </a:lnSpc>
              <a:spcAft>
                <a:spcPts val="1200"/>
              </a:spcAft>
            </a:pPr>
            <a:r>
              <a:rPr lang="en-US" sz="1800" dirty="0">
                <a:solidFill>
                  <a:srgbClr val="292662"/>
                </a:solidFill>
                <a:latin typeface="Ubuntu" panose="020B0504030602030204" pitchFamily="34" charset="0"/>
              </a:rPr>
              <a:t>We need to </a:t>
            </a:r>
            <a:r>
              <a:rPr lang="en-US" sz="1800" b="1" dirty="0">
                <a:solidFill>
                  <a:srgbClr val="F6891F"/>
                </a:solidFill>
                <a:latin typeface="Ubuntu" panose="020B0504030602030204" pitchFamily="34" charset="0"/>
              </a:rPr>
              <a:t>make it clear </a:t>
            </a:r>
            <a:r>
              <a:rPr lang="en-US" sz="1800" dirty="0">
                <a:solidFill>
                  <a:srgbClr val="292662"/>
                </a:solidFill>
                <a:latin typeface="Ubuntu" panose="020B0504030602030204" pitchFamily="34" charset="0"/>
              </a:rPr>
              <a:t>by writing plainly about </a:t>
            </a:r>
            <a:r>
              <a:rPr lang="en-US" sz="1800" b="1" dirty="0">
                <a:solidFill>
                  <a:srgbClr val="F6891F"/>
                </a:solidFill>
                <a:latin typeface="Ubuntu" panose="020B0504030602030204" pitchFamily="34" charset="0"/>
              </a:rPr>
              <a:t>changes</a:t>
            </a:r>
            <a:r>
              <a:rPr lang="en-US" sz="1800" dirty="0">
                <a:solidFill>
                  <a:srgbClr val="292662"/>
                </a:solidFill>
                <a:latin typeface="Ubuntu" panose="020B0504030602030204" pitchFamily="34" charset="0"/>
              </a:rPr>
              <a:t> that are understandable to most people in the community.</a:t>
            </a:r>
          </a:p>
        </p:txBody>
      </p:sp>
      <p:pic>
        <p:nvPicPr>
          <p:cNvPr id="13" name="Graphic 12">
            <a:extLst>
              <a:ext uri="{FF2B5EF4-FFF2-40B4-BE49-F238E27FC236}">
                <a16:creationId xmlns:a16="http://schemas.microsoft.com/office/drawing/2014/main" id="{3CE46721-EB41-C3DC-AB5E-A72AF2416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423528" y="1817397"/>
            <a:ext cx="6792630" cy="6334197"/>
          </a:xfrm>
          <a:prstGeom prst="rect">
            <a:avLst/>
          </a:prstGeom>
        </p:spPr>
      </p:pic>
      <p:sp>
        <p:nvSpPr>
          <p:cNvPr id="11" name="TextBox 10">
            <a:extLst>
              <a:ext uri="{FF2B5EF4-FFF2-40B4-BE49-F238E27FC236}">
                <a16:creationId xmlns:a16="http://schemas.microsoft.com/office/drawing/2014/main" id="{A46E4D3B-4318-8D11-B09D-BDBF55DF80C4}"/>
              </a:ext>
            </a:extLst>
          </p:cNvPr>
          <p:cNvSpPr txBox="1"/>
          <p:nvPr/>
        </p:nvSpPr>
        <p:spPr>
          <a:xfrm>
            <a:off x="6096000" y="1745504"/>
            <a:ext cx="2348561" cy="276999"/>
          </a:xfrm>
          <a:prstGeom prst="rect">
            <a:avLst/>
          </a:prstGeom>
          <a:noFill/>
        </p:spPr>
        <p:txBody>
          <a:bodyPr wrap="square" rtlCol="0">
            <a:spAutoFit/>
          </a:bodyPr>
          <a:lstStyle/>
          <a:p>
            <a:r>
              <a:rPr lang="en-US" sz="1200" dirty="0">
                <a:solidFill>
                  <a:srgbClr val="292662"/>
                </a:solidFill>
                <a:latin typeface="Ubuntu Light" panose="020B0304030602030204" pitchFamily="34" charset="0"/>
              </a:rPr>
              <a:t>…understand the work we do.</a:t>
            </a:r>
          </a:p>
        </p:txBody>
      </p:sp>
      <p:pic>
        <p:nvPicPr>
          <p:cNvPr id="22" name="Graphic 21">
            <a:extLst>
              <a:ext uri="{FF2B5EF4-FFF2-40B4-BE49-F238E27FC236}">
                <a16:creationId xmlns:a16="http://schemas.microsoft.com/office/drawing/2014/main" id="{224150D3-7250-31F5-50A3-EFC6E633CD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0822" y="1713825"/>
            <a:ext cx="3474777" cy="2318389"/>
          </a:xfrm>
          <a:prstGeom prst="rect">
            <a:avLst/>
          </a:prstGeom>
        </p:spPr>
      </p:pic>
      <p:grpSp>
        <p:nvGrpSpPr>
          <p:cNvPr id="15" name="Group 14">
            <a:extLst>
              <a:ext uri="{FF2B5EF4-FFF2-40B4-BE49-F238E27FC236}">
                <a16:creationId xmlns:a16="http://schemas.microsoft.com/office/drawing/2014/main" id="{2727AC04-E6E7-7EE4-0F03-CFB98FBF1D08}"/>
              </a:ext>
            </a:extLst>
          </p:cNvPr>
          <p:cNvGrpSpPr/>
          <p:nvPr/>
        </p:nvGrpSpPr>
        <p:grpSpPr>
          <a:xfrm>
            <a:off x="5287970" y="1471422"/>
            <a:ext cx="3118491" cy="294189"/>
            <a:chOff x="2731462" y="431234"/>
            <a:chExt cx="2828150" cy="387703"/>
          </a:xfrm>
        </p:grpSpPr>
        <p:sp>
          <p:nvSpPr>
            <p:cNvPr id="16" name="Rectangle: Rounded Corners 15">
              <a:extLst>
                <a:ext uri="{FF2B5EF4-FFF2-40B4-BE49-F238E27FC236}">
                  <a16:creationId xmlns:a16="http://schemas.microsoft.com/office/drawing/2014/main" id="{86F751A4-D1DF-33B3-3A48-3136F3355727}"/>
                </a:ext>
              </a:extLst>
            </p:cNvPr>
            <p:cNvSpPr/>
            <p:nvPr/>
          </p:nvSpPr>
          <p:spPr>
            <a:xfrm>
              <a:off x="2918874" y="439390"/>
              <a:ext cx="2640738" cy="379547"/>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BF8FA18-8CD0-43B2-710A-61D27D77AE19}"/>
                </a:ext>
              </a:extLst>
            </p:cNvPr>
            <p:cNvSpPr txBox="1"/>
            <p:nvPr/>
          </p:nvSpPr>
          <p:spPr>
            <a:xfrm>
              <a:off x="2731462" y="431234"/>
              <a:ext cx="2640737" cy="251209"/>
            </a:xfrm>
            <a:prstGeom prst="rect">
              <a:avLst/>
            </a:prstGeom>
            <a:noFill/>
          </p:spPr>
          <p:txBody>
            <a:bodyPr wrap="square" rtlCol="0">
              <a:spAutoFit/>
            </a:bodyPr>
            <a:lstStyle/>
            <a:p>
              <a:pPr algn="ctr"/>
              <a:r>
                <a:rPr lang="en-US" sz="1200" b="1" dirty="0">
                  <a:solidFill>
                    <a:srgbClr val="292662"/>
                  </a:solidFill>
                  <a:latin typeface="Ubuntu Light" panose="020B0304030602030204" pitchFamily="34" charset="0"/>
                </a:rPr>
                <a:t>People in Special Olympics…</a:t>
              </a:r>
            </a:p>
          </p:txBody>
        </p:sp>
      </p:grpSp>
    </p:spTree>
    <p:extLst>
      <p:ext uri="{BB962C8B-B14F-4D97-AF65-F5344CB8AC3E}">
        <p14:creationId xmlns:p14="http://schemas.microsoft.com/office/powerpoint/2010/main" val="35363725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2C53-3148-AB1C-9EB9-956E2D4853A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809241-3D9E-229A-B71E-C08396CC7270}"/>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2B9FAE41-BF48-E813-A2C6-B1F6EB6911AB}"/>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4E65B68E-B43B-FF84-EDAD-E19245F4C579}"/>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43EBF9D9-AF57-9F98-2B39-4929E637943F}"/>
              </a:ext>
            </a:extLst>
          </p:cNvPr>
          <p:cNvSpPr txBox="1"/>
          <p:nvPr/>
        </p:nvSpPr>
        <p:spPr>
          <a:xfrm>
            <a:off x="851252" y="2257197"/>
            <a:ext cx="4571648" cy="927818"/>
          </a:xfrm>
          <a:prstGeom prst="rect">
            <a:avLst/>
          </a:prstGeom>
          <a:noFill/>
        </p:spPr>
        <p:txBody>
          <a:bodyPr wrap="square" rtlCol="0">
            <a:spAutoFit/>
          </a:bodyPr>
          <a:lstStyle/>
          <a:p>
            <a:pPr>
              <a:lnSpc>
                <a:spcPct val="110000"/>
              </a:lnSpc>
            </a:pPr>
            <a:r>
              <a:rPr lang="en-US" sz="1700" dirty="0">
                <a:solidFill>
                  <a:srgbClr val="292662"/>
                </a:solidFill>
                <a:latin typeface="Ubuntu" panose="020B0504030602030204" pitchFamily="34" charset="0"/>
              </a:rPr>
              <a:t>Harriet was shy. She joined Special Olympics. She played sports and made many friends. She’s outgoing and confident now.</a:t>
            </a:r>
          </a:p>
        </p:txBody>
      </p:sp>
      <p:sp>
        <p:nvSpPr>
          <p:cNvPr id="6" name="TextBox 5">
            <a:extLst>
              <a:ext uri="{FF2B5EF4-FFF2-40B4-BE49-F238E27FC236}">
                <a16:creationId xmlns:a16="http://schemas.microsoft.com/office/drawing/2014/main" id="{1B9AAF4F-A656-2896-0A95-56327E5F212F}"/>
              </a:ext>
            </a:extLst>
          </p:cNvPr>
          <p:cNvSpPr txBox="1"/>
          <p:nvPr/>
        </p:nvSpPr>
        <p:spPr>
          <a:xfrm>
            <a:off x="1337623" y="1818987"/>
            <a:ext cx="1549400" cy="400110"/>
          </a:xfrm>
          <a:prstGeom prst="rect">
            <a:avLst/>
          </a:prstGeom>
          <a:noFill/>
        </p:spPr>
        <p:txBody>
          <a:bodyPr wrap="square" rtlCol="0">
            <a:spAutoFit/>
          </a:bodyPr>
          <a:lstStyle/>
          <a:p>
            <a:r>
              <a:rPr lang="en-US" sz="2000" b="1" dirty="0">
                <a:solidFill>
                  <a:srgbClr val="F6891F"/>
                </a:solidFill>
                <a:latin typeface="Ubuntu" panose="020B0504030602030204" pitchFamily="34" charset="0"/>
              </a:rPr>
              <a:t>Story 1</a:t>
            </a:r>
          </a:p>
        </p:txBody>
      </p:sp>
      <p:grpSp>
        <p:nvGrpSpPr>
          <p:cNvPr id="32" name="Group 31">
            <a:extLst>
              <a:ext uri="{FF2B5EF4-FFF2-40B4-BE49-F238E27FC236}">
                <a16:creationId xmlns:a16="http://schemas.microsoft.com/office/drawing/2014/main" id="{4D3BF11B-9542-AA20-D21B-D891A1082091}"/>
              </a:ext>
            </a:extLst>
          </p:cNvPr>
          <p:cNvGrpSpPr/>
          <p:nvPr/>
        </p:nvGrpSpPr>
        <p:grpSpPr>
          <a:xfrm>
            <a:off x="6166091" y="1948234"/>
            <a:ext cx="5086667" cy="1495088"/>
            <a:chOff x="6166091" y="1948234"/>
            <a:chExt cx="5086667" cy="1495088"/>
          </a:xfrm>
        </p:grpSpPr>
        <p:pic>
          <p:nvPicPr>
            <p:cNvPr id="18" name="Graphic 17">
              <a:extLst>
                <a:ext uri="{FF2B5EF4-FFF2-40B4-BE49-F238E27FC236}">
                  <a16:creationId xmlns:a16="http://schemas.microsoft.com/office/drawing/2014/main" id="{ABC042F9-3171-DD2D-4ABE-755D8D2330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7" name="TextBox 6">
              <a:extLst>
                <a:ext uri="{FF2B5EF4-FFF2-40B4-BE49-F238E27FC236}">
                  <a16:creationId xmlns:a16="http://schemas.microsoft.com/office/drawing/2014/main" id="{22EFBC8B-A7EA-0FDC-2FC3-96261049CFB4}"/>
                </a:ext>
              </a:extLst>
            </p:cNvPr>
            <p:cNvSpPr txBox="1"/>
            <p:nvPr/>
          </p:nvSpPr>
          <p:spPr>
            <a:xfrm>
              <a:off x="6883641" y="2219097"/>
              <a:ext cx="3970736" cy="877163"/>
            </a:xfrm>
            <a:prstGeom prst="rect">
              <a:avLst/>
            </a:prstGeom>
            <a:noFill/>
          </p:spPr>
          <p:txBody>
            <a:bodyPr wrap="square" rtlCol="0">
              <a:spAutoFit/>
            </a:bodyPr>
            <a:lstStyle/>
            <a:p>
              <a:r>
                <a:rPr lang="en-US" sz="1700" dirty="0">
                  <a:solidFill>
                    <a:srgbClr val="292662"/>
                  </a:solidFill>
                  <a:latin typeface="Ubuntu" panose="020B0504030602030204" pitchFamily="34" charset="0"/>
                </a:rPr>
                <a:t>We can guess what work Special Olympics did to boost Harriet’s confidence. But it is not mentioned.</a:t>
              </a:r>
            </a:p>
          </p:txBody>
        </p:sp>
        <p:pic>
          <p:nvPicPr>
            <p:cNvPr id="20" name="Graphic 19">
              <a:extLst>
                <a:ext uri="{FF2B5EF4-FFF2-40B4-BE49-F238E27FC236}">
                  <a16:creationId xmlns:a16="http://schemas.microsoft.com/office/drawing/2014/main" id="{F4551672-0187-1C2C-A052-525F81F81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grpSp>
      <p:pic>
        <p:nvPicPr>
          <p:cNvPr id="31" name="Graphic 30">
            <a:extLst>
              <a:ext uri="{FF2B5EF4-FFF2-40B4-BE49-F238E27FC236}">
                <a16:creationId xmlns:a16="http://schemas.microsoft.com/office/drawing/2014/main" id="{CD541D74-5D9D-B969-6F09-E0AF1FCD2A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Tree>
    <p:extLst>
      <p:ext uri="{BB962C8B-B14F-4D97-AF65-F5344CB8AC3E}">
        <p14:creationId xmlns:p14="http://schemas.microsoft.com/office/powerpoint/2010/main" val="384639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E9BB-BB26-EC45-0245-F3FB5821494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6370A09D-487B-FFD4-184D-7A178091D3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1948234"/>
            <a:ext cx="4889817" cy="1495088"/>
          </a:xfrm>
          <a:prstGeom prst="rect">
            <a:avLst/>
          </a:prstGeom>
        </p:spPr>
      </p:pic>
      <p:sp>
        <p:nvSpPr>
          <p:cNvPr id="2" name="Text Placeholder 1">
            <a:extLst>
              <a:ext uri="{FF2B5EF4-FFF2-40B4-BE49-F238E27FC236}">
                <a16:creationId xmlns:a16="http://schemas.microsoft.com/office/drawing/2014/main" id="{DF989EB2-C35F-DD7A-035E-FD6B9746F98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CED11249-DC23-3FC8-7D3C-7D4E22F3FFA5}"/>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1B6CC590-BE24-D579-6AE5-F26A2977A434}"/>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4BF33DCC-C77F-ABAE-9E97-4A63377A1364}"/>
              </a:ext>
            </a:extLst>
          </p:cNvPr>
          <p:cNvSpPr txBox="1"/>
          <p:nvPr/>
        </p:nvSpPr>
        <p:spPr>
          <a:xfrm>
            <a:off x="851252" y="2257197"/>
            <a:ext cx="4571648" cy="927818"/>
          </a:xfrm>
          <a:prstGeom prst="rect">
            <a:avLst/>
          </a:prstGeom>
          <a:noFill/>
        </p:spPr>
        <p:txBody>
          <a:bodyPr wrap="square" rtlCol="0">
            <a:spAutoFit/>
          </a:bodyPr>
          <a:lstStyle/>
          <a:p>
            <a:pPr>
              <a:lnSpc>
                <a:spcPct val="110000"/>
              </a:lnSpc>
            </a:pPr>
            <a:r>
              <a:rPr lang="en-US" sz="1700" dirty="0">
                <a:solidFill>
                  <a:srgbClr val="292662"/>
                </a:solidFill>
                <a:latin typeface="Ubuntu" panose="020B0504030602030204" pitchFamily="34" charset="0"/>
              </a:rPr>
              <a:t>Harriet was shy. She joined Special Olympics. She played sports and made many friends. She’s outgoing and confident now.</a:t>
            </a:r>
          </a:p>
        </p:txBody>
      </p:sp>
      <p:sp>
        <p:nvSpPr>
          <p:cNvPr id="6" name="TextBox 5">
            <a:extLst>
              <a:ext uri="{FF2B5EF4-FFF2-40B4-BE49-F238E27FC236}">
                <a16:creationId xmlns:a16="http://schemas.microsoft.com/office/drawing/2014/main" id="{756A45D4-DA2A-9E37-3970-9F5A598793C7}"/>
              </a:ext>
            </a:extLst>
          </p:cNvPr>
          <p:cNvSpPr txBox="1"/>
          <p:nvPr/>
        </p:nvSpPr>
        <p:spPr>
          <a:xfrm>
            <a:off x="1337623" y="1818987"/>
            <a:ext cx="1549400" cy="400110"/>
          </a:xfrm>
          <a:prstGeom prst="rect">
            <a:avLst/>
          </a:prstGeom>
          <a:noFill/>
        </p:spPr>
        <p:txBody>
          <a:bodyPr wrap="square" rtlCol="0">
            <a:spAutoFit/>
          </a:bodyPr>
          <a:lstStyle/>
          <a:p>
            <a:r>
              <a:rPr lang="en-US" sz="2000" b="1" dirty="0">
                <a:solidFill>
                  <a:srgbClr val="F6891F"/>
                </a:solidFill>
                <a:latin typeface="Ubuntu" panose="020B0504030602030204" pitchFamily="34" charset="0"/>
              </a:rPr>
              <a:t>Story 1</a:t>
            </a:r>
          </a:p>
        </p:txBody>
      </p:sp>
      <p:sp>
        <p:nvSpPr>
          <p:cNvPr id="7" name="TextBox 6">
            <a:extLst>
              <a:ext uri="{FF2B5EF4-FFF2-40B4-BE49-F238E27FC236}">
                <a16:creationId xmlns:a16="http://schemas.microsoft.com/office/drawing/2014/main" id="{C3E5061A-B171-B9C8-FFC7-32F65A031BFF}"/>
              </a:ext>
            </a:extLst>
          </p:cNvPr>
          <p:cNvSpPr txBox="1"/>
          <p:nvPr/>
        </p:nvSpPr>
        <p:spPr>
          <a:xfrm>
            <a:off x="6883641" y="2219097"/>
            <a:ext cx="3970736" cy="877163"/>
          </a:xfrm>
          <a:prstGeom prst="rect">
            <a:avLst/>
          </a:prstGeom>
          <a:noFill/>
        </p:spPr>
        <p:txBody>
          <a:bodyPr wrap="square" rtlCol="0">
            <a:spAutoFit/>
          </a:bodyPr>
          <a:lstStyle/>
          <a:p>
            <a:r>
              <a:rPr lang="en-US" sz="1700" dirty="0">
                <a:solidFill>
                  <a:srgbClr val="292662"/>
                </a:solidFill>
                <a:latin typeface="Ubuntu" panose="020B0504030602030204" pitchFamily="34" charset="0"/>
              </a:rPr>
              <a:t>We can guess what work Special Olympics did to boost Harriet’s confidence. But it is not mentioned.</a:t>
            </a:r>
          </a:p>
        </p:txBody>
      </p:sp>
      <p:pic>
        <p:nvPicPr>
          <p:cNvPr id="20" name="Graphic 19">
            <a:extLst>
              <a:ext uri="{FF2B5EF4-FFF2-40B4-BE49-F238E27FC236}">
                <a16:creationId xmlns:a16="http://schemas.microsoft.com/office/drawing/2014/main" id="{067A4305-E267-EB34-C49E-3936014E57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2467178"/>
            <a:ext cx="457200" cy="457200"/>
          </a:xfrm>
          <a:prstGeom prst="rect">
            <a:avLst/>
          </a:prstGeom>
        </p:spPr>
      </p:pic>
      <p:sp>
        <p:nvSpPr>
          <p:cNvPr id="9" name="TextBox 8">
            <a:extLst>
              <a:ext uri="{FF2B5EF4-FFF2-40B4-BE49-F238E27FC236}">
                <a16:creationId xmlns:a16="http://schemas.microsoft.com/office/drawing/2014/main" id="{837FAE3F-BCCA-89CB-5714-47F3800C8760}"/>
              </a:ext>
            </a:extLst>
          </p:cNvPr>
          <p:cNvSpPr txBox="1"/>
          <p:nvPr/>
        </p:nvSpPr>
        <p:spPr>
          <a:xfrm>
            <a:off x="851252" y="4497934"/>
            <a:ext cx="4571648" cy="1503360"/>
          </a:xfrm>
          <a:prstGeom prst="rect">
            <a:avLst/>
          </a:prstGeom>
          <a:noFill/>
        </p:spPr>
        <p:txBody>
          <a:bodyPr wrap="square" rtlCol="0">
            <a:spAutoFit/>
          </a:bodyPr>
          <a:lstStyle/>
          <a:p>
            <a:pPr>
              <a:lnSpc>
                <a:spcPct val="110000"/>
              </a:lnSpc>
            </a:pPr>
            <a:r>
              <a:rPr lang="en-US" sz="1700" dirty="0">
                <a:solidFill>
                  <a:srgbClr val="292662"/>
                </a:solidFill>
                <a:latin typeface="Ubuntu" panose="020B0504030602030204" pitchFamily="34" charset="0"/>
              </a:rPr>
              <a:t>Nigel took part in many sporting events in school. He trained hard and secured a gold medal in the high jump at the Special Olympics World Summer Games. He aspired to be a coach, and he finally became one!</a:t>
            </a:r>
          </a:p>
        </p:txBody>
      </p:sp>
      <p:sp>
        <p:nvSpPr>
          <p:cNvPr id="10" name="TextBox 9">
            <a:extLst>
              <a:ext uri="{FF2B5EF4-FFF2-40B4-BE49-F238E27FC236}">
                <a16:creationId xmlns:a16="http://schemas.microsoft.com/office/drawing/2014/main" id="{F7A028F3-848D-D6B6-6F2A-7061665D6D31}"/>
              </a:ext>
            </a:extLst>
          </p:cNvPr>
          <p:cNvSpPr txBox="1"/>
          <p:nvPr/>
        </p:nvSpPr>
        <p:spPr>
          <a:xfrm>
            <a:off x="1337623" y="4059724"/>
            <a:ext cx="1549400" cy="400110"/>
          </a:xfrm>
          <a:prstGeom prst="rect">
            <a:avLst/>
          </a:prstGeom>
          <a:noFill/>
        </p:spPr>
        <p:txBody>
          <a:bodyPr wrap="square" rtlCol="0">
            <a:spAutoFit/>
          </a:bodyPr>
          <a:lstStyle/>
          <a:p>
            <a:r>
              <a:rPr lang="en-US" sz="2000" b="1" dirty="0">
                <a:solidFill>
                  <a:srgbClr val="F6891F"/>
                </a:solidFill>
                <a:latin typeface="Ubuntu" panose="020B0504030602030204" pitchFamily="34" charset="0"/>
              </a:rPr>
              <a:t>Story 2</a:t>
            </a:r>
          </a:p>
        </p:txBody>
      </p:sp>
      <p:grpSp>
        <p:nvGrpSpPr>
          <p:cNvPr id="11" name="Group 10">
            <a:extLst>
              <a:ext uri="{FF2B5EF4-FFF2-40B4-BE49-F238E27FC236}">
                <a16:creationId xmlns:a16="http://schemas.microsoft.com/office/drawing/2014/main" id="{3AB19499-0ED0-E1BC-09A4-B95856B9038B}"/>
              </a:ext>
            </a:extLst>
          </p:cNvPr>
          <p:cNvGrpSpPr/>
          <p:nvPr/>
        </p:nvGrpSpPr>
        <p:grpSpPr>
          <a:xfrm>
            <a:off x="6166091" y="4259050"/>
            <a:ext cx="5086667" cy="1616540"/>
            <a:chOff x="6166091" y="4259050"/>
            <a:chExt cx="5086667" cy="1616540"/>
          </a:xfrm>
        </p:grpSpPr>
        <p:pic>
          <p:nvPicPr>
            <p:cNvPr id="8" name="Graphic 7">
              <a:extLst>
                <a:ext uri="{FF2B5EF4-FFF2-40B4-BE49-F238E27FC236}">
                  <a16:creationId xmlns:a16="http://schemas.microsoft.com/office/drawing/2014/main" id="{C903DB27-F1C6-AA25-B58B-E4FEB8F8F5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62941" y="4259050"/>
              <a:ext cx="4889817" cy="1616540"/>
            </a:xfrm>
            <a:prstGeom prst="rect">
              <a:avLst/>
            </a:prstGeom>
          </p:spPr>
        </p:pic>
        <p:sp>
          <p:nvSpPr>
            <p:cNvPr id="12" name="TextBox 11">
              <a:extLst>
                <a:ext uri="{FF2B5EF4-FFF2-40B4-BE49-F238E27FC236}">
                  <a16:creationId xmlns:a16="http://schemas.microsoft.com/office/drawing/2014/main" id="{2CFCA939-8B2A-D94A-7328-743BC876BE19}"/>
                </a:ext>
              </a:extLst>
            </p:cNvPr>
            <p:cNvSpPr txBox="1"/>
            <p:nvPr/>
          </p:nvSpPr>
          <p:spPr>
            <a:xfrm>
              <a:off x="6883640" y="4497934"/>
              <a:ext cx="4063759" cy="1138773"/>
            </a:xfrm>
            <a:prstGeom prst="rect">
              <a:avLst/>
            </a:prstGeom>
            <a:noFill/>
          </p:spPr>
          <p:txBody>
            <a:bodyPr wrap="square" rtlCol="0">
              <a:spAutoFit/>
            </a:bodyPr>
            <a:lstStyle/>
            <a:p>
              <a:r>
                <a:rPr lang="en-US" sz="1700" dirty="0">
                  <a:solidFill>
                    <a:srgbClr val="292662"/>
                  </a:solidFill>
                  <a:latin typeface="Ubuntu" panose="020B0504030602030204" pitchFamily="34" charset="0"/>
                </a:rPr>
                <a:t>We know the power of sport to drive ambition, skills and confidence. But that is not explained at all in this short passage.</a:t>
              </a:r>
            </a:p>
          </p:txBody>
        </p:sp>
        <p:pic>
          <p:nvPicPr>
            <p:cNvPr id="14" name="Graphic 13">
              <a:extLst>
                <a:ext uri="{FF2B5EF4-FFF2-40B4-BE49-F238E27FC236}">
                  <a16:creationId xmlns:a16="http://schemas.microsoft.com/office/drawing/2014/main" id="{8720321E-0F70-0677-AE2C-7E8672F874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6091" y="4838720"/>
              <a:ext cx="457200" cy="457200"/>
            </a:xfrm>
            <a:prstGeom prst="rect">
              <a:avLst/>
            </a:prstGeom>
          </p:spPr>
        </p:pic>
      </p:grpSp>
      <p:pic>
        <p:nvPicPr>
          <p:cNvPr id="30" name="Graphic 29">
            <a:extLst>
              <a:ext uri="{FF2B5EF4-FFF2-40B4-BE49-F238E27FC236}">
                <a16:creationId xmlns:a16="http://schemas.microsoft.com/office/drawing/2014/main" id="{AE118EF2-9F2A-D34E-3EA2-855DD3FF1C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4147577"/>
            <a:ext cx="375569" cy="250379"/>
          </a:xfrm>
          <a:prstGeom prst="rect">
            <a:avLst/>
          </a:prstGeom>
        </p:spPr>
      </p:pic>
      <p:pic>
        <p:nvPicPr>
          <p:cNvPr id="31" name="Graphic 30">
            <a:extLst>
              <a:ext uri="{FF2B5EF4-FFF2-40B4-BE49-F238E27FC236}">
                <a16:creationId xmlns:a16="http://schemas.microsoft.com/office/drawing/2014/main" id="{0DC73F13-3D57-22FD-A69D-BE9747FAAD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2054" y="1899025"/>
            <a:ext cx="375569" cy="250379"/>
          </a:xfrm>
          <a:prstGeom prst="rect">
            <a:avLst/>
          </a:prstGeom>
        </p:spPr>
      </p:pic>
    </p:spTree>
    <p:extLst>
      <p:ext uri="{BB962C8B-B14F-4D97-AF65-F5344CB8AC3E}">
        <p14:creationId xmlns:p14="http://schemas.microsoft.com/office/powerpoint/2010/main" val="253304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B51F6-C27F-CADE-2566-EA640C716B8D}"/>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EBFE0BF-60B8-D26A-79F4-4D9C24FF99A8}"/>
              </a:ext>
            </a:extLst>
          </p:cNvPr>
          <p:cNvSpPr/>
          <p:nvPr/>
        </p:nvSpPr>
        <p:spPr>
          <a:xfrm>
            <a:off x="6921606" y="1579844"/>
            <a:ext cx="5892800" cy="4799776"/>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46A66200-DED7-C69C-E461-546208CED95A}"/>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B769A686-1F27-180B-C342-090EAF053D3D}"/>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2A8B4C04-9198-7C6A-DE03-8F145671405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48684B0D-676F-E63F-7FC7-E6265921C0D7}"/>
              </a:ext>
            </a:extLst>
          </p:cNvPr>
          <p:cNvSpPr txBox="1"/>
          <p:nvPr/>
        </p:nvSpPr>
        <p:spPr>
          <a:xfrm>
            <a:off x="724076" y="1579845"/>
            <a:ext cx="5651324" cy="4799775"/>
          </a:xfrm>
          <a:prstGeom prst="rect">
            <a:avLst/>
          </a:prstGeom>
          <a:noFill/>
        </p:spPr>
        <p:txBody>
          <a:bodyPr wrap="square" rtlCol="0">
            <a:spAutoFit/>
          </a:bodyPr>
          <a:lstStyle/>
          <a:p>
            <a:pPr>
              <a:lnSpc>
                <a:spcPct val="120000"/>
              </a:lnSpc>
              <a:spcAft>
                <a:spcPts val="800"/>
              </a:spcAft>
            </a:pPr>
            <a:r>
              <a:rPr lang="en-US" sz="1600" dirty="0">
                <a:solidFill>
                  <a:srgbClr val="292662"/>
                </a:solidFill>
                <a:latin typeface="Ubuntu" panose="020B0504030602030204" pitchFamily="34" charset="0"/>
              </a:rPr>
              <a:t>Muskan was an extremely dependent child who used to cling to her mother. </a:t>
            </a:r>
          </a:p>
          <a:p>
            <a:pPr>
              <a:lnSpc>
                <a:spcPct val="120000"/>
              </a:lnSpc>
              <a:spcAft>
                <a:spcPts val="800"/>
              </a:spcAft>
            </a:pPr>
            <a:r>
              <a:rPr lang="en-US" sz="1600" dirty="0">
                <a:solidFill>
                  <a:srgbClr val="F7F5E8"/>
                </a:solidFill>
                <a:highlight>
                  <a:srgbClr val="292662"/>
                </a:highlight>
                <a:latin typeface="Ubuntu" panose="020B0504030602030204" pitchFamily="34" charset="0"/>
              </a:rPr>
              <a:t>But her confidence grew as Special Olympics coaches guided her through training in powerlifting. They encouraged her to always try harder.</a:t>
            </a:r>
            <a:r>
              <a:rPr lang="en-US" sz="1600" dirty="0">
                <a:solidFill>
                  <a:srgbClr val="F7F5E8"/>
                </a:solidFill>
                <a:highlight>
                  <a:srgbClr val="F6891F"/>
                </a:highlight>
                <a:latin typeface="Ubuntu" panose="020B0504030602030204" pitchFamily="34" charset="0"/>
              </a:rPr>
              <a:t> </a:t>
            </a:r>
            <a:r>
              <a:rPr lang="en-US" sz="1600" dirty="0">
                <a:solidFill>
                  <a:srgbClr val="F7F5E8"/>
                </a:solidFill>
                <a:latin typeface="Ubuntu" panose="020B0504030602030204" pitchFamily="34" charset="0"/>
              </a:rPr>
              <a:t> </a:t>
            </a:r>
            <a:r>
              <a:rPr lang="en-US" sz="1600" dirty="0">
                <a:solidFill>
                  <a:srgbClr val="292662"/>
                </a:solidFill>
                <a:latin typeface="Ubuntu" panose="020B0504030602030204" pitchFamily="34" charset="0"/>
              </a:rPr>
              <a:t>That lit Muskan’s competitive spirit, and she became an accomplished powerlifter.</a:t>
            </a:r>
          </a:p>
          <a:p>
            <a:pPr>
              <a:lnSpc>
                <a:spcPct val="120000"/>
              </a:lnSpc>
              <a:spcAft>
                <a:spcPts val="800"/>
              </a:spcAft>
            </a:pPr>
            <a:r>
              <a:rPr lang="en-US" sz="1600" dirty="0">
                <a:solidFill>
                  <a:srgbClr val="292662"/>
                </a:solidFill>
                <a:latin typeface="Ubuntu" panose="020B0504030602030204" pitchFamily="34" charset="0"/>
              </a:rPr>
              <a:t>Her sport ability opened possibilities for traveling for sports tournaments. </a:t>
            </a:r>
            <a:r>
              <a:rPr lang="en-US" sz="1600" dirty="0">
                <a:solidFill>
                  <a:srgbClr val="F7F5E8"/>
                </a:solidFill>
                <a:highlight>
                  <a:srgbClr val="292662"/>
                </a:highlight>
                <a:latin typeface="Ubuntu" panose="020B0504030602030204" pitchFamily="34" charset="0"/>
              </a:rPr>
              <a:t>Special Olympics staff encouraged her to do things for herself. As a powerlifter, handling her own luggage was easy. Being on her own away from her family made her feel more capable and more independent.</a:t>
            </a:r>
            <a:r>
              <a:rPr lang="en-US" sz="1600" dirty="0">
                <a:solidFill>
                  <a:srgbClr val="F7F5E8"/>
                </a:solidFill>
                <a:highlight>
                  <a:srgbClr val="F6891F"/>
                </a:highlight>
                <a:latin typeface="Ubuntu" panose="020B0504030602030204" pitchFamily="34" charset="0"/>
              </a:rPr>
              <a:t> </a:t>
            </a:r>
            <a:r>
              <a:rPr lang="en-US" sz="1600" dirty="0">
                <a:solidFill>
                  <a:srgbClr val="F7F5E8"/>
                </a:solidFill>
                <a:latin typeface="Ubuntu" panose="020B0504030602030204" pitchFamily="34" charset="0"/>
              </a:rPr>
              <a:t>.</a:t>
            </a:r>
          </a:p>
          <a:p>
            <a:pPr>
              <a:lnSpc>
                <a:spcPct val="120000"/>
              </a:lnSpc>
              <a:spcAft>
                <a:spcPts val="800"/>
              </a:spcAft>
            </a:pPr>
            <a:r>
              <a:rPr lang="en-US" sz="1600" dirty="0">
                <a:solidFill>
                  <a:srgbClr val="292662"/>
                </a:solidFill>
                <a:latin typeface="Ubuntu" panose="020B0504030602030204" pitchFamily="34" charset="0"/>
              </a:rPr>
              <a:t>She’s now a more self-reliant and independent young woman at home and in the community. Her mother is so proud of her.</a:t>
            </a:r>
          </a:p>
        </p:txBody>
      </p:sp>
      <p:sp>
        <p:nvSpPr>
          <p:cNvPr id="7" name="TextBox 6">
            <a:extLst>
              <a:ext uri="{FF2B5EF4-FFF2-40B4-BE49-F238E27FC236}">
                <a16:creationId xmlns:a16="http://schemas.microsoft.com/office/drawing/2014/main" id="{3CA1F8E2-6D96-C1C0-CBDF-B3E54E84211E}"/>
              </a:ext>
            </a:extLst>
          </p:cNvPr>
          <p:cNvSpPr txBox="1"/>
          <p:nvPr/>
        </p:nvSpPr>
        <p:spPr>
          <a:xfrm>
            <a:off x="7571946" y="2330872"/>
            <a:ext cx="3769154" cy="2965427"/>
          </a:xfrm>
          <a:prstGeom prst="rect">
            <a:avLst/>
          </a:prstGeom>
          <a:noFill/>
        </p:spPr>
        <p:txBody>
          <a:bodyPr wrap="square" rtlCol="0">
            <a:spAutoFit/>
          </a:bodyPr>
          <a:lstStyle/>
          <a:p>
            <a:pPr>
              <a:lnSpc>
                <a:spcPct val="110000"/>
              </a:lnSpc>
              <a:spcAft>
                <a:spcPts val="1200"/>
              </a:spcAft>
            </a:pPr>
            <a:r>
              <a:rPr lang="en-US" sz="1600" dirty="0">
                <a:solidFill>
                  <a:srgbClr val="292662"/>
                </a:solidFill>
                <a:latin typeface="Ubuntu" panose="020B0504030602030204" pitchFamily="34" charset="0"/>
              </a:rPr>
              <a:t>In this short story, we can see the need that Muskan had.</a:t>
            </a:r>
          </a:p>
          <a:p>
            <a:pPr>
              <a:lnSpc>
                <a:spcPct val="110000"/>
              </a:lnSpc>
              <a:spcAft>
                <a:spcPts val="1200"/>
              </a:spcAft>
            </a:pPr>
            <a:r>
              <a:rPr lang="en-US" sz="1600" dirty="0">
                <a:solidFill>
                  <a:srgbClr val="292662"/>
                </a:solidFill>
                <a:latin typeface="Ubuntu" panose="020B0504030602030204" pitchFamily="34" charset="0"/>
              </a:rPr>
              <a:t>We see </a:t>
            </a:r>
            <a:r>
              <a:rPr lang="en-US" sz="1600" b="1" dirty="0">
                <a:solidFill>
                  <a:srgbClr val="F6891F"/>
                </a:solidFill>
                <a:latin typeface="Ubuntu" panose="020B0504030602030204" pitchFamily="34" charset="0"/>
              </a:rPr>
              <a:t>exactly</a:t>
            </a:r>
            <a:r>
              <a:rPr lang="en-US" sz="1600" dirty="0">
                <a:solidFill>
                  <a:srgbClr val="292662"/>
                </a:solidFill>
                <a:latin typeface="Ubuntu" panose="020B0504030602030204" pitchFamily="34" charset="0"/>
              </a:rPr>
              <a:t> what Special Olympics coaches and staff did that </a:t>
            </a:r>
            <a:r>
              <a:rPr lang="en-US" sz="1600" b="1" dirty="0">
                <a:solidFill>
                  <a:srgbClr val="F6891F"/>
                </a:solidFill>
                <a:latin typeface="Ubuntu" panose="020B0504030602030204" pitchFamily="34" charset="0"/>
              </a:rPr>
              <a:t>made a difference</a:t>
            </a:r>
            <a:r>
              <a:rPr lang="en-US" sz="1600" dirty="0">
                <a:solidFill>
                  <a:srgbClr val="292662"/>
                </a:solidFill>
                <a:latin typeface="Ubuntu" panose="020B0504030602030204" pitchFamily="34" charset="0"/>
              </a:rPr>
              <a:t>.</a:t>
            </a:r>
          </a:p>
          <a:p>
            <a:pPr>
              <a:lnSpc>
                <a:spcPct val="110000"/>
              </a:lnSpc>
              <a:spcAft>
                <a:spcPts val="1200"/>
              </a:spcAft>
            </a:pPr>
            <a:r>
              <a:rPr lang="en-US" sz="1600" dirty="0">
                <a:solidFill>
                  <a:srgbClr val="292662"/>
                </a:solidFill>
                <a:latin typeface="Ubuntu" panose="020B0504030602030204" pitchFamily="34" charset="0"/>
              </a:rPr>
              <a:t>The change is </a:t>
            </a:r>
            <a:r>
              <a:rPr lang="en-US" sz="1600" b="1" dirty="0">
                <a:solidFill>
                  <a:srgbClr val="F6891F"/>
                </a:solidFill>
                <a:latin typeface="Ubuntu" panose="020B0504030602030204" pitchFamily="34" charset="0"/>
              </a:rPr>
              <a:t>understandable</a:t>
            </a:r>
            <a:r>
              <a:rPr lang="en-US" sz="1600" dirty="0">
                <a:solidFill>
                  <a:srgbClr val="292662"/>
                </a:solidFill>
                <a:latin typeface="Ubuntu" panose="020B0504030602030204" pitchFamily="34" charset="0"/>
              </a:rPr>
              <a:t> </a:t>
            </a:r>
            <a:r>
              <a:rPr lang="en-US" sz="1600" b="1" dirty="0">
                <a:solidFill>
                  <a:srgbClr val="F6891F"/>
                </a:solidFill>
                <a:latin typeface="Ubuntu" panose="020B0504030602030204" pitchFamily="34" charset="0"/>
              </a:rPr>
              <a:t>and meaningful</a:t>
            </a:r>
            <a:r>
              <a:rPr lang="en-US" sz="1600" dirty="0">
                <a:solidFill>
                  <a:srgbClr val="292662"/>
                </a:solidFill>
                <a:latin typeface="Ubuntu" panose="020B0504030602030204" pitchFamily="34" charset="0"/>
              </a:rPr>
              <a:t> to anyone.</a:t>
            </a:r>
          </a:p>
          <a:p>
            <a:pPr>
              <a:lnSpc>
                <a:spcPct val="110000"/>
              </a:lnSpc>
              <a:spcAft>
                <a:spcPts val="1200"/>
              </a:spcAft>
            </a:pPr>
            <a:r>
              <a:rPr lang="en-US" sz="1600" b="1" dirty="0">
                <a:solidFill>
                  <a:srgbClr val="292662"/>
                </a:solidFill>
                <a:latin typeface="Ubuntu" panose="020B0504030602030204" pitchFamily="34" charset="0"/>
              </a:rPr>
              <a:t>This is a story that shows the impact of Special Olympics.</a:t>
            </a:r>
          </a:p>
        </p:txBody>
      </p:sp>
    </p:spTree>
    <p:extLst>
      <p:ext uri="{BB962C8B-B14F-4D97-AF65-F5344CB8AC3E}">
        <p14:creationId xmlns:p14="http://schemas.microsoft.com/office/powerpoint/2010/main" val="27586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B74E05F-1CF8-01E0-7C4B-AE9885E07BFC}"/>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2B62D80B-2B4A-2C02-1497-7BB95970EF70}"/>
              </a:ext>
            </a:extLst>
          </p:cNvPr>
          <p:cNvGraphicFramePr>
            <a:graphicFrameLocks noGrp="1"/>
          </p:cNvGraphicFramePr>
          <p:nvPr>
            <p:extLst>
              <p:ext uri="{D42A27DB-BD31-4B8C-83A1-F6EECF244321}">
                <p14:modId xmlns:p14="http://schemas.microsoft.com/office/powerpoint/2010/main" val="3488365287"/>
              </p:ext>
            </p:extLst>
          </p:nvPr>
        </p:nvGraphicFramePr>
        <p:xfrm>
          <a:off x="2870200" y="1933193"/>
          <a:ext cx="8750326" cy="4680000"/>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9:00 – 9:30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n-US" sz="1700" b="0" u="none" strike="noStrike" cap="none" dirty="0">
                          <a:solidFill>
                            <a:schemeClr val="tx1"/>
                          </a:solidFill>
                          <a:latin typeface="Ubuntu Light" panose="020B0304030602030204" pitchFamily="34" charset="0"/>
                        </a:rPr>
                        <a:t>Meet and Greet + Optional Initial Family Well-Being Survey</a:t>
                      </a:r>
                    </a:p>
                  </a:txBody>
                  <a:tcPr marL="71545" marR="71545" marT="86119" marB="86119" anchor="ctr">
                    <a:lnL w="12700" cmpd="sng">
                      <a:noFill/>
                    </a:lnL>
                    <a:lnR w="12700" cmpd="sng">
                      <a:noFill/>
                    </a:lnR>
                    <a:lnT w="9525"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292662"/>
                          </a:solidFill>
                          <a:latin typeface="Ubuntu Light" panose="020B0304030602030204" pitchFamily="34" charset="0"/>
                        </a:rPr>
                        <a:t>9:30 – 10:30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n-US" sz="1700" b="0" u="none" strike="noStrike" cap="none" dirty="0">
                          <a:solidFill>
                            <a:schemeClr val="tx1"/>
                          </a:solidFill>
                          <a:latin typeface="Ubuntu Light" panose="020B0304030602030204" pitchFamily="34" charset="0"/>
                        </a:rPr>
                        <a:t>Introduction to Special Olympics</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10:30 – 11:00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n-US" sz="1700" b="0" i="1" u="none" strike="noStrike" cap="none" dirty="0">
                          <a:solidFill>
                            <a:srgbClr val="292662"/>
                          </a:solidFill>
                          <a:latin typeface="Ubuntu" panose="020B0504030602030204" pitchFamily="34" charset="0"/>
                        </a:rPr>
                        <a:t>Fitness Energizer + Independent Break</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11:00 – 11:30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solidFill>
                          <a:latin typeface="Ubuntu Light" panose="020B0304030602030204" pitchFamily="34" charset="0"/>
                        </a:rPr>
                        <a:t>What is a “Leader”?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11:30 – 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solidFill>
                          <a:latin typeface="Ubuntu Light" panose="020B0304030602030204" pitchFamily="34" charset="0"/>
                        </a:rPr>
                        <a:t>What is a “Family Leader”?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0257260"/>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12:00 – 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i="1" dirty="0">
                          <a:solidFill>
                            <a:srgbClr val="292662"/>
                          </a:solidFill>
                          <a:latin typeface="Ubuntu" panose="020B0504030602030204" pitchFamily="34" charset="0"/>
                        </a:rPr>
                        <a:t>Lunch Break + Fitness Energizer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38865541"/>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13:00 – 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solidFill>
                          <a:latin typeface="Ubuntu Light" panose="020B0304030602030204" pitchFamily="34" charset="0"/>
                        </a:rPr>
                        <a:t>Telling Stories of Impact + Sibling Engagement Breakout</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630215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292662"/>
                          </a:solidFill>
                          <a:latin typeface="Ubuntu Light" panose="020B0304030602030204" pitchFamily="34" charset="0"/>
                        </a:rPr>
                        <a:t>14:00 – 14:30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solidFill>
                          <a:latin typeface="Ubuntu Light" panose="020B0304030602030204" pitchFamily="34" charset="0"/>
                        </a:rPr>
                        <a:t>Next-step Planning</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9175859"/>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292662"/>
                          </a:solidFill>
                          <a:latin typeface="Ubuntu Light" panose="020B0304030602030204" pitchFamily="34" charset="0"/>
                        </a:rPr>
                        <a:t>14:30 – 15:00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i="1" dirty="0">
                          <a:solidFill>
                            <a:srgbClr val="292662"/>
                          </a:solidFill>
                          <a:latin typeface="Ubuntu" panose="020B0504030602030204" pitchFamily="34" charset="0"/>
                        </a:rPr>
                        <a:t>Fitness Energizer + Independent Break</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151498184"/>
                  </a:ext>
                </a:extLst>
              </a:tr>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292662"/>
                          </a:solidFill>
                          <a:latin typeface="Ubuntu Light" panose="020B0304030602030204" pitchFamily="34" charset="0"/>
                        </a:rPr>
                        <a:t>15:00 – 16:00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solidFill>
                          <a:latin typeface="Ubuntu Light" panose="020B0304030602030204" pitchFamily="34" charset="0"/>
                        </a:rPr>
                        <a:t>Guest Speaker</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237916"/>
                  </a:ext>
                </a:extLst>
              </a:tr>
            </a:tbl>
          </a:graphicData>
        </a:graphic>
      </p:graphicFrame>
      <p:sp>
        <p:nvSpPr>
          <p:cNvPr id="3" name="TextBox 2">
            <a:extLst>
              <a:ext uri="{FF2B5EF4-FFF2-40B4-BE49-F238E27FC236}">
                <a16:creationId xmlns:a16="http://schemas.microsoft.com/office/drawing/2014/main" id="{06E4DACE-30E8-7C96-4992-4B18E706A6D7}"/>
              </a:ext>
            </a:extLst>
          </p:cNvPr>
          <p:cNvSpPr txBox="1"/>
          <p:nvPr/>
        </p:nvSpPr>
        <p:spPr>
          <a:xfrm>
            <a:off x="368300" y="1292254"/>
            <a:ext cx="2006600" cy="1077218"/>
          </a:xfrm>
          <a:prstGeom prst="rect">
            <a:avLst/>
          </a:prstGeom>
          <a:noFill/>
        </p:spPr>
        <p:txBody>
          <a:bodyPr wrap="square" rtlCol="0">
            <a:spAutoFit/>
          </a:bodyPr>
          <a:lstStyle/>
          <a:p>
            <a:r>
              <a:rPr lang="en-US" sz="3200" b="1" dirty="0">
                <a:solidFill>
                  <a:srgbClr val="F6891F"/>
                </a:solidFill>
                <a:latin typeface="Ubuntu" panose="020B0504030602030204" pitchFamily="34" charset="0"/>
              </a:rPr>
              <a:t>Meeting</a:t>
            </a:r>
          </a:p>
          <a:p>
            <a:r>
              <a:rPr lang="en-US" sz="3200" b="1" dirty="0">
                <a:solidFill>
                  <a:srgbClr val="F6891F"/>
                </a:solidFill>
                <a:latin typeface="Ubuntu" panose="020B0504030602030204" pitchFamily="34" charset="0"/>
              </a:rPr>
              <a:t>Agenda</a:t>
            </a:r>
          </a:p>
        </p:txBody>
      </p:sp>
      <p:sp>
        <p:nvSpPr>
          <p:cNvPr id="4" name="TextBox 3">
            <a:extLst>
              <a:ext uri="{FF2B5EF4-FFF2-40B4-BE49-F238E27FC236}">
                <a16:creationId xmlns:a16="http://schemas.microsoft.com/office/drawing/2014/main" id="{CF68D896-81CC-A6D0-FBB5-79C8833B3B11}"/>
              </a:ext>
            </a:extLst>
          </p:cNvPr>
          <p:cNvSpPr txBox="1"/>
          <p:nvPr/>
        </p:nvSpPr>
        <p:spPr>
          <a:xfrm>
            <a:off x="2971800" y="1369198"/>
            <a:ext cx="5727700" cy="461665"/>
          </a:xfrm>
          <a:prstGeom prst="rect">
            <a:avLst/>
          </a:prstGeom>
          <a:noFill/>
        </p:spPr>
        <p:txBody>
          <a:bodyPr wrap="square" rtlCol="0">
            <a:spAutoFit/>
          </a:bodyPr>
          <a:lstStyle/>
          <a:p>
            <a:r>
              <a:rPr lang="en-US" sz="2400" b="1" dirty="0">
                <a:solidFill>
                  <a:srgbClr val="292662"/>
                </a:solidFill>
                <a:latin typeface="Ubuntu" panose="020B0504030602030204" pitchFamily="34" charset="0"/>
              </a:rPr>
              <a:t>Day One</a:t>
            </a:r>
          </a:p>
        </p:txBody>
      </p:sp>
    </p:spTree>
    <p:extLst>
      <p:ext uri="{BB962C8B-B14F-4D97-AF65-F5344CB8AC3E}">
        <p14:creationId xmlns:p14="http://schemas.microsoft.com/office/powerpoint/2010/main" val="4260039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7A98-CE58-14FC-75BC-95BCAFF8D104}"/>
            </a:ext>
          </a:extLst>
        </p:cNvPr>
        <p:cNvGrpSpPr/>
        <p:nvPr/>
      </p:nvGrpSpPr>
      <p:grpSpPr>
        <a:xfrm>
          <a:off x="0" y="0"/>
          <a:ext cx="0" cy="0"/>
          <a:chOff x="0" y="0"/>
          <a:chExt cx="0" cy="0"/>
        </a:xfrm>
      </p:grpSpPr>
      <p:grpSp>
        <p:nvGrpSpPr>
          <p:cNvPr id="29" name="Group 28">
            <a:extLst>
              <a:ext uri="{FF2B5EF4-FFF2-40B4-BE49-F238E27FC236}">
                <a16:creationId xmlns:a16="http://schemas.microsoft.com/office/drawing/2014/main" id="{9246B6CD-8F98-6AD6-5516-769FAFD019E1}"/>
              </a:ext>
            </a:extLst>
          </p:cNvPr>
          <p:cNvGrpSpPr/>
          <p:nvPr/>
        </p:nvGrpSpPr>
        <p:grpSpPr>
          <a:xfrm>
            <a:off x="342970" y="1592544"/>
            <a:ext cx="12026830" cy="642656"/>
            <a:chOff x="342970" y="1592544"/>
            <a:chExt cx="12026830" cy="642656"/>
          </a:xfrm>
        </p:grpSpPr>
        <p:sp>
          <p:nvSpPr>
            <p:cNvPr id="16" name="Rectangle: Rounded Corners 15">
              <a:extLst>
                <a:ext uri="{FF2B5EF4-FFF2-40B4-BE49-F238E27FC236}">
                  <a16:creationId xmlns:a16="http://schemas.microsoft.com/office/drawing/2014/main" id="{A7B42107-147F-D73D-2110-0E5ABA313889}"/>
                </a:ext>
              </a:extLst>
            </p:cNvPr>
            <p:cNvSpPr/>
            <p:nvPr/>
          </p:nvSpPr>
          <p:spPr>
            <a:xfrm>
              <a:off x="6832600" y="1592544"/>
              <a:ext cx="5537200" cy="642656"/>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86AA2779-4C1D-B685-4FD5-C16B60439538}"/>
                </a:ext>
              </a:extLst>
            </p:cNvPr>
            <p:cNvSpPr/>
            <p:nvPr/>
          </p:nvSpPr>
          <p:spPr>
            <a:xfrm>
              <a:off x="342970" y="1592544"/>
              <a:ext cx="6489630" cy="642656"/>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8C5C965-E714-721D-423A-60904BB8DE2A}"/>
                </a:ext>
              </a:extLst>
            </p:cNvPr>
            <p:cNvSpPr txBox="1"/>
            <p:nvPr/>
          </p:nvSpPr>
          <p:spPr>
            <a:xfrm>
              <a:off x="7109322" y="1592544"/>
              <a:ext cx="3769154" cy="623248"/>
            </a:xfrm>
            <a:prstGeom prst="rect">
              <a:avLst/>
            </a:prstGeom>
            <a:noFill/>
          </p:spPr>
          <p:txBody>
            <a:bodyPr wrap="square" rtlCol="0">
              <a:spAutoFit/>
            </a:bodyPr>
            <a:lstStyle/>
            <a:p>
              <a:pPr>
                <a:spcAft>
                  <a:spcPts val="200"/>
                </a:spcAft>
              </a:pPr>
              <a:r>
                <a:rPr lang="en-US" sz="1600" b="1" dirty="0">
                  <a:solidFill>
                    <a:srgbClr val="F6891F"/>
                  </a:solidFill>
                  <a:latin typeface="Ubuntu" panose="020B0504030602030204" pitchFamily="34" charset="0"/>
                </a:rPr>
                <a:t>Show the problem or need</a:t>
              </a:r>
            </a:p>
            <a:p>
              <a:pPr>
                <a:spcAft>
                  <a:spcPts val="200"/>
                </a:spcAft>
              </a:pPr>
              <a:r>
                <a:rPr lang="en-US" sz="1600" dirty="0">
                  <a:solidFill>
                    <a:srgbClr val="292662"/>
                  </a:solidFill>
                  <a:latin typeface="Ubuntu" panose="020B0504030602030204" pitchFamily="34" charset="0"/>
                </a:rPr>
                <a:t>Muskan was dependent and clingy</a:t>
              </a:r>
            </a:p>
          </p:txBody>
        </p:sp>
        <p:pic>
          <p:nvPicPr>
            <p:cNvPr id="24" name="Graphic 23">
              <a:extLst>
                <a:ext uri="{FF2B5EF4-FFF2-40B4-BE49-F238E27FC236}">
                  <a16:creationId xmlns:a16="http://schemas.microsoft.com/office/drawing/2014/main" id="{6FB69FD1-987F-9332-FA15-F1B935196E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6" y="1739536"/>
              <a:ext cx="347725" cy="347725"/>
            </a:xfrm>
            <a:prstGeom prst="rect">
              <a:avLst/>
            </a:prstGeom>
          </p:spPr>
        </p:pic>
      </p:grpSp>
      <p:grpSp>
        <p:nvGrpSpPr>
          <p:cNvPr id="31" name="Group 30">
            <a:extLst>
              <a:ext uri="{FF2B5EF4-FFF2-40B4-BE49-F238E27FC236}">
                <a16:creationId xmlns:a16="http://schemas.microsoft.com/office/drawing/2014/main" id="{23D6C4B5-3980-5C20-99BF-4EC196F52E05}"/>
              </a:ext>
            </a:extLst>
          </p:cNvPr>
          <p:cNvGrpSpPr/>
          <p:nvPr/>
        </p:nvGrpSpPr>
        <p:grpSpPr>
          <a:xfrm>
            <a:off x="342970" y="5438855"/>
            <a:ext cx="12026830" cy="883931"/>
            <a:chOff x="342970" y="5438855"/>
            <a:chExt cx="12026830" cy="883931"/>
          </a:xfrm>
        </p:grpSpPr>
        <p:sp>
          <p:nvSpPr>
            <p:cNvPr id="14" name="Rectangle: Rounded Corners 13">
              <a:extLst>
                <a:ext uri="{FF2B5EF4-FFF2-40B4-BE49-F238E27FC236}">
                  <a16:creationId xmlns:a16="http://schemas.microsoft.com/office/drawing/2014/main" id="{B89BBF9C-9700-D8DF-18D3-8CC11605A620}"/>
                </a:ext>
              </a:extLst>
            </p:cNvPr>
            <p:cNvSpPr/>
            <p:nvPr/>
          </p:nvSpPr>
          <p:spPr>
            <a:xfrm>
              <a:off x="6832600" y="5452884"/>
              <a:ext cx="5537200" cy="869902"/>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BF7EBC4-7CE2-2D36-1E2A-94892519D131}"/>
                </a:ext>
              </a:extLst>
            </p:cNvPr>
            <p:cNvSpPr/>
            <p:nvPr/>
          </p:nvSpPr>
          <p:spPr>
            <a:xfrm>
              <a:off x="342970" y="5452884"/>
              <a:ext cx="6489630" cy="869902"/>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EBD8200-75B2-4537-2F28-AE3884D3228B}"/>
                </a:ext>
              </a:extLst>
            </p:cNvPr>
            <p:cNvSpPr txBox="1"/>
            <p:nvPr/>
          </p:nvSpPr>
          <p:spPr>
            <a:xfrm>
              <a:off x="7109322" y="5438855"/>
              <a:ext cx="3769154" cy="869469"/>
            </a:xfrm>
            <a:prstGeom prst="rect">
              <a:avLst/>
            </a:prstGeom>
            <a:noFill/>
          </p:spPr>
          <p:txBody>
            <a:bodyPr wrap="square" rtlCol="0">
              <a:spAutoFit/>
            </a:bodyPr>
            <a:lstStyle/>
            <a:p>
              <a:pPr>
                <a:spcAft>
                  <a:spcPts val="200"/>
                </a:spcAft>
              </a:pPr>
              <a:r>
                <a:rPr lang="en-US" sz="1600" b="1" dirty="0">
                  <a:solidFill>
                    <a:srgbClr val="F6891F"/>
                  </a:solidFill>
                  <a:latin typeface="Ubuntu" panose="020B0504030602030204" pitchFamily="34" charset="0"/>
                </a:rPr>
                <a:t>Show impact that’s meaningful</a:t>
              </a:r>
            </a:p>
            <a:p>
              <a:pPr>
                <a:spcAft>
                  <a:spcPts val="200"/>
                </a:spcAft>
              </a:pPr>
              <a:r>
                <a:rPr lang="en-US" sz="1600" dirty="0">
                  <a:solidFill>
                    <a:srgbClr val="292662"/>
                  </a:solidFill>
                  <a:latin typeface="Ubuntu" panose="020B0504030602030204" pitchFamily="34" charset="0"/>
                </a:rPr>
                <a:t>Muskan is confident, independent, self-reliant and successful in life.</a:t>
              </a:r>
            </a:p>
          </p:txBody>
        </p:sp>
        <p:pic>
          <p:nvPicPr>
            <p:cNvPr id="26" name="Graphic 25">
              <a:extLst>
                <a:ext uri="{FF2B5EF4-FFF2-40B4-BE49-F238E27FC236}">
                  <a16:creationId xmlns:a16="http://schemas.microsoft.com/office/drawing/2014/main" id="{EFEBD757-2AEE-FD31-A7DE-DFDA75EE74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5713972"/>
              <a:ext cx="347725" cy="347725"/>
            </a:xfrm>
            <a:prstGeom prst="rect">
              <a:avLst/>
            </a:prstGeom>
          </p:spPr>
        </p:pic>
      </p:grpSp>
      <p:grpSp>
        <p:nvGrpSpPr>
          <p:cNvPr id="30" name="Group 29">
            <a:extLst>
              <a:ext uri="{FF2B5EF4-FFF2-40B4-BE49-F238E27FC236}">
                <a16:creationId xmlns:a16="http://schemas.microsoft.com/office/drawing/2014/main" id="{EA4F7BDF-DBC3-5547-5A80-0FEC2260DEAC}"/>
              </a:ext>
            </a:extLst>
          </p:cNvPr>
          <p:cNvGrpSpPr/>
          <p:nvPr/>
        </p:nvGrpSpPr>
        <p:grpSpPr>
          <a:xfrm>
            <a:off x="342970" y="2371828"/>
            <a:ext cx="12026830" cy="2893628"/>
            <a:chOff x="342970" y="2371828"/>
            <a:chExt cx="12026830" cy="2893628"/>
          </a:xfrm>
        </p:grpSpPr>
        <p:sp>
          <p:nvSpPr>
            <p:cNvPr id="15" name="Rectangle: Rounded Corners 14">
              <a:extLst>
                <a:ext uri="{FF2B5EF4-FFF2-40B4-BE49-F238E27FC236}">
                  <a16:creationId xmlns:a16="http://schemas.microsoft.com/office/drawing/2014/main" id="{80D19E69-4F75-C600-B24E-F8052E134542}"/>
                </a:ext>
              </a:extLst>
            </p:cNvPr>
            <p:cNvSpPr/>
            <p:nvPr/>
          </p:nvSpPr>
          <p:spPr>
            <a:xfrm>
              <a:off x="6832600" y="2371828"/>
              <a:ext cx="5537200" cy="2893628"/>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A9733AC-5ED9-89E5-840F-5F7163220B95}"/>
                </a:ext>
              </a:extLst>
            </p:cNvPr>
            <p:cNvSpPr/>
            <p:nvPr/>
          </p:nvSpPr>
          <p:spPr>
            <a:xfrm>
              <a:off x="342970" y="2371828"/>
              <a:ext cx="6489630" cy="2893628"/>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1D5F8CB-2696-E44A-0764-5BFCCE84732E}"/>
                </a:ext>
              </a:extLst>
            </p:cNvPr>
            <p:cNvSpPr txBox="1"/>
            <p:nvPr/>
          </p:nvSpPr>
          <p:spPr>
            <a:xfrm>
              <a:off x="7109322" y="3207143"/>
              <a:ext cx="4012556" cy="1102866"/>
            </a:xfrm>
            <a:prstGeom prst="rect">
              <a:avLst/>
            </a:prstGeom>
            <a:noFill/>
          </p:spPr>
          <p:txBody>
            <a:bodyPr wrap="square" rtlCol="0">
              <a:spAutoFit/>
            </a:bodyPr>
            <a:lstStyle/>
            <a:p>
              <a:pPr>
                <a:spcAft>
                  <a:spcPts val="200"/>
                </a:spcAft>
              </a:pPr>
              <a:r>
                <a:rPr lang="en-US" sz="1600" b="1" dirty="0">
                  <a:solidFill>
                    <a:srgbClr val="F6891F"/>
                  </a:solidFill>
                  <a:latin typeface="Ubuntu" panose="020B0504030602030204" pitchFamily="34" charset="0"/>
                </a:rPr>
                <a:t>Clearly describe the work Special Olympics did to help</a:t>
              </a:r>
            </a:p>
            <a:p>
              <a:pPr>
                <a:spcAft>
                  <a:spcPts val="200"/>
                </a:spcAft>
              </a:pPr>
              <a:r>
                <a:rPr lang="en-US" sz="1600" dirty="0">
                  <a:solidFill>
                    <a:srgbClr val="292662"/>
                  </a:solidFill>
                  <a:latin typeface="Ubuntu" panose="020B0504030602030204" pitchFamily="34" charset="0"/>
                </a:rPr>
                <a:t>Coaches guided her, building confidence. Staff encouraged independence.</a:t>
              </a:r>
            </a:p>
          </p:txBody>
        </p:sp>
        <p:pic>
          <p:nvPicPr>
            <p:cNvPr id="25" name="Graphic 24">
              <a:extLst>
                <a:ext uri="{FF2B5EF4-FFF2-40B4-BE49-F238E27FC236}">
                  <a16:creationId xmlns:a16="http://schemas.microsoft.com/office/drawing/2014/main" id="{A04011F2-C3A9-D09A-392A-A680AD31B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6642207" y="3644779"/>
              <a:ext cx="347725" cy="347725"/>
            </a:xfrm>
            <a:prstGeom prst="rect">
              <a:avLst/>
            </a:prstGeom>
          </p:spPr>
        </p:pic>
      </p:grpSp>
      <p:sp>
        <p:nvSpPr>
          <p:cNvPr id="2" name="Text Placeholder 1">
            <a:extLst>
              <a:ext uri="{FF2B5EF4-FFF2-40B4-BE49-F238E27FC236}">
                <a16:creationId xmlns:a16="http://schemas.microsoft.com/office/drawing/2014/main" id="{4A132074-96D6-1408-5152-C17CAA93BFAF}"/>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B6D5044E-A493-55F1-D3C1-6B3861C64A28}"/>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37D137B3-4E89-C582-92B0-2B92A7D5D5EE}"/>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7DD1DE81-10CA-368D-7FD2-EA7A6126AC7C}"/>
              </a:ext>
            </a:extLst>
          </p:cNvPr>
          <p:cNvSpPr txBox="1"/>
          <p:nvPr/>
        </p:nvSpPr>
        <p:spPr>
          <a:xfrm>
            <a:off x="724076" y="1579845"/>
            <a:ext cx="5651324" cy="4799775"/>
          </a:xfrm>
          <a:prstGeom prst="rect">
            <a:avLst/>
          </a:prstGeom>
          <a:noFill/>
        </p:spPr>
        <p:txBody>
          <a:bodyPr wrap="square" rtlCol="0">
            <a:spAutoFit/>
          </a:bodyPr>
          <a:lstStyle/>
          <a:p>
            <a:pPr>
              <a:lnSpc>
                <a:spcPct val="120000"/>
              </a:lnSpc>
              <a:spcAft>
                <a:spcPts val="800"/>
              </a:spcAft>
            </a:pPr>
            <a:r>
              <a:rPr lang="en-US" sz="1600" dirty="0">
                <a:solidFill>
                  <a:srgbClr val="292662"/>
                </a:solidFill>
                <a:latin typeface="Ubuntu" panose="020B0504030602030204" pitchFamily="34" charset="0"/>
              </a:rPr>
              <a:t>Muskan was an extremely dependent child who used to cling to her mother. </a:t>
            </a:r>
          </a:p>
          <a:p>
            <a:pPr>
              <a:lnSpc>
                <a:spcPct val="120000"/>
              </a:lnSpc>
              <a:spcAft>
                <a:spcPts val="800"/>
              </a:spcAft>
            </a:pPr>
            <a:r>
              <a:rPr lang="en-US" sz="1600" dirty="0">
                <a:solidFill>
                  <a:srgbClr val="F7F5E8"/>
                </a:solidFill>
                <a:highlight>
                  <a:srgbClr val="292662"/>
                </a:highlight>
                <a:latin typeface="Ubuntu" panose="020B0504030602030204" pitchFamily="34" charset="0"/>
              </a:rPr>
              <a:t>But her confidence grew as Special Olympics coaches guided her through training in powerlifting. They encouraged her to always try harder.</a:t>
            </a:r>
            <a:r>
              <a:rPr lang="en-US" sz="1600" dirty="0">
                <a:solidFill>
                  <a:srgbClr val="F7F5E8"/>
                </a:solidFill>
                <a:highlight>
                  <a:srgbClr val="F6891F"/>
                </a:highlight>
                <a:latin typeface="Ubuntu" panose="020B0504030602030204" pitchFamily="34" charset="0"/>
              </a:rPr>
              <a:t> </a:t>
            </a:r>
            <a:r>
              <a:rPr lang="en-US" sz="1600" dirty="0">
                <a:solidFill>
                  <a:srgbClr val="F7F5E8"/>
                </a:solidFill>
                <a:latin typeface="Ubuntu" panose="020B0504030602030204" pitchFamily="34" charset="0"/>
              </a:rPr>
              <a:t> </a:t>
            </a:r>
            <a:r>
              <a:rPr lang="en-US" sz="1600" dirty="0">
                <a:solidFill>
                  <a:srgbClr val="292662"/>
                </a:solidFill>
                <a:latin typeface="Ubuntu" panose="020B0504030602030204" pitchFamily="34" charset="0"/>
              </a:rPr>
              <a:t>That lit Muskan’s competitive spirit, and she became an accomplished powerlifter.</a:t>
            </a:r>
          </a:p>
          <a:p>
            <a:pPr>
              <a:lnSpc>
                <a:spcPct val="120000"/>
              </a:lnSpc>
              <a:spcAft>
                <a:spcPts val="800"/>
              </a:spcAft>
            </a:pPr>
            <a:r>
              <a:rPr lang="en-US" sz="1600" dirty="0">
                <a:solidFill>
                  <a:srgbClr val="292662"/>
                </a:solidFill>
                <a:latin typeface="Ubuntu" panose="020B0504030602030204" pitchFamily="34" charset="0"/>
              </a:rPr>
              <a:t>Her sport ability opened possibilities for traveling for sports tournaments. </a:t>
            </a:r>
            <a:r>
              <a:rPr lang="en-US" sz="1600" dirty="0">
                <a:solidFill>
                  <a:srgbClr val="F7F5E8"/>
                </a:solidFill>
                <a:highlight>
                  <a:srgbClr val="292662"/>
                </a:highlight>
                <a:latin typeface="Ubuntu" panose="020B0504030602030204" pitchFamily="34" charset="0"/>
              </a:rPr>
              <a:t>Special Olympics staff encouraged her to do things for herself. As a powerlifter, handling her own luggage was easy. Being on her own away from her family made her feel more capable and more independent.</a:t>
            </a:r>
            <a:r>
              <a:rPr lang="en-US" sz="1600" dirty="0">
                <a:solidFill>
                  <a:srgbClr val="F7F5E8"/>
                </a:solidFill>
                <a:highlight>
                  <a:srgbClr val="F6891F"/>
                </a:highlight>
                <a:latin typeface="Ubuntu" panose="020B0504030602030204" pitchFamily="34" charset="0"/>
              </a:rPr>
              <a:t> </a:t>
            </a:r>
            <a:r>
              <a:rPr lang="en-US" sz="1600" dirty="0">
                <a:solidFill>
                  <a:srgbClr val="F7F5E8"/>
                </a:solidFill>
                <a:latin typeface="Ubuntu" panose="020B0504030602030204" pitchFamily="34" charset="0"/>
              </a:rPr>
              <a:t>.</a:t>
            </a:r>
          </a:p>
          <a:p>
            <a:pPr>
              <a:lnSpc>
                <a:spcPct val="120000"/>
              </a:lnSpc>
              <a:spcAft>
                <a:spcPts val="800"/>
              </a:spcAft>
            </a:pPr>
            <a:r>
              <a:rPr lang="en-US" sz="1600" dirty="0">
                <a:solidFill>
                  <a:srgbClr val="292662"/>
                </a:solidFill>
                <a:latin typeface="Ubuntu" panose="020B0504030602030204" pitchFamily="34" charset="0"/>
              </a:rPr>
              <a:t>She’s now a more self-reliant and independent young woman at home and in the community. Her mother is so proud of her.</a:t>
            </a:r>
          </a:p>
        </p:txBody>
      </p:sp>
    </p:spTree>
    <p:extLst>
      <p:ext uri="{BB962C8B-B14F-4D97-AF65-F5344CB8AC3E}">
        <p14:creationId xmlns:p14="http://schemas.microsoft.com/office/powerpoint/2010/main" val="36160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081C5-AE0C-BE39-4A1C-2FC90393E6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489873-0192-24BD-ADC5-28623560565B}"/>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83376707-1766-D673-604B-5A722EAAB1A0}"/>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9FD40E4E-4483-8B7A-B3E3-A919E518FF87}"/>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E8FDD260-BAE6-0E89-86F5-F7E79E7839BC}"/>
              </a:ext>
            </a:extLst>
          </p:cNvPr>
          <p:cNvSpPr txBox="1"/>
          <p:nvPr/>
        </p:nvSpPr>
        <p:spPr>
          <a:xfrm>
            <a:off x="724075" y="1579845"/>
            <a:ext cx="6674251" cy="4645887"/>
          </a:xfrm>
          <a:prstGeom prst="rect">
            <a:avLst/>
          </a:prstGeom>
          <a:noFill/>
        </p:spPr>
        <p:txBody>
          <a:bodyPr wrap="square" rtlCol="0">
            <a:spAutoFit/>
          </a:bodyPr>
          <a:lstStyle/>
          <a:p>
            <a:pPr>
              <a:lnSpc>
                <a:spcPct val="120000"/>
              </a:lnSpc>
            </a:pPr>
            <a:r>
              <a:rPr lang="en-US" sz="1600" dirty="0">
                <a:solidFill>
                  <a:srgbClr val="292662"/>
                </a:solidFill>
                <a:latin typeface="Ubuntu" panose="020B0504030602030204" pitchFamily="34" charset="0"/>
              </a:rPr>
              <a:t>Pauline Paul remembers the sting of being bullied as a schoolgirl.</a:t>
            </a:r>
          </a:p>
          <a:p>
            <a:pPr>
              <a:lnSpc>
                <a:spcPct val="120000"/>
              </a:lnSpc>
            </a:pPr>
            <a:r>
              <a:rPr lang="en-US" sz="1600" dirty="0">
                <a:solidFill>
                  <a:srgbClr val="292662"/>
                </a:solidFill>
                <a:latin typeface="Ubuntu" panose="020B0504030602030204" pitchFamily="34" charset="0"/>
              </a:rPr>
              <a:t>Pauline’s classmates teased her because she couldn't learn as fast as many others because of her intellectual disability.</a:t>
            </a:r>
          </a:p>
          <a:p>
            <a:pPr>
              <a:lnSpc>
                <a:spcPct val="120000"/>
              </a:lnSpc>
            </a:pPr>
            <a:r>
              <a:rPr lang="en-US" sz="1600" dirty="0">
                <a:solidFill>
                  <a:srgbClr val="292662"/>
                </a:solidFill>
                <a:latin typeface="Ubuntu" panose="020B0504030602030204" pitchFamily="34" charset="0"/>
              </a:rPr>
              <a:t>She knew bullying is a still a problem in schools near her in Papua New Guinea. She wanted to help others avoid the hurt she felt growing up.</a:t>
            </a:r>
          </a:p>
          <a:p>
            <a:pPr>
              <a:lnSpc>
                <a:spcPct val="120000"/>
              </a:lnSpc>
              <a:spcAft>
                <a:spcPts val="600"/>
              </a:spcAft>
            </a:pPr>
            <a:r>
              <a:rPr lang="en-US" sz="1600" dirty="0">
                <a:solidFill>
                  <a:srgbClr val="292662"/>
                </a:solidFill>
                <a:latin typeface="Ubuntu" panose="020B0504030602030204" pitchFamily="34" charset="0"/>
              </a:rPr>
              <a:t>But Pauline wasn’t sure how to start or what to do.</a:t>
            </a:r>
          </a:p>
          <a:p>
            <a:pPr>
              <a:lnSpc>
                <a:spcPct val="120000"/>
              </a:lnSpc>
            </a:pPr>
            <a:r>
              <a:rPr lang="en-US" sz="1600" dirty="0">
                <a:solidFill>
                  <a:srgbClr val="292662"/>
                </a:solidFill>
                <a:latin typeface="Ubuntu" panose="020B0504030602030204" pitchFamily="34" charset="0"/>
              </a:rPr>
              <a:t>Special Olympics trained Pauline in public speaking. She learned that to become confident, she had to practice, practice and practice some more. She did, and she lost her fear of giving speeches.</a:t>
            </a:r>
          </a:p>
          <a:p>
            <a:pPr>
              <a:lnSpc>
                <a:spcPct val="120000"/>
              </a:lnSpc>
              <a:spcAft>
                <a:spcPts val="600"/>
              </a:spcAft>
            </a:pPr>
            <a:r>
              <a:rPr lang="en-US" sz="1600" dirty="0">
                <a:solidFill>
                  <a:srgbClr val="292662"/>
                </a:solidFill>
                <a:latin typeface="Ubuntu" panose="020B0504030602030204" pitchFamily="34" charset="0"/>
              </a:rPr>
              <a:t>Pauline talked about her life and about bullying at four schools in Papua New Guinea.</a:t>
            </a:r>
          </a:p>
          <a:p>
            <a:pPr>
              <a:lnSpc>
                <a:spcPct val="120000"/>
              </a:lnSpc>
            </a:pPr>
            <a:r>
              <a:rPr lang="en-US" sz="1600" dirty="0">
                <a:solidFill>
                  <a:srgbClr val="292662"/>
                </a:solidFill>
                <a:latin typeface="Ubuntu" panose="020B0504030602030204" pitchFamily="34" charset="0"/>
              </a:rPr>
              <a:t>“</a:t>
            </a:r>
            <a:r>
              <a:rPr lang="en-US" sz="1600" i="1" dirty="0">
                <a:solidFill>
                  <a:srgbClr val="292662"/>
                </a:solidFill>
                <a:latin typeface="Ubuntu" panose="020B0504030602030204" pitchFamily="34" charset="0"/>
              </a:rPr>
              <a:t>I now really know what a person with intellectual disability feels when they are being bullied</a:t>
            </a:r>
            <a:r>
              <a:rPr lang="en-US" sz="1600" dirty="0">
                <a:solidFill>
                  <a:srgbClr val="292662"/>
                </a:solidFill>
                <a:latin typeface="Ubuntu" panose="020B0504030602030204" pitchFamily="34" charset="0"/>
              </a:rPr>
              <a:t>,” said a student who heard her speak.</a:t>
            </a:r>
          </a:p>
          <a:p>
            <a:pPr>
              <a:lnSpc>
                <a:spcPct val="120000"/>
              </a:lnSpc>
            </a:pPr>
            <a:r>
              <a:rPr lang="en-US" sz="1600" dirty="0">
                <a:solidFill>
                  <a:srgbClr val="292662"/>
                </a:solidFill>
                <a:latin typeface="Ubuntu" panose="020B0504030602030204" pitchFamily="34" charset="0"/>
              </a:rPr>
              <a:t>“</a:t>
            </a:r>
            <a:r>
              <a:rPr lang="en-US" sz="1600" i="1" dirty="0">
                <a:solidFill>
                  <a:srgbClr val="292662"/>
                </a:solidFill>
                <a:latin typeface="Ubuntu" panose="020B0504030602030204" pitchFamily="34" charset="0"/>
              </a:rPr>
              <a:t>I pledge to stop bullying. I will stand up for my friends when they are being bullied</a:t>
            </a:r>
            <a:r>
              <a:rPr lang="en-US" sz="1600" dirty="0">
                <a:solidFill>
                  <a:srgbClr val="292662"/>
                </a:solidFill>
                <a:latin typeface="Ubuntu" panose="020B0504030602030204" pitchFamily="34" charset="0"/>
              </a:rPr>
              <a:t>.”</a:t>
            </a:r>
            <a:endParaRPr lang="en-US" sz="1600" i="1" dirty="0">
              <a:solidFill>
                <a:srgbClr val="292662"/>
              </a:solidFill>
              <a:latin typeface="Ubuntu" panose="020B0504030602030204" pitchFamily="34" charset="0"/>
            </a:endParaRPr>
          </a:p>
        </p:txBody>
      </p:sp>
    </p:spTree>
    <p:extLst>
      <p:ext uri="{BB962C8B-B14F-4D97-AF65-F5344CB8AC3E}">
        <p14:creationId xmlns:p14="http://schemas.microsoft.com/office/powerpoint/2010/main" val="1178158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F124C-FFB9-8186-26D5-98B5A3A11297}"/>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EC61974-77EC-C7E7-9C58-F99872FD7501}"/>
              </a:ext>
            </a:extLst>
          </p:cNvPr>
          <p:cNvSpPr/>
          <p:nvPr/>
        </p:nvSpPr>
        <p:spPr>
          <a:xfrm>
            <a:off x="7213706" y="1649040"/>
            <a:ext cx="5156094" cy="1672304"/>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2843A687-DA80-832F-2220-2B3925D80F2F}"/>
              </a:ext>
            </a:extLst>
          </p:cNvPr>
          <p:cNvSpPr/>
          <p:nvPr/>
        </p:nvSpPr>
        <p:spPr>
          <a:xfrm>
            <a:off x="342970" y="1649040"/>
            <a:ext cx="7099230" cy="1672304"/>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B3EB1A9-646A-7800-A516-44C01CD217BE}"/>
              </a:ext>
            </a:extLst>
          </p:cNvPr>
          <p:cNvSpPr txBox="1"/>
          <p:nvPr/>
        </p:nvSpPr>
        <p:spPr>
          <a:xfrm>
            <a:off x="7744798" y="1839475"/>
            <a:ext cx="3769154" cy="1240805"/>
          </a:xfrm>
          <a:prstGeom prst="rect">
            <a:avLst/>
          </a:prstGeom>
          <a:noFill/>
        </p:spPr>
        <p:txBody>
          <a:bodyPr wrap="square" rtlCol="0">
            <a:spAutoFit/>
          </a:bodyPr>
          <a:lstStyle/>
          <a:p>
            <a:pPr>
              <a:spcAft>
                <a:spcPts val="200"/>
              </a:spcAft>
            </a:pPr>
            <a:r>
              <a:rPr lang="en-US" sz="1600" b="1" dirty="0">
                <a:solidFill>
                  <a:srgbClr val="F6891F"/>
                </a:solidFill>
                <a:latin typeface="Ubuntu" panose="020B0504030602030204" pitchFamily="34" charset="0"/>
              </a:rPr>
              <a:t>Beginning</a:t>
            </a:r>
          </a:p>
          <a:p>
            <a:pPr>
              <a:spcAft>
                <a:spcPts val="200"/>
              </a:spcAft>
            </a:pPr>
            <a:r>
              <a:rPr lang="en-US" sz="1600" dirty="0">
                <a:solidFill>
                  <a:srgbClr val="292662"/>
                </a:solidFill>
                <a:latin typeface="Ubuntu" panose="020B0504030602030204" pitchFamily="34" charset="0"/>
              </a:rPr>
              <a:t>What problem did Pauline see?</a:t>
            </a:r>
          </a:p>
          <a:p>
            <a:pPr>
              <a:spcAft>
                <a:spcPts val="200"/>
              </a:spcAft>
            </a:pPr>
            <a:r>
              <a:rPr lang="en-US" sz="1600" dirty="0">
                <a:solidFill>
                  <a:srgbClr val="292662"/>
                </a:solidFill>
                <a:latin typeface="Ubuntu" panose="020B0504030602030204" pitchFamily="34" charset="0"/>
              </a:rPr>
              <a:t>What need did Pauline have?</a:t>
            </a:r>
          </a:p>
        </p:txBody>
      </p:sp>
      <p:grpSp>
        <p:nvGrpSpPr>
          <p:cNvPr id="27" name="Group 26">
            <a:extLst>
              <a:ext uri="{FF2B5EF4-FFF2-40B4-BE49-F238E27FC236}">
                <a16:creationId xmlns:a16="http://schemas.microsoft.com/office/drawing/2014/main" id="{CAD231CF-94AE-31D9-BCEE-03DEAE0B7CC7}"/>
              </a:ext>
            </a:extLst>
          </p:cNvPr>
          <p:cNvGrpSpPr/>
          <p:nvPr/>
        </p:nvGrpSpPr>
        <p:grpSpPr>
          <a:xfrm>
            <a:off x="342970" y="4957548"/>
            <a:ext cx="12026830" cy="1268184"/>
            <a:chOff x="342970" y="4857456"/>
            <a:chExt cx="12026830" cy="1162797"/>
          </a:xfrm>
        </p:grpSpPr>
        <p:sp>
          <p:nvSpPr>
            <p:cNvPr id="14" name="Rectangle: Rounded Corners 13">
              <a:extLst>
                <a:ext uri="{FF2B5EF4-FFF2-40B4-BE49-F238E27FC236}">
                  <a16:creationId xmlns:a16="http://schemas.microsoft.com/office/drawing/2014/main" id="{A02720C3-FB08-9327-ED2F-28EF336FD2F6}"/>
                </a:ext>
              </a:extLst>
            </p:cNvPr>
            <p:cNvSpPr/>
            <p:nvPr/>
          </p:nvSpPr>
          <p:spPr>
            <a:xfrm>
              <a:off x="7213706" y="4857456"/>
              <a:ext cx="5156094" cy="1162797"/>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22C48CED-23BB-E6CD-4255-691F6742D3A9}"/>
                </a:ext>
              </a:extLst>
            </p:cNvPr>
            <p:cNvSpPr/>
            <p:nvPr/>
          </p:nvSpPr>
          <p:spPr>
            <a:xfrm>
              <a:off x="342970" y="4934983"/>
              <a:ext cx="7099230" cy="1070027"/>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26BB7C7-44BD-F4B7-5636-3212F9D1321E}"/>
                </a:ext>
              </a:extLst>
            </p:cNvPr>
            <p:cNvSpPr txBox="1"/>
            <p:nvPr/>
          </p:nvSpPr>
          <p:spPr>
            <a:xfrm>
              <a:off x="7744798" y="5004119"/>
              <a:ext cx="3769154" cy="869469"/>
            </a:xfrm>
            <a:prstGeom prst="rect">
              <a:avLst/>
            </a:prstGeom>
            <a:noFill/>
          </p:spPr>
          <p:txBody>
            <a:bodyPr wrap="square" rtlCol="0">
              <a:spAutoFit/>
            </a:bodyPr>
            <a:lstStyle/>
            <a:p>
              <a:pPr>
                <a:spcAft>
                  <a:spcPts val="200"/>
                </a:spcAft>
              </a:pPr>
              <a:r>
                <a:rPr lang="en-US" sz="1600" b="1" dirty="0">
                  <a:solidFill>
                    <a:srgbClr val="F6891F"/>
                  </a:solidFill>
                  <a:latin typeface="Ubuntu" panose="020B0504030602030204" pitchFamily="34" charset="0"/>
                </a:rPr>
                <a:t>Ending</a:t>
              </a:r>
            </a:p>
            <a:p>
              <a:pPr>
                <a:spcAft>
                  <a:spcPts val="200"/>
                </a:spcAft>
              </a:pPr>
              <a:r>
                <a:rPr lang="en-US" sz="1600" dirty="0">
                  <a:solidFill>
                    <a:srgbClr val="292662"/>
                  </a:solidFill>
                  <a:latin typeface="Ubuntu" panose="020B0504030602030204" pitchFamily="34" charset="0"/>
                </a:rPr>
                <a:t>What changed because of the work of Special Olympics?</a:t>
              </a:r>
            </a:p>
          </p:txBody>
        </p:sp>
      </p:grpSp>
      <p:grpSp>
        <p:nvGrpSpPr>
          <p:cNvPr id="26" name="Group 25">
            <a:extLst>
              <a:ext uri="{FF2B5EF4-FFF2-40B4-BE49-F238E27FC236}">
                <a16:creationId xmlns:a16="http://schemas.microsoft.com/office/drawing/2014/main" id="{5AB7E89E-6057-C400-1199-9E4140001F76}"/>
              </a:ext>
            </a:extLst>
          </p:cNvPr>
          <p:cNvGrpSpPr/>
          <p:nvPr/>
        </p:nvGrpSpPr>
        <p:grpSpPr>
          <a:xfrm>
            <a:off x="342970" y="3428999"/>
            <a:ext cx="12026830" cy="1542455"/>
            <a:chOff x="342970" y="2922559"/>
            <a:chExt cx="12026830" cy="1827241"/>
          </a:xfrm>
        </p:grpSpPr>
        <p:sp>
          <p:nvSpPr>
            <p:cNvPr id="15" name="Rectangle: Rounded Corners 14">
              <a:extLst>
                <a:ext uri="{FF2B5EF4-FFF2-40B4-BE49-F238E27FC236}">
                  <a16:creationId xmlns:a16="http://schemas.microsoft.com/office/drawing/2014/main" id="{835B172D-F240-3A43-F61F-2BF321376D32}"/>
                </a:ext>
              </a:extLst>
            </p:cNvPr>
            <p:cNvSpPr/>
            <p:nvPr/>
          </p:nvSpPr>
          <p:spPr>
            <a:xfrm>
              <a:off x="7213706" y="2922559"/>
              <a:ext cx="5156094" cy="1827241"/>
            </a:xfrm>
            <a:prstGeom prst="roundRect">
              <a:avLst>
                <a:gd name="adj" fmla="val 0"/>
              </a:avLst>
            </a:prstGeom>
            <a:solidFill>
              <a:schemeClr val="bg1"/>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87EBCF2-7EF9-7BF1-22A1-BA8C485374FC}"/>
                </a:ext>
              </a:extLst>
            </p:cNvPr>
            <p:cNvSpPr/>
            <p:nvPr/>
          </p:nvSpPr>
          <p:spPr>
            <a:xfrm>
              <a:off x="342970" y="2922559"/>
              <a:ext cx="7099230" cy="1827241"/>
            </a:xfrm>
            <a:prstGeom prst="roundRect">
              <a:avLst>
                <a:gd name="adj" fmla="val 0"/>
              </a:avLst>
            </a:prstGeom>
            <a:solidFill>
              <a:srgbClr val="F7F5E8"/>
            </a:solidFill>
            <a:ln w="28575">
              <a:solidFill>
                <a:srgbClr val="F7F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62BC8BE-D1A8-856E-A12C-238345FEE71F}"/>
                </a:ext>
              </a:extLst>
            </p:cNvPr>
            <p:cNvSpPr txBox="1"/>
            <p:nvPr/>
          </p:nvSpPr>
          <p:spPr>
            <a:xfrm>
              <a:off x="7744798" y="3135632"/>
              <a:ext cx="3769154" cy="1374735"/>
            </a:xfrm>
            <a:prstGeom prst="rect">
              <a:avLst/>
            </a:prstGeom>
            <a:noFill/>
          </p:spPr>
          <p:txBody>
            <a:bodyPr wrap="square" rtlCol="0">
              <a:spAutoFit/>
            </a:bodyPr>
            <a:lstStyle/>
            <a:p>
              <a:pPr>
                <a:spcAft>
                  <a:spcPts val="200"/>
                </a:spcAft>
              </a:pPr>
              <a:r>
                <a:rPr lang="en-US" sz="1600" b="1" dirty="0">
                  <a:solidFill>
                    <a:srgbClr val="F6891F"/>
                  </a:solidFill>
                  <a:latin typeface="Ubuntu" panose="020B0504030602030204" pitchFamily="34" charset="0"/>
                </a:rPr>
                <a:t>Middle</a:t>
              </a:r>
            </a:p>
            <a:p>
              <a:pPr>
                <a:spcAft>
                  <a:spcPts val="200"/>
                </a:spcAft>
              </a:pPr>
              <a:r>
                <a:rPr lang="en-US" sz="1600" dirty="0">
                  <a:solidFill>
                    <a:srgbClr val="292662"/>
                  </a:solidFill>
                  <a:latin typeface="Ubuntu" panose="020B0504030602030204" pitchFamily="34" charset="0"/>
                </a:rPr>
                <a:t>What work did Special Olympics do to meet Pauline’s need?</a:t>
              </a:r>
            </a:p>
            <a:p>
              <a:pPr>
                <a:spcAft>
                  <a:spcPts val="200"/>
                </a:spcAft>
              </a:pPr>
              <a:r>
                <a:rPr lang="en-US" sz="1600" dirty="0">
                  <a:solidFill>
                    <a:srgbClr val="292662"/>
                  </a:solidFill>
                  <a:latin typeface="Ubuntu" panose="020B0504030602030204" pitchFamily="34" charset="0"/>
                </a:rPr>
                <a:t>What work did Pauline do to solve the problem she saw?</a:t>
              </a:r>
            </a:p>
          </p:txBody>
        </p:sp>
      </p:grpSp>
      <p:sp>
        <p:nvSpPr>
          <p:cNvPr id="2" name="Text Placeholder 1">
            <a:extLst>
              <a:ext uri="{FF2B5EF4-FFF2-40B4-BE49-F238E27FC236}">
                <a16:creationId xmlns:a16="http://schemas.microsoft.com/office/drawing/2014/main" id="{F3B5DAA8-9C78-ABB8-F63C-4DBCEE037AC5}"/>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EDD897B0-CCEE-EB5D-B4E5-C83E62253A58}"/>
              </a:ext>
            </a:extLst>
          </p:cNvPr>
          <p:cNvSpPr>
            <a:spLocks noGrp="1"/>
          </p:cNvSpPr>
          <p:nvPr>
            <p:ph type="body" sz="quarter" idx="12"/>
          </p:nvPr>
        </p:nvSpPr>
        <p:spPr>
          <a:xfrm>
            <a:off x="9339945" y="565232"/>
            <a:ext cx="528061" cy="356260"/>
          </a:xfrm>
        </p:spPr>
        <p:txBody>
          <a:bodyPr/>
          <a:lstStyle/>
          <a:p>
            <a:r>
              <a:rPr lang="en-US" dirty="0"/>
              <a:t>1.4.</a:t>
            </a:r>
          </a:p>
        </p:txBody>
      </p:sp>
      <p:sp>
        <p:nvSpPr>
          <p:cNvPr id="4" name="Text Placeholder 3">
            <a:extLst>
              <a:ext uri="{FF2B5EF4-FFF2-40B4-BE49-F238E27FC236}">
                <a16:creationId xmlns:a16="http://schemas.microsoft.com/office/drawing/2014/main" id="{8CB11A9B-7C6A-D487-3D74-EDF06C3011A4}"/>
              </a:ext>
            </a:extLst>
          </p:cNvPr>
          <p:cNvSpPr>
            <a:spLocks noGrp="1"/>
          </p:cNvSpPr>
          <p:nvPr>
            <p:ph type="body" sz="quarter" idx="13"/>
          </p:nvPr>
        </p:nvSpPr>
        <p:spPr/>
        <p:txBody>
          <a:bodyPr/>
          <a:lstStyle/>
          <a:p>
            <a:r>
              <a:rPr lang="en-US" dirty="0"/>
              <a:t>Day One</a:t>
            </a:r>
          </a:p>
        </p:txBody>
      </p:sp>
      <p:sp>
        <p:nvSpPr>
          <p:cNvPr id="8" name="TextBox 7">
            <a:extLst>
              <a:ext uri="{FF2B5EF4-FFF2-40B4-BE49-F238E27FC236}">
                <a16:creationId xmlns:a16="http://schemas.microsoft.com/office/drawing/2014/main" id="{B362FA5F-654C-87D8-E948-BF0DD1D2CB9E}"/>
              </a:ext>
            </a:extLst>
          </p:cNvPr>
          <p:cNvSpPr txBox="1"/>
          <p:nvPr/>
        </p:nvSpPr>
        <p:spPr>
          <a:xfrm>
            <a:off x="603429" y="1579845"/>
            <a:ext cx="6674251" cy="4645887"/>
          </a:xfrm>
          <a:prstGeom prst="rect">
            <a:avLst/>
          </a:prstGeom>
          <a:noFill/>
        </p:spPr>
        <p:txBody>
          <a:bodyPr wrap="square" rtlCol="0">
            <a:spAutoFit/>
          </a:bodyPr>
          <a:lstStyle/>
          <a:p>
            <a:pPr>
              <a:lnSpc>
                <a:spcPct val="120000"/>
              </a:lnSpc>
            </a:pPr>
            <a:r>
              <a:rPr lang="en-US" sz="1600" dirty="0">
                <a:solidFill>
                  <a:srgbClr val="292662"/>
                </a:solidFill>
                <a:latin typeface="Ubuntu" panose="020B0504030602030204" pitchFamily="34" charset="0"/>
              </a:rPr>
              <a:t>Pauline Paul remembers the sting of being bullied as a schoolgirl.</a:t>
            </a:r>
          </a:p>
          <a:p>
            <a:pPr>
              <a:lnSpc>
                <a:spcPct val="120000"/>
              </a:lnSpc>
            </a:pPr>
            <a:r>
              <a:rPr lang="en-US" sz="1600" dirty="0">
                <a:solidFill>
                  <a:srgbClr val="292662"/>
                </a:solidFill>
                <a:latin typeface="Ubuntu" panose="020B0504030602030204" pitchFamily="34" charset="0"/>
              </a:rPr>
              <a:t>Pauline’s classmates teased her because she couldn't learn as fast as many others because of her intellectual disability.</a:t>
            </a:r>
          </a:p>
          <a:p>
            <a:pPr>
              <a:lnSpc>
                <a:spcPct val="120000"/>
              </a:lnSpc>
            </a:pPr>
            <a:r>
              <a:rPr lang="en-US" sz="1600" dirty="0">
                <a:solidFill>
                  <a:srgbClr val="292662"/>
                </a:solidFill>
                <a:latin typeface="Ubuntu" panose="020B0504030602030204" pitchFamily="34" charset="0"/>
              </a:rPr>
              <a:t>She knew bullying is a still a problem in schools near her in Papua New Guinea. She wanted to help others avoid the hurt she felt growing up.</a:t>
            </a:r>
          </a:p>
          <a:p>
            <a:pPr>
              <a:lnSpc>
                <a:spcPct val="120000"/>
              </a:lnSpc>
              <a:spcAft>
                <a:spcPts val="600"/>
              </a:spcAft>
            </a:pPr>
            <a:r>
              <a:rPr lang="en-US" sz="1600" dirty="0">
                <a:solidFill>
                  <a:srgbClr val="292662"/>
                </a:solidFill>
                <a:latin typeface="Ubuntu" panose="020B0504030602030204" pitchFamily="34" charset="0"/>
              </a:rPr>
              <a:t>But Pauline wasn’t sure how to start or what to do.</a:t>
            </a:r>
          </a:p>
          <a:p>
            <a:pPr>
              <a:lnSpc>
                <a:spcPct val="120000"/>
              </a:lnSpc>
            </a:pPr>
            <a:r>
              <a:rPr lang="en-US" sz="1600" dirty="0">
                <a:solidFill>
                  <a:srgbClr val="292662"/>
                </a:solidFill>
                <a:latin typeface="Ubuntu" panose="020B0504030602030204" pitchFamily="34" charset="0"/>
              </a:rPr>
              <a:t>Special Olympics trained Pauline in public speaking. She learned that to become confident, she had to practice, practice and practice some more. She did, and she lost her fear of giving speeches.</a:t>
            </a:r>
          </a:p>
          <a:p>
            <a:pPr>
              <a:lnSpc>
                <a:spcPct val="120000"/>
              </a:lnSpc>
              <a:spcAft>
                <a:spcPts val="600"/>
              </a:spcAft>
            </a:pPr>
            <a:r>
              <a:rPr lang="en-US" sz="1600" dirty="0">
                <a:solidFill>
                  <a:srgbClr val="292662"/>
                </a:solidFill>
                <a:latin typeface="Ubuntu" panose="020B0504030602030204" pitchFamily="34" charset="0"/>
              </a:rPr>
              <a:t>Pauline talked about her life and about bullying at four schools in Papua New Guinea.</a:t>
            </a:r>
          </a:p>
          <a:p>
            <a:pPr>
              <a:lnSpc>
                <a:spcPct val="120000"/>
              </a:lnSpc>
            </a:pPr>
            <a:r>
              <a:rPr lang="en-US" sz="1600" dirty="0">
                <a:solidFill>
                  <a:srgbClr val="292662"/>
                </a:solidFill>
                <a:latin typeface="Ubuntu" panose="020B0504030602030204" pitchFamily="34" charset="0"/>
              </a:rPr>
              <a:t>“</a:t>
            </a:r>
            <a:r>
              <a:rPr lang="en-US" sz="1600" i="1" dirty="0">
                <a:solidFill>
                  <a:srgbClr val="292662"/>
                </a:solidFill>
                <a:latin typeface="Ubuntu" panose="020B0504030602030204" pitchFamily="34" charset="0"/>
              </a:rPr>
              <a:t>I now really know what a person with intellectual disability feels when they are being bullied</a:t>
            </a:r>
            <a:r>
              <a:rPr lang="en-US" sz="1600" dirty="0">
                <a:solidFill>
                  <a:srgbClr val="292662"/>
                </a:solidFill>
                <a:latin typeface="Ubuntu" panose="020B0504030602030204" pitchFamily="34" charset="0"/>
              </a:rPr>
              <a:t>,” said a student who heard her speak.</a:t>
            </a:r>
          </a:p>
          <a:p>
            <a:pPr>
              <a:lnSpc>
                <a:spcPct val="120000"/>
              </a:lnSpc>
            </a:pPr>
            <a:r>
              <a:rPr lang="en-US" sz="1600" dirty="0">
                <a:solidFill>
                  <a:srgbClr val="292662"/>
                </a:solidFill>
                <a:latin typeface="Ubuntu" panose="020B0504030602030204" pitchFamily="34" charset="0"/>
              </a:rPr>
              <a:t>“</a:t>
            </a:r>
            <a:r>
              <a:rPr lang="en-US" sz="1600" i="1" dirty="0">
                <a:solidFill>
                  <a:srgbClr val="292662"/>
                </a:solidFill>
                <a:latin typeface="Ubuntu" panose="020B0504030602030204" pitchFamily="34" charset="0"/>
              </a:rPr>
              <a:t>I pledge to stop bullying. I will stand up for my friends when they are being bullied</a:t>
            </a:r>
            <a:r>
              <a:rPr lang="en-US" sz="1600" dirty="0">
                <a:solidFill>
                  <a:srgbClr val="292662"/>
                </a:solidFill>
                <a:latin typeface="Ubuntu" panose="020B0504030602030204" pitchFamily="34" charset="0"/>
              </a:rPr>
              <a:t>.”</a:t>
            </a:r>
            <a:endParaRPr lang="en-US" sz="1600" i="1" dirty="0">
              <a:solidFill>
                <a:srgbClr val="292662"/>
              </a:solidFill>
              <a:latin typeface="Ubuntu" panose="020B0504030602030204" pitchFamily="34" charset="0"/>
            </a:endParaRPr>
          </a:p>
        </p:txBody>
      </p:sp>
      <p:pic>
        <p:nvPicPr>
          <p:cNvPr id="17" name="Graphic 16">
            <a:extLst>
              <a:ext uri="{FF2B5EF4-FFF2-40B4-BE49-F238E27FC236}">
                <a16:creationId xmlns:a16="http://schemas.microsoft.com/office/drawing/2014/main" id="{A3697255-7CF5-3D60-ECC6-C9411B2FB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2311329"/>
            <a:ext cx="347725" cy="347725"/>
          </a:xfrm>
          <a:prstGeom prst="rect">
            <a:avLst/>
          </a:prstGeom>
        </p:spPr>
      </p:pic>
      <p:pic>
        <p:nvPicPr>
          <p:cNvPr id="18" name="Graphic 17">
            <a:extLst>
              <a:ext uri="{FF2B5EF4-FFF2-40B4-BE49-F238E27FC236}">
                <a16:creationId xmlns:a16="http://schemas.microsoft.com/office/drawing/2014/main" id="{408F356B-7458-88AE-D08E-33CA41740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77681" y="3983633"/>
            <a:ext cx="347725" cy="347725"/>
          </a:xfrm>
          <a:prstGeom prst="rect">
            <a:avLst/>
          </a:prstGeom>
        </p:spPr>
      </p:pic>
      <p:pic>
        <p:nvPicPr>
          <p:cNvPr id="20" name="Graphic 19">
            <a:extLst>
              <a:ext uri="{FF2B5EF4-FFF2-40B4-BE49-F238E27FC236}">
                <a16:creationId xmlns:a16="http://schemas.microsoft.com/office/drawing/2014/main" id="{6194A9D6-2C71-AC3C-9B7D-C6D7CFDCC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268337" y="5440337"/>
            <a:ext cx="347725" cy="347725"/>
          </a:xfrm>
          <a:prstGeom prst="rect">
            <a:avLst/>
          </a:prstGeom>
        </p:spPr>
      </p:pic>
    </p:spTree>
    <p:extLst>
      <p:ext uri="{BB962C8B-B14F-4D97-AF65-F5344CB8AC3E}">
        <p14:creationId xmlns:p14="http://schemas.microsoft.com/office/powerpoint/2010/main" val="393014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E4407-17D3-6D6C-E394-CE844AA394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C3638D1-C016-B6F5-403E-3DB26707D1B2}"/>
              </a:ext>
            </a:extLst>
          </p:cNvPr>
          <p:cNvSpPr txBox="1"/>
          <p:nvPr/>
        </p:nvSpPr>
        <p:spPr>
          <a:xfrm>
            <a:off x="3230136" y="2648579"/>
            <a:ext cx="5731729" cy="1077218"/>
          </a:xfrm>
          <a:prstGeom prst="rect">
            <a:avLst/>
          </a:prstGeom>
          <a:noFill/>
        </p:spPr>
        <p:txBody>
          <a:bodyPr wrap="square" rtlCol="0">
            <a:spAutoFit/>
          </a:bodyPr>
          <a:lstStyle/>
          <a:p>
            <a:pPr algn="ctr"/>
            <a:r>
              <a:rPr lang="en-US" sz="3200" dirty="0">
                <a:solidFill>
                  <a:schemeClr val="bg1"/>
                </a:solidFill>
                <a:latin typeface="Ubuntu" panose="020B0504030602030204" pitchFamily="34" charset="0"/>
              </a:rPr>
              <a:t>It is easy to describe </a:t>
            </a:r>
            <a:r>
              <a:rPr lang="en-US" sz="3200" b="1" dirty="0">
                <a:solidFill>
                  <a:srgbClr val="F6891F"/>
                </a:solidFill>
                <a:latin typeface="Ubuntu" panose="020B0504030602030204" pitchFamily="34" charset="0"/>
              </a:rPr>
              <a:t>work.</a:t>
            </a:r>
          </a:p>
          <a:p>
            <a:pPr algn="ctr"/>
            <a:r>
              <a:rPr lang="en-US" sz="3200" dirty="0">
                <a:solidFill>
                  <a:schemeClr val="bg1"/>
                </a:solidFill>
                <a:latin typeface="Ubuntu" panose="020B0504030602030204" pitchFamily="34" charset="0"/>
              </a:rPr>
              <a:t>Identifying </a:t>
            </a:r>
            <a:r>
              <a:rPr lang="en-US" sz="3200" b="1" dirty="0">
                <a:solidFill>
                  <a:srgbClr val="F6891F"/>
                </a:solidFill>
                <a:latin typeface="Ubuntu" panose="020B0504030602030204" pitchFamily="34" charset="0"/>
              </a:rPr>
              <a:t>impact</a:t>
            </a:r>
            <a:r>
              <a:rPr lang="en-US" sz="3200" dirty="0">
                <a:solidFill>
                  <a:schemeClr val="bg1"/>
                </a:solidFill>
                <a:latin typeface="Ubuntu" panose="020B0504030602030204" pitchFamily="34" charset="0"/>
              </a:rPr>
              <a:t> is harder.</a:t>
            </a:r>
          </a:p>
        </p:txBody>
      </p:sp>
      <p:sp>
        <p:nvSpPr>
          <p:cNvPr id="2" name="TextBox 1">
            <a:extLst>
              <a:ext uri="{FF2B5EF4-FFF2-40B4-BE49-F238E27FC236}">
                <a16:creationId xmlns:a16="http://schemas.microsoft.com/office/drawing/2014/main" id="{9AEE75C9-5568-3E37-066E-EABBC9867F40}"/>
              </a:ext>
            </a:extLst>
          </p:cNvPr>
          <p:cNvSpPr txBox="1"/>
          <p:nvPr/>
        </p:nvSpPr>
        <p:spPr>
          <a:xfrm>
            <a:off x="3386698" y="3857939"/>
            <a:ext cx="5418603" cy="830997"/>
          </a:xfrm>
          <a:prstGeom prst="rect">
            <a:avLst/>
          </a:prstGeom>
          <a:noFill/>
        </p:spPr>
        <p:txBody>
          <a:bodyPr wrap="square" rtlCol="0">
            <a:spAutoFit/>
          </a:bodyPr>
          <a:lstStyle/>
          <a:p>
            <a:pPr algn="ctr"/>
            <a:r>
              <a:rPr lang="en-US" sz="2400" dirty="0">
                <a:solidFill>
                  <a:schemeClr val="bg1"/>
                </a:solidFill>
                <a:latin typeface="Ubuntu" panose="020B0504030602030204" pitchFamily="34" charset="0"/>
              </a:rPr>
              <a:t>Family Members see the true impact of Special Olympics</a:t>
            </a:r>
          </a:p>
        </p:txBody>
      </p:sp>
    </p:spTree>
    <p:extLst>
      <p:ext uri="{BB962C8B-B14F-4D97-AF65-F5344CB8AC3E}">
        <p14:creationId xmlns:p14="http://schemas.microsoft.com/office/powerpoint/2010/main" val="23659036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E2757-E690-94D8-0A4D-A3F852AF9B68}"/>
            </a:ext>
          </a:extLst>
        </p:cNvPr>
        <p:cNvGrpSpPr/>
        <p:nvPr/>
      </p:nvGrpSpPr>
      <p:grpSpPr>
        <a:xfrm>
          <a:off x="0" y="0"/>
          <a:ext cx="0" cy="0"/>
          <a:chOff x="0" y="0"/>
          <a:chExt cx="0" cy="0"/>
        </a:xfrm>
      </p:grpSpPr>
      <p:pic>
        <p:nvPicPr>
          <p:cNvPr id="7" name="Picture 6" descr="A purple and purple world map&#10;&#10;Description automatically generated">
            <a:extLst>
              <a:ext uri="{FF2B5EF4-FFF2-40B4-BE49-F238E27FC236}">
                <a16:creationId xmlns:a16="http://schemas.microsoft.com/office/drawing/2014/main" id="{62CF5145-7545-5D78-B1C1-28078D139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7621101-81A2-4EEF-3C84-CB26851A2A94}"/>
              </a:ext>
            </a:extLst>
          </p:cNvPr>
          <p:cNvSpPr txBox="1"/>
          <p:nvPr/>
        </p:nvSpPr>
        <p:spPr>
          <a:xfrm>
            <a:off x="3230136" y="2851779"/>
            <a:ext cx="5731729" cy="1569660"/>
          </a:xfrm>
          <a:prstGeom prst="rect">
            <a:avLst/>
          </a:prstGeom>
          <a:noFill/>
        </p:spPr>
        <p:txBody>
          <a:bodyPr wrap="square" rtlCol="0">
            <a:spAutoFit/>
          </a:bodyPr>
          <a:lstStyle/>
          <a:p>
            <a:pPr algn="ctr"/>
            <a:r>
              <a:rPr lang="en-US" sz="3200" b="1" dirty="0">
                <a:solidFill>
                  <a:srgbClr val="F6891F"/>
                </a:solidFill>
                <a:latin typeface="Ubuntu" panose="020B0504030602030204" pitchFamily="34" charset="0"/>
              </a:rPr>
              <a:t>Millions of Families </a:t>
            </a:r>
            <a:r>
              <a:rPr lang="en-US" sz="3200" dirty="0">
                <a:solidFill>
                  <a:schemeClr val="bg1"/>
                </a:solidFill>
                <a:latin typeface="Ubuntu" panose="020B0504030602030204" pitchFamily="34" charset="0"/>
              </a:rPr>
              <a:t>see the impact of the work in the daily lives of Athletes.</a:t>
            </a:r>
          </a:p>
        </p:txBody>
      </p:sp>
      <p:grpSp>
        <p:nvGrpSpPr>
          <p:cNvPr id="8" name="Group 7">
            <a:extLst>
              <a:ext uri="{FF2B5EF4-FFF2-40B4-BE49-F238E27FC236}">
                <a16:creationId xmlns:a16="http://schemas.microsoft.com/office/drawing/2014/main" id="{535B924A-A082-9FA0-CFAB-A7B2CD83A605}"/>
              </a:ext>
            </a:extLst>
          </p:cNvPr>
          <p:cNvGrpSpPr/>
          <p:nvPr/>
        </p:nvGrpSpPr>
        <p:grpSpPr>
          <a:xfrm>
            <a:off x="511793" y="481642"/>
            <a:ext cx="1731558" cy="528060"/>
            <a:chOff x="511793" y="448686"/>
            <a:chExt cx="1731558" cy="528060"/>
          </a:xfrm>
        </p:grpSpPr>
        <p:pic>
          <p:nvPicPr>
            <p:cNvPr id="9" name="Graphic 8">
              <a:extLst>
                <a:ext uri="{FF2B5EF4-FFF2-40B4-BE49-F238E27FC236}">
                  <a16:creationId xmlns:a16="http://schemas.microsoft.com/office/drawing/2014/main" id="{1F02FEDF-43B9-8866-1F20-639928602A1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11793" y="448686"/>
              <a:ext cx="528060" cy="528060"/>
            </a:xfrm>
            <a:prstGeom prst="rect">
              <a:avLst/>
            </a:prstGeom>
          </p:spPr>
        </p:pic>
        <p:sp>
          <p:nvSpPr>
            <p:cNvPr id="10" name="TextBox 9">
              <a:extLst>
                <a:ext uri="{FF2B5EF4-FFF2-40B4-BE49-F238E27FC236}">
                  <a16:creationId xmlns:a16="http://schemas.microsoft.com/office/drawing/2014/main" id="{07E25DF3-6903-5F45-4796-C6629B90A8B4}"/>
                </a:ext>
              </a:extLst>
            </p:cNvPr>
            <p:cNvSpPr txBox="1"/>
            <p:nvPr userDrawn="1"/>
          </p:nvSpPr>
          <p:spPr>
            <a:xfrm>
              <a:off x="1019072" y="523666"/>
              <a:ext cx="1224279" cy="346249"/>
            </a:xfrm>
            <a:prstGeom prst="rect">
              <a:avLst/>
            </a:prstGeom>
            <a:noFill/>
          </p:spPr>
          <p:txBody>
            <a:bodyPr wrap="square" rtlCol="0">
              <a:spAutoFit/>
            </a:bodyPr>
            <a:lstStyle/>
            <a:p>
              <a:r>
                <a:rPr lang="en-US" sz="1650" b="1" dirty="0">
                  <a:solidFill>
                    <a:schemeClr val="bg1"/>
                  </a:solidFill>
                  <a:latin typeface="Ubuntu" panose="020B0504030602030204" pitchFamily="34" charset="0"/>
                </a:rPr>
                <a:t>FAMILIES</a:t>
              </a:r>
            </a:p>
          </p:txBody>
        </p:sp>
      </p:grpSp>
      <p:pic>
        <p:nvPicPr>
          <p:cNvPr id="11" name="Graphic 10">
            <a:extLst>
              <a:ext uri="{FF2B5EF4-FFF2-40B4-BE49-F238E27FC236}">
                <a16:creationId xmlns:a16="http://schemas.microsoft.com/office/drawing/2014/main" id="{6AAD871E-B153-D9AB-8716-F172A4A8F8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2551363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B94E2-B134-0A26-42D6-7E7B80717DD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050469FB-94C9-86FE-A037-FBD1CB90611C}"/>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AC44FD7F-2D1D-886A-8BC5-CF22652AC15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3A47CB17-728D-CFA9-9292-3EF7305981E2}"/>
              </a:ext>
            </a:extLst>
          </p:cNvPr>
          <p:cNvSpPr txBox="1"/>
          <p:nvPr/>
        </p:nvSpPr>
        <p:spPr>
          <a:xfrm>
            <a:off x="1082525" y="2707676"/>
            <a:ext cx="5470119" cy="1646605"/>
          </a:xfrm>
          <a:prstGeom prst="rect">
            <a:avLst/>
          </a:prstGeom>
          <a:noFill/>
        </p:spPr>
        <p:txBody>
          <a:bodyPr wrap="square" rtlCol="0">
            <a:spAutoFit/>
          </a:bodyPr>
          <a:lstStyle/>
          <a:p>
            <a:pPr>
              <a:spcAft>
                <a:spcPts val="600"/>
              </a:spcAft>
            </a:pPr>
            <a:r>
              <a:rPr lang="en-US" sz="2400" b="1" dirty="0">
                <a:solidFill>
                  <a:srgbClr val="292662"/>
                </a:solidFill>
                <a:latin typeface="Ubuntu" panose="020B0504030602030204" pitchFamily="34" charset="0"/>
              </a:rPr>
              <a:t>People doing the work only know what </a:t>
            </a:r>
            <a:r>
              <a:rPr lang="en-US" sz="2400" b="1" dirty="0">
                <a:solidFill>
                  <a:srgbClr val="F6891F"/>
                </a:solidFill>
                <a:latin typeface="Ubuntu" panose="020B0504030602030204" pitchFamily="34" charset="0"/>
              </a:rPr>
              <a:t>THEY</a:t>
            </a:r>
            <a:r>
              <a:rPr lang="en-US" sz="2400" b="1" dirty="0">
                <a:solidFill>
                  <a:srgbClr val="292662"/>
                </a:solidFill>
                <a:latin typeface="Ubuntu" panose="020B0504030602030204" pitchFamily="34" charset="0"/>
              </a:rPr>
              <a:t> did. </a:t>
            </a:r>
          </a:p>
          <a:p>
            <a:pPr>
              <a:spcAft>
                <a:spcPts val="600"/>
              </a:spcAft>
            </a:pPr>
            <a:r>
              <a:rPr lang="en-US" sz="2400" dirty="0">
                <a:solidFill>
                  <a:srgbClr val="292662"/>
                </a:solidFill>
                <a:latin typeface="Ubuntu" panose="020B0504030602030204" pitchFamily="34" charset="0"/>
              </a:rPr>
              <a:t>They often don’t see the long-term effect of their work. </a:t>
            </a:r>
          </a:p>
        </p:txBody>
      </p:sp>
      <p:pic>
        <p:nvPicPr>
          <p:cNvPr id="13" name="Graphic 12">
            <a:extLst>
              <a:ext uri="{FF2B5EF4-FFF2-40B4-BE49-F238E27FC236}">
                <a16:creationId xmlns:a16="http://schemas.microsoft.com/office/drawing/2014/main" id="{AD26754D-70DE-3CEB-4500-9884836D506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6901267" y="1867323"/>
            <a:ext cx="4521755" cy="4990678"/>
          </a:xfrm>
          <a:prstGeom prst="rect">
            <a:avLst/>
          </a:prstGeom>
        </p:spPr>
      </p:pic>
    </p:spTree>
    <p:extLst>
      <p:ext uri="{BB962C8B-B14F-4D97-AF65-F5344CB8AC3E}">
        <p14:creationId xmlns:p14="http://schemas.microsoft.com/office/powerpoint/2010/main" val="3298859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418FE-9C35-94F7-2182-24CB31943CA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59EA9FB4-288B-DF8E-8999-AB596A654FA7}"/>
              </a:ext>
            </a:extLst>
          </p:cNvPr>
          <p:cNvSpPr/>
          <p:nvPr/>
        </p:nvSpPr>
        <p:spPr>
          <a:xfrm>
            <a:off x="-995523" y="1473200"/>
            <a:ext cx="10596723" cy="5041900"/>
          </a:xfrm>
          <a:prstGeom prst="roundRect">
            <a:avLst>
              <a:gd name="adj" fmla="val 378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103E1FD0-4179-2B0F-22E0-97BE6B78C0D1}"/>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B4FFB15C-CE73-F758-5CDE-722D343E096B}"/>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208A93B1-55DB-3FA5-0171-5471D7A2CC1B}"/>
              </a:ext>
            </a:extLst>
          </p:cNvPr>
          <p:cNvSpPr>
            <a:spLocks noGrp="1"/>
          </p:cNvSpPr>
          <p:nvPr>
            <p:ph type="body" sz="quarter" idx="13"/>
          </p:nvPr>
        </p:nvSpPr>
        <p:spPr/>
        <p:txBody>
          <a:bodyPr/>
          <a:lstStyle/>
          <a:p>
            <a:r>
              <a:rPr lang="en-US" dirty="0"/>
              <a:t>Day One</a:t>
            </a:r>
          </a:p>
        </p:txBody>
      </p:sp>
      <p:pic>
        <p:nvPicPr>
          <p:cNvPr id="13" name="Graphic 12">
            <a:extLst>
              <a:ext uri="{FF2B5EF4-FFF2-40B4-BE49-F238E27FC236}">
                <a16:creationId xmlns:a16="http://schemas.microsoft.com/office/drawing/2014/main" id="{7F625D04-6E13-709D-C001-0B950E8BF3A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4487"/>
          <a:stretch/>
        </p:blipFill>
        <p:spPr>
          <a:xfrm>
            <a:off x="9296272" y="3974354"/>
            <a:ext cx="2612700" cy="2883647"/>
          </a:xfrm>
          <a:prstGeom prst="rect">
            <a:avLst/>
          </a:prstGeom>
        </p:spPr>
      </p:pic>
      <p:graphicFrame>
        <p:nvGraphicFramePr>
          <p:cNvPr id="6" name="Table 5">
            <a:extLst>
              <a:ext uri="{FF2B5EF4-FFF2-40B4-BE49-F238E27FC236}">
                <a16:creationId xmlns:a16="http://schemas.microsoft.com/office/drawing/2014/main" id="{22988020-A570-E2A6-56EC-F838D663A86F}"/>
              </a:ext>
            </a:extLst>
          </p:cNvPr>
          <p:cNvGraphicFramePr>
            <a:graphicFrameLocks noGrp="1"/>
          </p:cNvGraphicFramePr>
          <p:nvPr>
            <p:extLst>
              <p:ext uri="{D42A27DB-BD31-4B8C-83A1-F6EECF244321}">
                <p14:modId xmlns:p14="http://schemas.microsoft.com/office/powerpoint/2010/main" val="4213352653"/>
              </p:ext>
            </p:extLst>
          </p:nvPr>
        </p:nvGraphicFramePr>
        <p:xfrm>
          <a:off x="444500" y="2105713"/>
          <a:ext cx="8737400" cy="4140000"/>
        </p:xfrm>
        <a:graphic>
          <a:graphicData uri="http://schemas.openxmlformats.org/drawingml/2006/table">
            <a:tbl>
              <a:tblPr firstRow="1" bandRow="1">
                <a:tableStyleId>{5C22544A-7EE6-4342-B048-85BDC9FD1C3A}</a:tableStyleId>
              </a:tblPr>
              <a:tblGrid>
                <a:gridCol w="3156574">
                  <a:extLst>
                    <a:ext uri="{9D8B030D-6E8A-4147-A177-3AD203B41FA5}">
                      <a16:colId xmlns:a16="http://schemas.microsoft.com/office/drawing/2014/main" val="1936953425"/>
                    </a:ext>
                  </a:extLst>
                </a:gridCol>
                <a:gridCol w="1440826">
                  <a:extLst>
                    <a:ext uri="{9D8B030D-6E8A-4147-A177-3AD203B41FA5}">
                      <a16:colId xmlns:a16="http://schemas.microsoft.com/office/drawing/2014/main" val="3791753917"/>
                    </a:ext>
                  </a:extLst>
                </a:gridCol>
                <a:gridCol w="4140000">
                  <a:extLst>
                    <a:ext uri="{9D8B030D-6E8A-4147-A177-3AD203B41FA5}">
                      <a16:colId xmlns:a16="http://schemas.microsoft.com/office/drawing/2014/main" val="1309576316"/>
                    </a:ext>
                  </a:extLst>
                </a:gridCol>
              </a:tblGrid>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kern="0" dirty="0">
                          <a:solidFill>
                            <a:srgbClr val="292662"/>
                          </a:solidFill>
                          <a:latin typeface="Ubuntu" panose="020B0504030602030204" pitchFamily="34" charset="0"/>
                          <a:ea typeface="Avenir Heavy" charset="0"/>
                          <a:cs typeface="Avenir Heavy" charset="0"/>
                        </a:rPr>
                        <a:t>I prescribed glasses</a:t>
                      </a: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endParaRPr lang="en-US" sz="1600" dirty="0">
                        <a:solidFill>
                          <a:srgbClr val="292662"/>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rgbClr val="292662"/>
                          </a:solidFill>
                          <a:latin typeface="Ubuntu" panose="020B0504030602030204" pitchFamily="34" charset="0"/>
                        </a:rPr>
                        <a:t>Nadine is better at sports, better at school, and can read things for herself</a:t>
                      </a:r>
                      <a:endParaRPr lang="en-US" sz="1600" b="0" dirty="0">
                        <a:solidFill>
                          <a:srgbClr val="292662"/>
                        </a:solidFill>
                      </a:endParaRPr>
                    </a:p>
                  </a:txBody>
                  <a:tcPr anchor="ctr">
                    <a:lnL w="12700" cmpd="sng">
                      <a:noFill/>
                    </a:lnL>
                    <a:lnR w="12700" cmpd="sng">
                      <a:noFill/>
                    </a:lnR>
                    <a:lnT w="12700" cap="flat" cmpd="sng" algn="ctr">
                      <a:solidFill>
                        <a:srgbClr val="F6891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3421590"/>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kern="0" dirty="0">
                          <a:solidFill>
                            <a:srgbClr val="292662"/>
                          </a:solidFill>
                          <a:latin typeface="Ubuntu" panose="020B0504030602030204" pitchFamily="34" charset="0"/>
                          <a:ea typeface="Avenir Heavy" charset="0"/>
                          <a:cs typeface="Avenir Heavy" charset="0"/>
                        </a:rPr>
                        <a:t>I taught public speaking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6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rgbClr val="292662"/>
                          </a:solidFill>
                          <a:latin typeface="Ubuntu" panose="020B0504030602030204" pitchFamily="34" charset="0"/>
                        </a:rPr>
                        <a:t>Miguel spoke at a local town meeting about a topic that is important to him</a:t>
                      </a:r>
                      <a:endParaRPr lang="en-US" sz="1600" dirty="0">
                        <a:solidFill>
                          <a:srgbClr val="292662"/>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7715044"/>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kern="0" dirty="0">
                          <a:solidFill>
                            <a:srgbClr val="292662"/>
                          </a:solidFill>
                          <a:latin typeface="Ubuntu" panose="020B0504030602030204" pitchFamily="34" charset="0"/>
                          <a:ea typeface="Avenir Heavy" charset="0"/>
                          <a:cs typeface="Avenir Heavy" charset="0"/>
                        </a:rPr>
                        <a:t>I taught leadership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92662"/>
                          </a:solidFill>
                          <a:latin typeface="Ubuntu" panose="020B0504030602030204" pitchFamily="34" charset="0"/>
                        </a:rPr>
                        <a:t>Rose volunteered to lead a committee at school and did a good job.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5081433"/>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kern="0" dirty="0">
                          <a:solidFill>
                            <a:srgbClr val="292662"/>
                          </a:solidFill>
                          <a:latin typeface="Ubuntu" panose="020B0504030602030204" pitchFamily="34" charset="0"/>
                          <a:ea typeface="Avenir Heavy" charset="0"/>
                          <a:cs typeface="Avenir Heavy" charset="0"/>
                        </a:rPr>
                        <a:t>I led a coaching class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92662"/>
                          </a:solidFill>
                          <a:latin typeface="Ubuntu" panose="020B0504030602030204" pitchFamily="34" charset="0"/>
                        </a:rPr>
                        <a:t>Harry used knowledge of sport and coaching to become an assistant coach.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81606297"/>
                  </a:ext>
                </a:extLst>
              </a:tr>
              <a:tr h="828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kern="0" dirty="0">
                          <a:solidFill>
                            <a:srgbClr val="292662"/>
                          </a:solidFill>
                          <a:latin typeface="Ubuntu" panose="020B0504030602030204" pitchFamily="34" charset="0"/>
                          <a:ea typeface="Avenir Heavy" charset="0"/>
                          <a:cs typeface="Avenir Heavy" charset="0"/>
                        </a:rPr>
                        <a:t>I taught time management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292662"/>
                        </a:solidFill>
                        <a:latin typeface="Ubuntu" panose="020B050403060203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92662"/>
                          </a:solidFill>
                          <a:latin typeface="Ubuntu" panose="020B0504030602030204" pitchFamily="34" charset="0"/>
                        </a:rPr>
                        <a:t>Chen learned to do important things first, and she got a promotion at work.</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134624"/>
                  </a:ext>
                </a:extLst>
              </a:tr>
            </a:tbl>
          </a:graphicData>
        </a:graphic>
      </p:graphicFrame>
      <p:pic>
        <p:nvPicPr>
          <p:cNvPr id="10" name="Graphic 9">
            <a:extLst>
              <a:ext uri="{FF2B5EF4-FFF2-40B4-BE49-F238E27FC236}">
                <a16:creationId xmlns:a16="http://schemas.microsoft.com/office/drawing/2014/main" id="{B4977011-5A40-9D0F-B55D-D3F39D7DA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2446337"/>
            <a:ext cx="814802" cy="195263"/>
          </a:xfrm>
          <a:prstGeom prst="rect">
            <a:avLst/>
          </a:prstGeom>
        </p:spPr>
      </p:pic>
      <p:pic>
        <p:nvPicPr>
          <p:cNvPr id="11" name="Graphic 10">
            <a:extLst>
              <a:ext uri="{FF2B5EF4-FFF2-40B4-BE49-F238E27FC236}">
                <a16:creationId xmlns:a16="http://schemas.microsoft.com/office/drawing/2014/main" id="{F2FCDF4E-66EB-0ED6-DD92-45ACF0652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3271343"/>
            <a:ext cx="814802" cy="195263"/>
          </a:xfrm>
          <a:prstGeom prst="rect">
            <a:avLst/>
          </a:prstGeom>
        </p:spPr>
      </p:pic>
      <p:pic>
        <p:nvPicPr>
          <p:cNvPr id="12" name="Graphic 11">
            <a:extLst>
              <a:ext uri="{FF2B5EF4-FFF2-40B4-BE49-F238E27FC236}">
                <a16:creationId xmlns:a16="http://schemas.microsoft.com/office/drawing/2014/main" id="{32CB7B19-4924-A5C3-F60F-E4871EAE9B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096349"/>
            <a:ext cx="814802" cy="195263"/>
          </a:xfrm>
          <a:prstGeom prst="rect">
            <a:avLst/>
          </a:prstGeom>
        </p:spPr>
      </p:pic>
      <p:pic>
        <p:nvPicPr>
          <p:cNvPr id="14" name="Graphic 13">
            <a:extLst>
              <a:ext uri="{FF2B5EF4-FFF2-40B4-BE49-F238E27FC236}">
                <a16:creationId xmlns:a16="http://schemas.microsoft.com/office/drawing/2014/main" id="{1FE8B1FF-F5CA-C1EB-97A8-38D22C1F26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4955487"/>
            <a:ext cx="814802" cy="195263"/>
          </a:xfrm>
          <a:prstGeom prst="rect">
            <a:avLst/>
          </a:prstGeom>
        </p:spPr>
      </p:pic>
      <p:pic>
        <p:nvPicPr>
          <p:cNvPr id="15" name="Graphic 14">
            <a:extLst>
              <a:ext uri="{FF2B5EF4-FFF2-40B4-BE49-F238E27FC236}">
                <a16:creationId xmlns:a16="http://schemas.microsoft.com/office/drawing/2014/main" id="{48449C64-FBEE-F4E4-4B2B-EA843FBC2F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1703" y="5780493"/>
            <a:ext cx="814802" cy="195263"/>
          </a:xfrm>
          <a:prstGeom prst="rect">
            <a:avLst/>
          </a:prstGeom>
        </p:spPr>
      </p:pic>
      <p:sp>
        <p:nvSpPr>
          <p:cNvPr id="18" name="TextBox 17">
            <a:extLst>
              <a:ext uri="{FF2B5EF4-FFF2-40B4-BE49-F238E27FC236}">
                <a16:creationId xmlns:a16="http://schemas.microsoft.com/office/drawing/2014/main" id="{3F065A58-9A76-252C-03AE-55EF7F409AAC}"/>
              </a:ext>
            </a:extLst>
          </p:cNvPr>
          <p:cNvSpPr txBox="1"/>
          <p:nvPr/>
        </p:nvSpPr>
        <p:spPr>
          <a:xfrm>
            <a:off x="732254" y="1660181"/>
            <a:ext cx="2870200" cy="384721"/>
          </a:xfrm>
          <a:prstGeom prst="rect">
            <a:avLst/>
          </a:prstGeom>
          <a:noFill/>
        </p:spPr>
        <p:txBody>
          <a:bodyPr wrap="square" rtlCol="0">
            <a:spAutoFit/>
          </a:bodyPr>
          <a:lstStyle/>
          <a:p>
            <a:pPr algn="r"/>
            <a:r>
              <a:rPr lang="en-US" sz="1900" b="1" dirty="0">
                <a:solidFill>
                  <a:srgbClr val="F6891F"/>
                </a:solidFill>
                <a:latin typeface="Ubuntu" panose="020B0504030602030204" pitchFamily="34" charset="0"/>
              </a:rPr>
              <a:t>What a worker sees</a:t>
            </a:r>
          </a:p>
        </p:txBody>
      </p:sp>
      <p:sp>
        <p:nvSpPr>
          <p:cNvPr id="19" name="TextBox 18">
            <a:extLst>
              <a:ext uri="{FF2B5EF4-FFF2-40B4-BE49-F238E27FC236}">
                <a16:creationId xmlns:a16="http://schemas.microsoft.com/office/drawing/2014/main" id="{B496931E-ADD5-48D7-952A-BA7B27DFD844}"/>
              </a:ext>
            </a:extLst>
          </p:cNvPr>
          <p:cNvSpPr txBox="1"/>
          <p:nvPr/>
        </p:nvSpPr>
        <p:spPr>
          <a:xfrm>
            <a:off x="4990355" y="1660181"/>
            <a:ext cx="3425995" cy="384721"/>
          </a:xfrm>
          <a:prstGeom prst="rect">
            <a:avLst/>
          </a:prstGeom>
          <a:noFill/>
        </p:spPr>
        <p:txBody>
          <a:bodyPr wrap="square" rtlCol="0">
            <a:spAutoFit/>
          </a:bodyPr>
          <a:lstStyle/>
          <a:p>
            <a:r>
              <a:rPr lang="en-US" sz="1900" b="1" dirty="0">
                <a:solidFill>
                  <a:srgbClr val="F6891F"/>
                </a:solidFill>
                <a:latin typeface="Ubuntu" panose="020B0504030602030204" pitchFamily="34" charset="0"/>
              </a:rPr>
              <a:t>What family members see</a:t>
            </a:r>
          </a:p>
        </p:txBody>
      </p:sp>
      <p:pic>
        <p:nvPicPr>
          <p:cNvPr id="21" name="Graphic 20">
            <a:extLst>
              <a:ext uri="{FF2B5EF4-FFF2-40B4-BE49-F238E27FC236}">
                <a16:creationId xmlns:a16="http://schemas.microsoft.com/office/drawing/2014/main" id="{3621DF8B-EC8D-A0DF-CDCE-EAB3CE2CFD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0931" y="1693562"/>
            <a:ext cx="1176347" cy="388468"/>
          </a:xfrm>
          <a:prstGeom prst="rect">
            <a:avLst/>
          </a:prstGeom>
        </p:spPr>
      </p:pic>
    </p:spTree>
    <p:extLst>
      <p:ext uri="{BB962C8B-B14F-4D97-AF65-F5344CB8AC3E}">
        <p14:creationId xmlns:p14="http://schemas.microsoft.com/office/powerpoint/2010/main" val="2171248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FFB1-9A70-8F53-EBF9-C34F6DF2BC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A46ED8E-D4DE-B64B-4417-985F375F0A52}"/>
              </a:ext>
            </a:extLst>
          </p:cNvPr>
          <p:cNvSpPr txBox="1"/>
          <p:nvPr/>
        </p:nvSpPr>
        <p:spPr>
          <a:xfrm>
            <a:off x="1447800" y="2890391"/>
            <a:ext cx="9296400" cy="1308050"/>
          </a:xfrm>
          <a:prstGeom prst="rect">
            <a:avLst/>
          </a:prstGeom>
          <a:noFill/>
        </p:spPr>
        <p:txBody>
          <a:bodyPr wrap="square" rtlCol="0">
            <a:spAutoFit/>
          </a:bodyPr>
          <a:lstStyle/>
          <a:p>
            <a:pPr algn="ctr">
              <a:spcAft>
                <a:spcPts val="1800"/>
              </a:spcAft>
            </a:pPr>
            <a:r>
              <a:rPr lang="en-US" sz="3200" dirty="0">
                <a:solidFill>
                  <a:schemeClr val="bg1"/>
                </a:solidFill>
                <a:latin typeface="Ubuntu" panose="020B0504030602030204" pitchFamily="34" charset="0"/>
              </a:rPr>
              <a:t>Special Olympics work makes impact </a:t>
            </a:r>
            <a:r>
              <a:rPr lang="en-US" sz="3200" b="1" dirty="0">
                <a:solidFill>
                  <a:srgbClr val="F6891F"/>
                </a:solidFill>
                <a:latin typeface="Ubuntu" panose="020B0504030602030204" pitchFamily="34" charset="0"/>
              </a:rPr>
              <a:t>possible</a:t>
            </a:r>
            <a:r>
              <a:rPr lang="en-US" sz="3200" dirty="0">
                <a:solidFill>
                  <a:schemeClr val="bg1"/>
                </a:solidFill>
                <a:latin typeface="Ubuntu" panose="020B0504030602030204" pitchFamily="34" charset="0"/>
              </a:rPr>
              <a:t>.</a:t>
            </a:r>
          </a:p>
          <a:p>
            <a:pPr algn="ctr">
              <a:spcAft>
                <a:spcPts val="1800"/>
              </a:spcAft>
            </a:pPr>
            <a:r>
              <a:rPr lang="en-US" sz="3200" dirty="0">
                <a:solidFill>
                  <a:schemeClr val="bg1"/>
                </a:solidFill>
                <a:latin typeface="Ubuntu" panose="020B0504030602030204" pitchFamily="34" charset="0"/>
              </a:rPr>
              <a:t>Families help make impact </a:t>
            </a:r>
            <a:r>
              <a:rPr lang="en-US" sz="3200" b="1" dirty="0">
                <a:solidFill>
                  <a:srgbClr val="F6891F"/>
                </a:solidFill>
                <a:latin typeface="Ubuntu" panose="020B0504030602030204" pitchFamily="34" charset="0"/>
              </a:rPr>
              <a:t>visible</a:t>
            </a:r>
            <a:r>
              <a:rPr lang="en-US" sz="3200" dirty="0">
                <a:solidFill>
                  <a:schemeClr val="bg1"/>
                </a:solidFill>
                <a:latin typeface="Ubuntu" panose="020B0504030602030204" pitchFamily="34" charset="0"/>
              </a:rPr>
              <a:t>.</a:t>
            </a:r>
          </a:p>
        </p:txBody>
      </p:sp>
    </p:spTree>
    <p:extLst>
      <p:ext uri="{BB962C8B-B14F-4D97-AF65-F5344CB8AC3E}">
        <p14:creationId xmlns:p14="http://schemas.microsoft.com/office/powerpoint/2010/main" val="1818912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BE618-58F8-5D73-5D3B-8DDD456A6215}"/>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396FBE34-1599-CEA1-6E5D-BD0F4644C29D}"/>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556BC1D8-07CB-CDA9-D1DE-8F9450B5D16A}"/>
              </a:ext>
            </a:extLst>
          </p:cNvPr>
          <p:cNvSpPr>
            <a:spLocks noGrp="1"/>
          </p:cNvSpPr>
          <p:nvPr>
            <p:ph type="body" sz="quarter" idx="13"/>
          </p:nvPr>
        </p:nvSpPr>
        <p:spPr/>
        <p:txBody>
          <a:bodyPr/>
          <a:lstStyle/>
          <a:p>
            <a:r>
              <a:rPr lang="en-US" dirty="0"/>
              <a:t>Day One</a:t>
            </a:r>
          </a:p>
        </p:txBody>
      </p:sp>
      <p:sp>
        <p:nvSpPr>
          <p:cNvPr id="7" name="TextBox 6">
            <a:extLst>
              <a:ext uri="{FF2B5EF4-FFF2-40B4-BE49-F238E27FC236}">
                <a16:creationId xmlns:a16="http://schemas.microsoft.com/office/drawing/2014/main" id="{93C86353-A29A-7067-2395-873431823D67}"/>
              </a:ext>
            </a:extLst>
          </p:cNvPr>
          <p:cNvSpPr txBox="1"/>
          <p:nvPr/>
        </p:nvSpPr>
        <p:spPr>
          <a:xfrm>
            <a:off x="5410200" y="2925495"/>
            <a:ext cx="5240919" cy="1616340"/>
          </a:xfrm>
          <a:prstGeom prst="rect">
            <a:avLst/>
          </a:prstGeom>
          <a:noFill/>
        </p:spPr>
        <p:txBody>
          <a:bodyPr wrap="square" rtlCol="0">
            <a:spAutoFit/>
          </a:bodyPr>
          <a:lstStyle/>
          <a:p>
            <a:pPr>
              <a:lnSpc>
                <a:spcPct val="120000"/>
              </a:lnSpc>
              <a:spcAft>
                <a:spcPts val="600"/>
              </a:spcAft>
            </a:pPr>
            <a:r>
              <a:rPr lang="en-US" b="1" dirty="0">
                <a:solidFill>
                  <a:srgbClr val="F6891F"/>
                </a:solidFill>
                <a:latin typeface="Ubuntu" panose="020B0504030602030204" pitchFamily="34" charset="0"/>
              </a:rPr>
              <a:t>Give one example from your own experience.</a:t>
            </a:r>
          </a:p>
          <a:p>
            <a:pPr marL="533400" indent="-355600">
              <a:lnSpc>
                <a:spcPct val="120000"/>
              </a:lnSpc>
              <a:spcAft>
                <a:spcPts val="600"/>
              </a:spcAft>
              <a:buBlip>
                <a:blip r:embed="rId3"/>
              </a:buBlip>
            </a:pPr>
            <a:r>
              <a:rPr lang="en-US" dirty="0">
                <a:solidFill>
                  <a:srgbClr val="292662"/>
                </a:solidFill>
                <a:latin typeface="Ubuntu" panose="020B0504030602030204" pitchFamily="34" charset="0"/>
              </a:rPr>
              <a:t>What was the problem?</a:t>
            </a:r>
          </a:p>
          <a:p>
            <a:pPr marL="533400" indent="-355600">
              <a:lnSpc>
                <a:spcPct val="120000"/>
              </a:lnSpc>
              <a:spcAft>
                <a:spcPts val="600"/>
              </a:spcAft>
              <a:buBlip>
                <a:blip r:embed="rId3"/>
              </a:buBlip>
            </a:pPr>
            <a:r>
              <a:rPr lang="en-US" dirty="0">
                <a:solidFill>
                  <a:srgbClr val="292662"/>
                </a:solidFill>
                <a:latin typeface="Ubuntu" panose="020B0504030602030204" pitchFamily="34" charset="0"/>
              </a:rPr>
              <a:t>What did Special Olympics do?</a:t>
            </a:r>
          </a:p>
          <a:p>
            <a:pPr marL="533400" indent="-355600">
              <a:lnSpc>
                <a:spcPct val="120000"/>
              </a:lnSpc>
              <a:spcAft>
                <a:spcPts val="600"/>
              </a:spcAft>
              <a:buBlip>
                <a:blip r:embed="rId3"/>
              </a:buBlip>
            </a:pPr>
            <a:r>
              <a:rPr lang="en-US" dirty="0">
                <a:solidFill>
                  <a:srgbClr val="292662"/>
                </a:solidFill>
                <a:latin typeface="Ubuntu" panose="020B0504030602030204" pitchFamily="34" charset="0"/>
              </a:rPr>
              <a:t>What changed?</a:t>
            </a:r>
          </a:p>
        </p:txBody>
      </p:sp>
      <p:sp>
        <p:nvSpPr>
          <p:cNvPr id="9" name="Rectangle: Rounded Corners 8">
            <a:extLst>
              <a:ext uri="{FF2B5EF4-FFF2-40B4-BE49-F238E27FC236}">
                <a16:creationId xmlns:a16="http://schemas.microsoft.com/office/drawing/2014/main" id="{74935E2B-94BA-7EE2-C469-F99AC0566AB8}"/>
              </a:ext>
            </a:extLst>
          </p:cNvPr>
          <p:cNvSpPr/>
          <p:nvPr/>
        </p:nvSpPr>
        <p:spPr>
          <a:xfrm>
            <a:off x="-228600"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A3CF357-3B80-B0CB-497E-E309C9D432CF}"/>
              </a:ext>
            </a:extLst>
          </p:cNvPr>
          <p:cNvSpPr txBox="1"/>
          <p:nvPr/>
        </p:nvSpPr>
        <p:spPr>
          <a:xfrm>
            <a:off x="1794881" y="1968665"/>
            <a:ext cx="3069219" cy="867930"/>
          </a:xfrm>
          <a:prstGeom prst="rect">
            <a:avLst/>
          </a:prstGeom>
          <a:noFill/>
        </p:spPr>
        <p:txBody>
          <a:bodyPr wrap="square" rtlCol="0">
            <a:spAutoFit/>
          </a:bodyPr>
          <a:lstStyle/>
          <a:p>
            <a:pPr>
              <a:lnSpc>
                <a:spcPct val="90000"/>
              </a:lnSpc>
              <a:spcAft>
                <a:spcPts val="800"/>
              </a:spcAft>
            </a:pPr>
            <a:r>
              <a:rPr lang="en-US" sz="2800" b="1" dirty="0">
                <a:solidFill>
                  <a:srgbClr val="F6891F"/>
                </a:solidFill>
                <a:latin typeface="Ubuntu" panose="020B0504030602030204" pitchFamily="34" charset="0"/>
              </a:rPr>
              <a:t>Impact Story Discussion</a:t>
            </a:r>
          </a:p>
        </p:txBody>
      </p:sp>
      <p:pic>
        <p:nvPicPr>
          <p:cNvPr id="8" name="Graphic 7">
            <a:extLst>
              <a:ext uri="{FF2B5EF4-FFF2-40B4-BE49-F238E27FC236}">
                <a16:creationId xmlns:a16="http://schemas.microsoft.com/office/drawing/2014/main" id="{B2516F46-DD68-7930-7EC5-FB07EA207A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
        <p:nvSpPr>
          <p:cNvPr id="10" name="TextBox 9">
            <a:extLst>
              <a:ext uri="{FF2B5EF4-FFF2-40B4-BE49-F238E27FC236}">
                <a16:creationId xmlns:a16="http://schemas.microsoft.com/office/drawing/2014/main" id="{C991A5CA-E406-A33D-22F0-41CB0A9FFBCD}"/>
              </a:ext>
            </a:extLst>
          </p:cNvPr>
          <p:cNvSpPr txBox="1"/>
          <p:nvPr/>
        </p:nvSpPr>
        <p:spPr>
          <a:xfrm>
            <a:off x="1029824" y="2925495"/>
            <a:ext cx="3183519"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Does Special Olympics change lives, </a:t>
            </a:r>
            <a:r>
              <a:rPr kumimoji="0" lang="en-US"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yes</a:t>
            </a:r>
            <a:r>
              <a:rPr kumimoji="0" lang="en-US"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 or </a:t>
            </a:r>
            <a:r>
              <a:rPr kumimoji="0" lang="en-US" sz="2100" i="0" u="none" strike="noStrike" kern="1200" cap="none" spc="0" normalizeH="0" baseline="0" noProof="0" dirty="0">
                <a:ln>
                  <a:noFill/>
                </a:ln>
                <a:solidFill>
                  <a:srgbClr val="F6891F"/>
                </a:solidFill>
                <a:effectLst/>
                <a:uLnTx/>
                <a:uFillTx/>
                <a:latin typeface="Ubuntu" panose="020B0504030602030204" pitchFamily="34" charset="0"/>
                <a:ea typeface="+mn-ea"/>
                <a:cs typeface="+mn-cs"/>
              </a:rPr>
              <a:t>no</a:t>
            </a:r>
            <a:r>
              <a:rPr kumimoji="0" lang="en-US" sz="210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a:t>
            </a:r>
            <a:endParaRPr lang="en-US" sz="2100" b="1" dirty="0">
              <a:solidFill>
                <a:schemeClr val="bg1"/>
              </a:solidFill>
              <a:latin typeface="Ubuntu" panose="020B0504030602030204" pitchFamily="34" charset="0"/>
            </a:endParaRPr>
          </a:p>
        </p:txBody>
      </p:sp>
    </p:spTree>
    <p:extLst>
      <p:ext uri="{BB962C8B-B14F-4D97-AF65-F5344CB8AC3E}">
        <p14:creationId xmlns:p14="http://schemas.microsoft.com/office/powerpoint/2010/main" val="10262552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27131C-8DD0-3247-CE8C-66571CD87211}"/>
              </a:ext>
            </a:extLst>
          </p:cNvPr>
          <p:cNvSpPr/>
          <p:nvPr/>
        </p:nvSpPr>
        <p:spPr>
          <a:xfrm>
            <a:off x="7799771" y="0"/>
            <a:ext cx="4392229"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C4BDC9B-C2AF-D798-CD9B-A323644EA84D}"/>
              </a:ext>
            </a:extLst>
          </p:cNvPr>
          <p:cNvSpPr txBox="1"/>
          <p:nvPr/>
        </p:nvSpPr>
        <p:spPr>
          <a:xfrm>
            <a:off x="8156926" y="3207509"/>
            <a:ext cx="4035074" cy="424732"/>
          </a:xfrm>
          <a:prstGeom prst="rect">
            <a:avLst/>
          </a:prstGeom>
          <a:noFill/>
        </p:spPr>
        <p:txBody>
          <a:bodyPr wrap="square" rtlCol="0">
            <a:spAutoFit/>
          </a:bodyPr>
          <a:lstStyle/>
          <a:p>
            <a:pPr>
              <a:lnSpc>
                <a:spcPct val="90000"/>
              </a:lnSpc>
            </a:pPr>
            <a:r>
              <a:rPr lang="en-US" sz="2400" b="1" dirty="0">
                <a:solidFill>
                  <a:srgbClr val="F7F5E8"/>
                </a:solidFill>
                <a:latin typeface="Ubuntu" panose="020B0504030602030204" pitchFamily="34" charset="0"/>
              </a:rPr>
              <a:t>Let’s talk about </a:t>
            </a:r>
            <a:r>
              <a:rPr lang="en-US" sz="2400" b="1" dirty="0">
                <a:solidFill>
                  <a:srgbClr val="F6891F"/>
                </a:solidFill>
                <a:latin typeface="Ubuntu" panose="020B0504030602030204" pitchFamily="34" charset="0"/>
              </a:rPr>
              <a:t>photos</a:t>
            </a:r>
            <a:r>
              <a:rPr lang="en-US" sz="2400" b="1" dirty="0">
                <a:solidFill>
                  <a:srgbClr val="F7F5E8"/>
                </a:solidFill>
                <a:latin typeface="Ubuntu" panose="020B0504030602030204" pitchFamily="34" charset="0"/>
              </a:rPr>
              <a:t>.</a:t>
            </a:r>
          </a:p>
        </p:txBody>
      </p:sp>
      <p:pic>
        <p:nvPicPr>
          <p:cNvPr id="10" name="Picture 9" descr="A group of people sitting outside&#10;&#10;Description automatically generated with low confidence">
            <a:extLst>
              <a:ext uri="{FF2B5EF4-FFF2-40B4-BE49-F238E27FC236}">
                <a16:creationId xmlns:a16="http://schemas.microsoft.com/office/drawing/2014/main" id="{E006E54F-91A0-3DE3-C77D-0933BB67D75E}"/>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l="17880" r="5171"/>
          <a:stretch/>
        </p:blipFill>
        <p:spPr>
          <a:xfrm>
            <a:off x="-137160" y="-18248"/>
            <a:ext cx="7936931" cy="6876247"/>
          </a:xfrm>
          <a:prstGeom prst="rect">
            <a:avLst/>
          </a:prstGeom>
        </p:spPr>
      </p:pic>
      <p:pic>
        <p:nvPicPr>
          <p:cNvPr id="14" name="Graphic 13">
            <a:extLst>
              <a:ext uri="{FF2B5EF4-FFF2-40B4-BE49-F238E27FC236}">
                <a16:creationId xmlns:a16="http://schemas.microsoft.com/office/drawing/2014/main" id="{0E4749F4-154F-86D3-E883-DBF5013225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spTree>
    <p:extLst>
      <p:ext uri="{BB962C8B-B14F-4D97-AF65-F5344CB8AC3E}">
        <p14:creationId xmlns:p14="http://schemas.microsoft.com/office/powerpoint/2010/main" val="3113315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9252-071B-93D8-6509-4E559BB5C298}"/>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29A27C-8981-4C04-349F-E6A88206A39D}"/>
              </a:ext>
            </a:extLst>
          </p:cNvPr>
          <p:cNvSpPr/>
          <p:nvPr/>
        </p:nvSpPr>
        <p:spPr>
          <a:xfrm>
            <a:off x="-228600" y="1090386"/>
            <a:ext cx="285115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2" name="Table 1">
            <a:extLst>
              <a:ext uri="{FF2B5EF4-FFF2-40B4-BE49-F238E27FC236}">
                <a16:creationId xmlns:a16="http://schemas.microsoft.com/office/drawing/2014/main" id="{58C83A14-DA10-70D8-AC7F-9198D73B9BCC}"/>
              </a:ext>
            </a:extLst>
          </p:cNvPr>
          <p:cNvGraphicFramePr>
            <a:graphicFrameLocks noGrp="1"/>
          </p:cNvGraphicFramePr>
          <p:nvPr>
            <p:extLst>
              <p:ext uri="{D42A27DB-BD31-4B8C-83A1-F6EECF244321}">
                <p14:modId xmlns:p14="http://schemas.microsoft.com/office/powerpoint/2010/main" val="432031320"/>
              </p:ext>
            </p:extLst>
          </p:nvPr>
        </p:nvGraphicFramePr>
        <p:xfrm>
          <a:off x="2870200" y="1933193"/>
          <a:ext cx="8750326" cy="1404000"/>
        </p:xfrm>
        <a:graphic>
          <a:graphicData uri="http://schemas.openxmlformats.org/drawingml/2006/table">
            <a:tbl>
              <a:tblPr bandRow="1">
                <a:tableStyleId>{22838BEF-8BB2-4498-84A7-C5851F593DF1}</a:tableStyleId>
              </a:tblPr>
              <a:tblGrid>
                <a:gridCol w="2032000">
                  <a:extLst>
                    <a:ext uri="{9D8B030D-6E8A-4147-A177-3AD203B41FA5}">
                      <a16:colId xmlns:a16="http://schemas.microsoft.com/office/drawing/2014/main" val="2327306952"/>
                    </a:ext>
                  </a:extLst>
                </a:gridCol>
                <a:gridCol w="6718326">
                  <a:extLst>
                    <a:ext uri="{9D8B030D-6E8A-4147-A177-3AD203B41FA5}">
                      <a16:colId xmlns:a16="http://schemas.microsoft.com/office/drawing/2014/main" val="693018014"/>
                    </a:ext>
                  </a:extLst>
                </a:gridCol>
              </a:tblGrid>
              <a:tr h="468000">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292662"/>
                          </a:solidFill>
                          <a:latin typeface="Ubuntu Light" panose="020B0304030602030204" pitchFamily="34" charset="0"/>
                        </a:rPr>
                        <a:t>9:00 – 12:00</a:t>
                      </a:r>
                    </a:p>
                  </a:txBody>
                  <a:tcPr marL="71545" marR="71545" marT="86119" marB="86119" anchor="ctr">
                    <a:lnL w="12700" cmpd="sng">
                      <a:noFill/>
                    </a:lnL>
                    <a:lnR w="12700" cmpd="sng">
                      <a:noFill/>
                    </a:lnR>
                    <a:lnT w="12700" cap="flat" cmpd="sng" algn="ctr">
                      <a:no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n-US" sz="1700" b="0" u="none" strike="noStrike" cap="none" dirty="0">
                          <a:solidFill>
                            <a:schemeClr val="tx1"/>
                          </a:solidFill>
                          <a:latin typeface="Ubuntu Light" panose="020B0304030602030204" pitchFamily="34" charset="0"/>
                        </a:rPr>
                        <a:t>Field Day</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12:00 – 13:00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tc>
                  <a:txBody>
                    <a:bodyPr/>
                    <a:lstStyle/>
                    <a:p>
                      <a:pPr marL="183600" marR="0" lvl="0" indent="0" algn="l" rtl="0">
                        <a:lnSpc>
                          <a:spcPct val="100000"/>
                        </a:lnSpc>
                        <a:spcBef>
                          <a:spcPts val="0"/>
                        </a:spcBef>
                        <a:spcAft>
                          <a:spcPts val="0"/>
                        </a:spcAft>
                        <a:buClr>
                          <a:srgbClr val="000000"/>
                        </a:buClr>
                        <a:buSzPts val="2000"/>
                        <a:buFont typeface="Arial"/>
                        <a:buNone/>
                      </a:pPr>
                      <a:r>
                        <a:rPr lang="en-US" sz="1700" b="0" i="1" u="none" strike="noStrike" cap="none" dirty="0">
                          <a:solidFill>
                            <a:srgbClr val="292662"/>
                          </a:solidFill>
                          <a:latin typeface="Ubuntu" panose="020B0504030602030204" pitchFamily="34" charset="0"/>
                        </a:rPr>
                        <a:t>Lunch Break</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solidFill>
                      <a:srgbClr val="F7F5E8"/>
                    </a:solidFill>
                  </a:tcPr>
                </a:tc>
                <a:extLst>
                  <a:ext uri="{0D108BD9-81ED-4DB2-BD59-A6C34878D82A}">
                    <a16:rowId xmlns:a16="http://schemas.microsoft.com/office/drawing/2014/main" val="3350580430"/>
                  </a:ext>
                </a:extLst>
              </a:tr>
              <a:tr h="468000">
                <a:tc>
                  <a:txBody>
                    <a:bodyPr/>
                    <a:lstStyle/>
                    <a:p>
                      <a:pPr marL="180000" marR="0" algn="l">
                        <a:spcBef>
                          <a:spcPts val="0"/>
                        </a:spcBef>
                        <a:spcAft>
                          <a:spcPts val="0"/>
                        </a:spcAft>
                      </a:pPr>
                      <a:r>
                        <a:rPr lang="en-US" sz="1700" b="1" dirty="0">
                          <a:solidFill>
                            <a:srgbClr val="292662"/>
                          </a:solidFill>
                          <a:latin typeface="Ubuntu Light" panose="020B0304030602030204" pitchFamily="34" charset="0"/>
                        </a:rPr>
                        <a:t>13:00 – 14:00</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0" algn="l" defTabSz="914400" rtl="0" eaLnBrk="1" fontAlgn="auto" latinLnBrk="0" hangingPunct="1">
                        <a:lnSpc>
                          <a:spcPct val="100000"/>
                        </a:lnSpc>
                        <a:spcBef>
                          <a:spcPts val="0"/>
                        </a:spcBef>
                        <a:spcAft>
                          <a:spcPts val="0"/>
                        </a:spcAft>
                        <a:buClrTx/>
                        <a:buSzTx/>
                        <a:buFontTx/>
                        <a:buNone/>
                        <a:tabLst/>
                        <a:defRPr/>
                      </a:pPr>
                      <a:r>
                        <a:rPr lang="en-US" sz="1700" b="0" dirty="0">
                          <a:solidFill>
                            <a:schemeClr val="tx1"/>
                          </a:solidFill>
                          <a:latin typeface="Ubuntu Light" panose="020B0304030602030204" pitchFamily="34" charset="0"/>
                        </a:rPr>
                        <a:t>Debrief + Optional Final Family Well-Being Survey</a:t>
                      </a:r>
                    </a:p>
                  </a:txBody>
                  <a:tcPr marL="71545" marR="71545" marT="86119" marB="86119" anchor="ctr">
                    <a:lnL w="12700" cmpd="sng">
                      <a:noFill/>
                    </a:lnL>
                    <a:lnR w="12700" cmpd="sng">
                      <a:noFill/>
                    </a:lnR>
                    <a:lnT w="9525" cap="flat" cmpd="sng" algn="ctr">
                      <a:solidFill>
                        <a:srgbClr val="F6891F"/>
                      </a:solidFill>
                      <a:prstDash val="solid"/>
                      <a:round/>
                      <a:headEnd type="none" w="med" len="med"/>
                      <a:tailEnd type="none" w="med" len="med"/>
                    </a:lnT>
                    <a:lnB w="9525"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10196"/>
                  </a:ext>
                </a:extLst>
              </a:tr>
            </a:tbl>
          </a:graphicData>
        </a:graphic>
      </p:graphicFrame>
      <p:sp>
        <p:nvSpPr>
          <p:cNvPr id="3" name="TextBox 2">
            <a:extLst>
              <a:ext uri="{FF2B5EF4-FFF2-40B4-BE49-F238E27FC236}">
                <a16:creationId xmlns:a16="http://schemas.microsoft.com/office/drawing/2014/main" id="{13B54DDD-E2D7-55B4-CFF7-E5F8879D667F}"/>
              </a:ext>
            </a:extLst>
          </p:cNvPr>
          <p:cNvSpPr txBox="1"/>
          <p:nvPr/>
        </p:nvSpPr>
        <p:spPr>
          <a:xfrm>
            <a:off x="368300" y="1292254"/>
            <a:ext cx="2006600" cy="1077218"/>
          </a:xfrm>
          <a:prstGeom prst="rect">
            <a:avLst/>
          </a:prstGeom>
          <a:noFill/>
        </p:spPr>
        <p:txBody>
          <a:bodyPr wrap="square" rtlCol="0">
            <a:spAutoFit/>
          </a:bodyPr>
          <a:lstStyle/>
          <a:p>
            <a:r>
              <a:rPr lang="en-US" sz="3200" b="1" dirty="0">
                <a:solidFill>
                  <a:srgbClr val="F6891F"/>
                </a:solidFill>
                <a:latin typeface="Ubuntu" panose="020B0504030602030204" pitchFamily="34" charset="0"/>
              </a:rPr>
              <a:t>Meeting</a:t>
            </a:r>
          </a:p>
          <a:p>
            <a:r>
              <a:rPr lang="en-US" sz="3200" b="1" dirty="0">
                <a:solidFill>
                  <a:srgbClr val="F6891F"/>
                </a:solidFill>
                <a:latin typeface="Ubuntu" panose="020B0504030602030204" pitchFamily="34" charset="0"/>
              </a:rPr>
              <a:t>Agenda</a:t>
            </a:r>
          </a:p>
        </p:txBody>
      </p:sp>
      <p:sp>
        <p:nvSpPr>
          <p:cNvPr id="4" name="TextBox 3">
            <a:extLst>
              <a:ext uri="{FF2B5EF4-FFF2-40B4-BE49-F238E27FC236}">
                <a16:creationId xmlns:a16="http://schemas.microsoft.com/office/drawing/2014/main" id="{900045A4-62D5-B705-C68C-F88A6E62D39D}"/>
              </a:ext>
            </a:extLst>
          </p:cNvPr>
          <p:cNvSpPr txBox="1"/>
          <p:nvPr/>
        </p:nvSpPr>
        <p:spPr>
          <a:xfrm>
            <a:off x="2971800" y="1369198"/>
            <a:ext cx="5727700" cy="461665"/>
          </a:xfrm>
          <a:prstGeom prst="rect">
            <a:avLst/>
          </a:prstGeom>
          <a:noFill/>
        </p:spPr>
        <p:txBody>
          <a:bodyPr wrap="square" rtlCol="0">
            <a:spAutoFit/>
          </a:bodyPr>
          <a:lstStyle/>
          <a:p>
            <a:r>
              <a:rPr lang="en-US" sz="2400" b="1" dirty="0">
                <a:solidFill>
                  <a:srgbClr val="292662"/>
                </a:solidFill>
                <a:latin typeface="Ubuntu" panose="020B0504030602030204" pitchFamily="34" charset="0"/>
              </a:rPr>
              <a:t>Day Two</a:t>
            </a:r>
          </a:p>
        </p:txBody>
      </p:sp>
    </p:spTree>
    <p:extLst>
      <p:ext uri="{BB962C8B-B14F-4D97-AF65-F5344CB8AC3E}">
        <p14:creationId xmlns:p14="http://schemas.microsoft.com/office/powerpoint/2010/main" val="34125070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332B3BC-B3B6-A71F-C05E-F248DF786176}"/>
              </a:ext>
            </a:extLst>
          </p:cNvPr>
          <p:cNvSpPr/>
          <p:nvPr/>
        </p:nvSpPr>
        <p:spPr>
          <a:xfrm>
            <a:off x="911788" y="1443976"/>
            <a:ext cx="81560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CCD678-F848-6CC6-3C35-1958917ADE42}"/>
              </a:ext>
            </a:extLst>
          </p:cNvPr>
          <p:cNvSpPr/>
          <p:nvPr/>
        </p:nvSpPr>
        <p:spPr>
          <a:xfrm>
            <a:off x="-137160" y="2362199"/>
            <a:ext cx="11704699" cy="3657145"/>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749CF3F-0112-7007-1C59-C77A662B7FB4}"/>
              </a:ext>
            </a:extLst>
          </p:cNvPr>
          <p:cNvSpPr txBox="1"/>
          <p:nvPr/>
        </p:nvSpPr>
        <p:spPr>
          <a:xfrm>
            <a:off x="1388516" y="1633675"/>
            <a:ext cx="7536656" cy="369332"/>
          </a:xfrm>
          <a:prstGeom prst="rect">
            <a:avLst/>
          </a:prstGeom>
          <a:noFill/>
        </p:spPr>
        <p:txBody>
          <a:bodyPr wrap="square" rtlCol="0">
            <a:spAutoFit/>
          </a:bodyPr>
          <a:lstStyle/>
          <a:p>
            <a:pPr>
              <a:lnSpc>
                <a:spcPct val="90000"/>
              </a:lnSpc>
            </a:pPr>
            <a:r>
              <a:rPr lang="en-US" sz="2000" dirty="0">
                <a:solidFill>
                  <a:srgbClr val="F7F5E8"/>
                </a:solidFill>
                <a:latin typeface="Ubuntu" panose="020B0504030602030204" pitchFamily="34" charset="0"/>
              </a:rPr>
              <a:t>Photos like this can </a:t>
            </a:r>
            <a:r>
              <a:rPr lang="en-US" sz="2000" dirty="0">
                <a:solidFill>
                  <a:srgbClr val="F6891F"/>
                </a:solidFill>
                <a:latin typeface="Ubuntu" panose="020B0504030602030204" pitchFamily="34" charset="0"/>
              </a:rPr>
              <a:t>attract</a:t>
            </a:r>
            <a:r>
              <a:rPr lang="en-US" sz="2000" dirty="0">
                <a:solidFill>
                  <a:srgbClr val="F7F5E8"/>
                </a:solidFill>
                <a:latin typeface="Ubuntu" panose="020B0504030602030204" pitchFamily="34" charset="0"/>
              </a:rPr>
              <a:t> attention to a story.</a:t>
            </a:r>
          </a:p>
        </p:txBody>
      </p:sp>
      <p:grpSp>
        <p:nvGrpSpPr>
          <p:cNvPr id="8" name="Group 7">
            <a:extLst>
              <a:ext uri="{FF2B5EF4-FFF2-40B4-BE49-F238E27FC236}">
                <a16:creationId xmlns:a16="http://schemas.microsoft.com/office/drawing/2014/main" id="{49676DA9-7EF9-6F67-A653-EB24AA5E7D01}"/>
              </a:ext>
            </a:extLst>
          </p:cNvPr>
          <p:cNvGrpSpPr/>
          <p:nvPr/>
        </p:nvGrpSpPr>
        <p:grpSpPr>
          <a:xfrm>
            <a:off x="773815" y="2590775"/>
            <a:ext cx="13917545" cy="3112669"/>
            <a:chOff x="284636" y="2569673"/>
            <a:chExt cx="11515478" cy="2575445"/>
          </a:xfrm>
        </p:grpSpPr>
        <p:pic>
          <p:nvPicPr>
            <p:cNvPr id="3" name="Picture 8">
              <a:extLst>
                <a:ext uri="{FF2B5EF4-FFF2-40B4-BE49-F238E27FC236}">
                  <a16:creationId xmlns:a16="http://schemas.microsoft.com/office/drawing/2014/main" id="{B414F3E2-6C8B-9DB6-5F69-EA4C567D5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53" b="25100"/>
            <a:stretch/>
          </p:blipFill>
          <p:spPr bwMode="auto">
            <a:xfrm>
              <a:off x="4381416" y="2569673"/>
              <a:ext cx="3321918" cy="257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F17856BA-3A7A-C69F-ADED-94103FE19D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00" r="7100"/>
            <a:stretch/>
          </p:blipFill>
          <p:spPr bwMode="auto">
            <a:xfrm>
              <a:off x="284636"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F2008557-A6B1-2235-5E7E-E7075AA949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69"/>
            <a:stretch/>
          </p:blipFill>
          <p:spPr bwMode="auto">
            <a:xfrm>
              <a:off x="7871783" y="2569673"/>
              <a:ext cx="3928331" cy="25754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Graphic 13">
            <a:extLst>
              <a:ext uri="{FF2B5EF4-FFF2-40B4-BE49-F238E27FC236}">
                <a16:creationId xmlns:a16="http://schemas.microsoft.com/office/drawing/2014/main" id="{9E49A4BC-1E01-FC46-C607-E987E4F362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743" y="1443977"/>
            <a:ext cx="740093" cy="740093"/>
          </a:xfrm>
          <a:prstGeom prst="rect">
            <a:avLst/>
          </a:prstGeom>
        </p:spPr>
      </p:pic>
      <p:sp>
        <p:nvSpPr>
          <p:cNvPr id="18" name="Text Placeholder 17">
            <a:extLst>
              <a:ext uri="{FF2B5EF4-FFF2-40B4-BE49-F238E27FC236}">
                <a16:creationId xmlns:a16="http://schemas.microsoft.com/office/drawing/2014/main" id="{00C16FCD-B8AC-80E6-EE24-7FF18D7CB7CA}"/>
              </a:ext>
            </a:extLst>
          </p:cNvPr>
          <p:cNvSpPr>
            <a:spLocks noGrp="1"/>
          </p:cNvSpPr>
          <p:nvPr>
            <p:ph type="body" sz="quarter" idx="11"/>
          </p:nvPr>
        </p:nvSpPr>
        <p:spPr/>
        <p:txBody>
          <a:bodyPr>
            <a:normAutofit/>
          </a:bodyPr>
          <a:lstStyle/>
          <a:p>
            <a:r>
              <a:rPr lang="en-US" sz="1300" dirty="0"/>
              <a:t>Telling Stories of Impact</a:t>
            </a:r>
          </a:p>
        </p:txBody>
      </p:sp>
      <p:sp>
        <p:nvSpPr>
          <p:cNvPr id="19" name="Text Placeholder 18">
            <a:extLst>
              <a:ext uri="{FF2B5EF4-FFF2-40B4-BE49-F238E27FC236}">
                <a16:creationId xmlns:a16="http://schemas.microsoft.com/office/drawing/2014/main" id="{0591C434-2D1D-3AC8-3D21-FD3DB5C2E0F8}"/>
              </a:ext>
            </a:extLst>
          </p:cNvPr>
          <p:cNvSpPr>
            <a:spLocks noGrp="1"/>
          </p:cNvSpPr>
          <p:nvPr>
            <p:ph type="body" sz="quarter" idx="12"/>
          </p:nvPr>
        </p:nvSpPr>
        <p:spPr>
          <a:xfrm>
            <a:off x="9339945" y="575623"/>
            <a:ext cx="528061" cy="356260"/>
          </a:xfrm>
        </p:spPr>
        <p:txBody>
          <a:bodyPr/>
          <a:lstStyle/>
          <a:p>
            <a:r>
              <a:rPr lang="en-US" dirty="0"/>
              <a:t>1.4.</a:t>
            </a:r>
          </a:p>
        </p:txBody>
      </p:sp>
      <p:sp>
        <p:nvSpPr>
          <p:cNvPr id="20" name="Text Placeholder 19">
            <a:extLst>
              <a:ext uri="{FF2B5EF4-FFF2-40B4-BE49-F238E27FC236}">
                <a16:creationId xmlns:a16="http://schemas.microsoft.com/office/drawing/2014/main" id="{80D9463B-2198-BF06-B04B-587AAB123A57}"/>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412188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4.58333E-6 3.7037E-7 L -0.29166 3.7037E-7 " pathEditMode="relative" rAng="0" ptsTypes="AA">
                                      <p:cBhvr>
                                        <p:cTn id="6" dur="2000" fill="hold"/>
                                        <p:tgtEl>
                                          <p:spTgt spid="8"/>
                                        </p:tgtEl>
                                        <p:attrNameLst>
                                          <p:attrName>ppt_x</p:attrName>
                                          <p:attrName>ppt_y</p:attrName>
                                        </p:attrNameLst>
                                      </p:cBhvr>
                                      <p:rCtr x="-145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95DDF-D367-A394-01A1-A9BE6DAD9230}"/>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6B5ED735-C9F6-4A75-4A71-9AA8D9EEE42C}"/>
              </a:ext>
            </a:extLst>
          </p:cNvPr>
          <p:cNvSpPr/>
          <p:nvPr/>
        </p:nvSpPr>
        <p:spPr>
          <a:xfrm>
            <a:off x="911788" y="1398256"/>
            <a:ext cx="5946211" cy="740093"/>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65AEEA4-DB6B-9C15-0C91-5B390F7909AC}"/>
              </a:ext>
            </a:extLst>
          </p:cNvPr>
          <p:cNvSpPr/>
          <p:nvPr/>
        </p:nvSpPr>
        <p:spPr>
          <a:xfrm>
            <a:off x="0" y="2362200"/>
            <a:ext cx="12410975" cy="3413760"/>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3FABF0C-80CA-E681-141D-5831FC9E268A}"/>
              </a:ext>
            </a:extLst>
          </p:cNvPr>
          <p:cNvSpPr txBox="1"/>
          <p:nvPr/>
        </p:nvSpPr>
        <p:spPr>
          <a:xfrm>
            <a:off x="1440903" y="1445016"/>
            <a:ext cx="5554257" cy="646331"/>
          </a:xfrm>
          <a:prstGeom prst="rect">
            <a:avLst/>
          </a:prstGeom>
          <a:noFill/>
        </p:spPr>
        <p:txBody>
          <a:bodyPr wrap="square" rtlCol="0">
            <a:spAutoFit/>
          </a:bodyPr>
          <a:lstStyle/>
          <a:p>
            <a:pPr>
              <a:lnSpc>
                <a:spcPct val="90000"/>
              </a:lnSpc>
            </a:pPr>
            <a:r>
              <a:rPr lang="en-US" sz="2000" dirty="0">
                <a:solidFill>
                  <a:srgbClr val="292662"/>
                </a:solidFill>
                <a:latin typeface="Ubuntu" panose="020B0504030602030204" pitchFamily="34" charset="0"/>
              </a:rPr>
              <a:t>Photos like these are not interesting.</a:t>
            </a:r>
          </a:p>
          <a:p>
            <a:pPr>
              <a:lnSpc>
                <a:spcPct val="90000"/>
              </a:lnSpc>
            </a:pPr>
            <a:r>
              <a:rPr lang="en-US" sz="2000" dirty="0">
                <a:solidFill>
                  <a:srgbClr val="292662"/>
                </a:solidFill>
                <a:latin typeface="Ubuntu" panose="020B0504030602030204" pitchFamily="34" charset="0"/>
              </a:rPr>
              <a:t>They will not get people to stop and look</a:t>
            </a:r>
            <a:endParaRPr lang="en-US" sz="2000" dirty="0">
              <a:solidFill>
                <a:srgbClr val="F6891F"/>
              </a:solidFill>
              <a:latin typeface="Ubuntu" panose="020B0504030602030204" pitchFamily="34" charset="0"/>
            </a:endParaRPr>
          </a:p>
        </p:txBody>
      </p:sp>
      <p:pic>
        <p:nvPicPr>
          <p:cNvPr id="6" name="Picture 6" descr="Young men dressed in red and white football kits and wearing gold medals line up with arms around each other smiling in front of promotional poster for Special Olympics Malta Invitational Games 2022. ">
            <a:extLst>
              <a:ext uri="{FF2B5EF4-FFF2-40B4-BE49-F238E27FC236}">
                <a16:creationId xmlns:a16="http://schemas.microsoft.com/office/drawing/2014/main" id="{BE707CA7-4D53-5B21-F8C2-A757A4C702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5487" y="2563014"/>
            <a:ext cx="5273040" cy="2966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 large group of people pose for a photo. There are Special Olympics athletes, Unified partners, coaches, teachers and professional cheerleaders. ">
            <a:extLst>
              <a:ext uri="{FF2B5EF4-FFF2-40B4-BE49-F238E27FC236}">
                <a16:creationId xmlns:a16="http://schemas.microsoft.com/office/drawing/2014/main" id="{C6E4F761-288B-228B-03D5-D78CC1E50E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6260" y="2563015"/>
            <a:ext cx="5273041" cy="2966085"/>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47CFD504-358A-DB93-5550-1A52C8A293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742" y="1398257"/>
            <a:ext cx="740093" cy="740093"/>
          </a:xfrm>
          <a:prstGeom prst="rect">
            <a:avLst/>
          </a:prstGeom>
        </p:spPr>
      </p:pic>
      <p:sp>
        <p:nvSpPr>
          <p:cNvPr id="22" name="Text Placeholder 21">
            <a:extLst>
              <a:ext uri="{FF2B5EF4-FFF2-40B4-BE49-F238E27FC236}">
                <a16:creationId xmlns:a16="http://schemas.microsoft.com/office/drawing/2014/main" id="{FBB269F9-02B9-827C-BD65-4212485104AD}"/>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23" name="Text Placeholder 22">
            <a:extLst>
              <a:ext uri="{FF2B5EF4-FFF2-40B4-BE49-F238E27FC236}">
                <a16:creationId xmlns:a16="http://schemas.microsoft.com/office/drawing/2014/main" id="{0334F47E-EF9C-72EE-6E52-F53325A6DE73}"/>
              </a:ext>
            </a:extLst>
          </p:cNvPr>
          <p:cNvSpPr>
            <a:spLocks noGrp="1"/>
          </p:cNvSpPr>
          <p:nvPr>
            <p:ph type="body" sz="quarter" idx="12"/>
          </p:nvPr>
        </p:nvSpPr>
        <p:spPr>
          <a:xfrm>
            <a:off x="9339945" y="575623"/>
            <a:ext cx="528061" cy="356260"/>
          </a:xfrm>
        </p:spPr>
        <p:txBody>
          <a:bodyPr/>
          <a:lstStyle/>
          <a:p>
            <a:r>
              <a:rPr lang="en-US" dirty="0"/>
              <a:t>1.4.</a:t>
            </a:r>
          </a:p>
        </p:txBody>
      </p:sp>
      <p:sp>
        <p:nvSpPr>
          <p:cNvPr id="24" name="Text Placeholder 23">
            <a:extLst>
              <a:ext uri="{FF2B5EF4-FFF2-40B4-BE49-F238E27FC236}">
                <a16:creationId xmlns:a16="http://schemas.microsoft.com/office/drawing/2014/main" id="{3001FCD2-C4F1-C2F5-03A7-A5FEBFD8693A}"/>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31739797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53BFADD-3518-DAA6-1061-E31058BFD40D}"/>
              </a:ext>
            </a:extLst>
          </p:cNvPr>
          <p:cNvSpPr/>
          <p:nvPr/>
        </p:nvSpPr>
        <p:spPr>
          <a:xfrm>
            <a:off x="911789" y="1443976"/>
            <a:ext cx="5679512"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6D66FAB-F7C8-C7BA-5153-B4C313E601CE}"/>
              </a:ext>
            </a:extLst>
          </p:cNvPr>
          <p:cNvSpPr/>
          <p:nvPr/>
        </p:nvSpPr>
        <p:spPr>
          <a:xfrm>
            <a:off x="-137160" y="2362199"/>
            <a:ext cx="12089806" cy="4191001"/>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78374F3-6BE6-3C48-ABCA-679A3CE27F17}"/>
              </a:ext>
            </a:extLst>
          </p:cNvPr>
          <p:cNvSpPr txBox="1"/>
          <p:nvPr/>
        </p:nvSpPr>
        <p:spPr>
          <a:xfrm>
            <a:off x="1388516" y="1618434"/>
            <a:ext cx="5545684" cy="369332"/>
          </a:xfrm>
          <a:prstGeom prst="rect">
            <a:avLst/>
          </a:prstGeom>
          <a:noFill/>
        </p:spPr>
        <p:txBody>
          <a:bodyPr wrap="square" rtlCol="0">
            <a:spAutoFit/>
          </a:bodyPr>
          <a:lstStyle/>
          <a:p>
            <a:pPr>
              <a:lnSpc>
                <a:spcPct val="90000"/>
              </a:lnSpc>
            </a:pPr>
            <a:r>
              <a:rPr lang="en-US" sz="2000" dirty="0">
                <a:solidFill>
                  <a:srgbClr val="F7F5E8"/>
                </a:solidFill>
                <a:latin typeface="Ubuntu" panose="020B0504030602030204" pitchFamily="34" charset="0"/>
              </a:rPr>
              <a:t>Photos of groups </a:t>
            </a:r>
            <a:r>
              <a:rPr lang="en-US" sz="2000" dirty="0">
                <a:solidFill>
                  <a:srgbClr val="F6891F"/>
                </a:solidFill>
                <a:latin typeface="Ubuntu" panose="020B0504030602030204" pitchFamily="34" charset="0"/>
              </a:rPr>
              <a:t>working</a:t>
            </a:r>
            <a:r>
              <a:rPr lang="en-US" sz="2000" dirty="0">
                <a:solidFill>
                  <a:srgbClr val="F7F5E8"/>
                </a:solidFill>
                <a:latin typeface="Ubuntu" panose="020B0504030602030204" pitchFamily="34" charset="0"/>
              </a:rPr>
              <a:t> are good.</a:t>
            </a:r>
          </a:p>
        </p:txBody>
      </p:sp>
      <p:pic>
        <p:nvPicPr>
          <p:cNvPr id="3" name="Graphic 2">
            <a:extLst>
              <a:ext uri="{FF2B5EF4-FFF2-40B4-BE49-F238E27FC236}">
                <a16:creationId xmlns:a16="http://schemas.microsoft.com/office/drawing/2014/main" id="{3B68FDE6-6156-052B-B6EA-F486D7488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pic>
        <p:nvPicPr>
          <p:cNvPr id="4" name="Content Placeholder 5" descr="A group of people sitting around a table&#10;&#10;Description automatically generated with medium confidence">
            <a:extLst>
              <a:ext uri="{FF2B5EF4-FFF2-40B4-BE49-F238E27FC236}">
                <a16:creationId xmlns:a16="http://schemas.microsoft.com/office/drawing/2014/main" id="{C6F0F623-61A4-2040-65FC-1D0750BA2501}"/>
              </a:ext>
            </a:extLst>
          </p:cNvPr>
          <p:cNvPicPr>
            <a:picLocks noChangeAspect="1"/>
          </p:cNvPicPr>
          <p:nvPr/>
        </p:nvPicPr>
        <p:blipFill rotWithShape="1">
          <a:blip r:embed="rId5"/>
          <a:srcRect t="7919" b="22581"/>
          <a:stretch/>
        </p:blipFill>
        <p:spPr>
          <a:xfrm>
            <a:off x="767707" y="2606040"/>
            <a:ext cx="10656585" cy="3703320"/>
          </a:xfrm>
          <a:prstGeom prst="rect">
            <a:avLst/>
          </a:prstGeom>
        </p:spPr>
      </p:pic>
      <p:sp>
        <p:nvSpPr>
          <p:cNvPr id="5" name="Text Placeholder 4">
            <a:extLst>
              <a:ext uri="{FF2B5EF4-FFF2-40B4-BE49-F238E27FC236}">
                <a16:creationId xmlns:a16="http://schemas.microsoft.com/office/drawing/2014/main" id="{8A7B4969-B78B-89E2-73CE-1902B6F604E7}"/>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6" name="Text Placeholder 5">
            <a:extLst>
              <a:ext uri="{FF2B5EF4-FFF2-40B4-BE49-F238E27FC236}">
                <a16:creationId xmlns:a16="http://schemas.microsoft.com/office/drawing/2014/main" id="{8803F8A2-96DE-EACC-D4AB-0D92FFA4D1CD}"/>
              </a:ext>
            </a:extLst>
          </p:cNvPr>
          <p:cNvSpPr>
            <a:spLocks noGrp="1"/>
          </p:cNvSpPr>
          <p:nvPr>
            <p:ph type="body" sz="quarter" idx="12"/>
          </p:nvPr>
        </p:nvSpPr>
        <p:spPr>
          <a:xfrm>
            <a:off x="9339945" y="575623"/>
            <a:ext cx="528061" cy="356260"/>
          </a:xfrm>
        </p:spPr>
        <p:txBody>
          <a:bodyPr/>
          <a:lstStyle/>
          <a:p>
            <a:r>
              <a:rPr lang="en-US" dirty="0"/>
              <a:t>1.4.</a:t>
            </a:r>
          </a:p>
        </p:txBody>
      </p:sp>
      <p:sp>
        <p:nvSpPr>
          <p:cNvPr id="7" name="Text Placeholder 6">
            <a:extLst>
              <a:ext uri="{FF2B5EF4-FFF2-40B4-BE49-F238E27FC236}">
                <a16:creationId xmlns:a16="http://schemas.microsoft.com/office/drawing/2014/main" id="{417B120E-076C-23EE-CBBC-5E6E40835D36}"/>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1083184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B65E5-F24D-B185-4293-3C66B057F9C2}"/>
            </a:ext>
          </a:extLst>
        </p:cNvPr>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2980A461-4F82-211B-1C90-6D82775583C8}"/>
              </a:ext>
            </a:extLst>
          </p:cNvPr>
          <p:cNvSpPr/>
          <p:nvPr/>
        </p:nvSpPr>
        <p:spPr>
          <a:xfrm>
            <a:off x="911788" y="1443976"/>
            <a:ext cx="7673411"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C0834A-708B-6F38-3166-D6196FC7FA7F}"/>
              </a:ext>
            </a:extLst>
          </p:cNvPr>
          <p:cNvSpPr/>
          <p:nvPr/>
        </p:nvSpPr>
        <p:spPr>
          <a:xfrm>
            <a:off x="911789" y="2362199"/>
            <a:ext cx="12691311" cy="3677689"/>
          </a:xfrm>
          <a:prstGeom prst="rect">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F64710-B3A2-A06A-3838-1727BA2475DC}"/>
              </a:ext>
            </a:extLst>
          </p:cNvPr>
          <p:cNvSpPr txBox="1"/>
          <p:nvPr/>
        </p:nvSpPr>
        <p:spPr>
          <a:xfrm>
            <a:off x="1388516" y="1629356"/>
            <a:ext cx="6472784" cy="369332"/>
          </a:xfrm>
          <a:prstGeom prst="rect">
            <a:avLst/>
          </a:prstGeom>
          <a:noFill/>
        </p:spPr>
        <p:txBody>
          <a:bodyPr wrap="square" rtlCol="0">
            <a:spAutoFit/>
          </a:bodyPr>
          <a:lstStyle/>
          <a:p>
            <a:pPr>
              <a:lnSpc>
                <a:spcPct val="90000"/>
              </a:lnSpc>
            </a:pPr>
            <a:r>
              <a:rPr lang="en-US" sz="2000" dirty="0">
                <a:solidFill>
                  <a:srgbClr val="F7F5E8"/>
                </a:solidFill>
                <a:latin typeface="Ubuntu" panose="020B0504030602030204" pitchFamily="34" charset="0"/>
              </a:rPr>
              <a:t>Take photos that </a:t>
            </a:r>
            <a:r>
              <a:rPr lang="en-US" sz="2000" b="1" dirty="0">
                <a:solidFill>
                  <a:srgbClr val="F6891F"/>
                </a:solidFill>
                <a:latin typeface="Ubuntu" panose="020B0504030602030204" pitchFamily="34" charset="0"/>
              </a:rPr>
              <a:t>show</a:t>
            </a:r>
            <a:r>
              <a:rPr lang="en-US" sz="2000" dirty="0">
                <a:solidFill>
                  <a:srgbClr val="F7F5E8"/>
                </a:solidFill>
                <a:latin typeface="Ubuntu" panose="020B0504030602030204" pitchFamily="34" charset="0"/>
              </a:rPr>
              <a:t> what athletes can do.</a:t>
            </a:r>
          </a:p>
        </p:txBody>
      </p:sp>
      <p:pic>
        <p:nvPicPr>
          <p:cNvPr id="3" name="Graphic 2">
            <a:extLst>
              <a:ext uri="{FF2B5EF4-FFF2-40B4-BE49-F238E27FC236}">
                <a16:creationId xmlns:a16="http://schemas.microsoft.com/office/drawing/2014/main" id="{59EB4A03-3EC2-93B4-E6A2-B78B6D5F9A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443977"/>
            <a:ext cx="740093" cy="740093"/>
          </a:xfrm>
          <a:prstGeom prst="rect">
            <a:avLst/>
          </a:prstGeom>
        </p:spPr>
      </p:pic>
      <p:grpSp>
        <p:nvGrpSpPr>
          <p:cNvPr id="9" name="Group 8">
            <a:extLst>
              <a:ext uri="{FF2B5EF4-FFF2-40B4-BE49-F238E27FC236}">
                <a16:creationId xmlns:a16="http://schemas.microsoft.com/office/drawing/2014/main" id="{E8E04DB3-D683-4B04-1923-48B2B5542AD5}"/>
              </a:ext>
            </a:extLst>
          </p:cNvPr>
          <p:cNvGrpSpPr/>
          <p:nvPr/>
        </p:nvGrpSpPr>
        <p:grpSpPr>
          <a:xfrm>
            <a:off x="1388516" y="2589060"/>
            <a:ext cx="14696467" cy="3202140"/>
            <a:chOff x="1064624" y="2619540"/>
            <a:chExt cx="13641778" cy="2972339"/>
          </a:xfrm>
        </p:grpSpPr>
        <p:pic>
          <p:nvPicPr>
            <p:cNvPr id="5" name="Picture 4" descr="A couple of men in a kitchen&#10;&#10;Description automatically generated with low confidence">
              <a:extLst>
                <a:ext uri="{FF2B5EF4-FFF2-40B4-BE49-F238E27FC236}">
                  <a16:creationId xmlns:a16="http://schemas.microsoft.com/office/drawing/2014/main" id="{75142687-DD49-8307-2E4F-3554AB3EFF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54040" y="2619540"/>
              <a:ext cx="4464550" cy="2972339"/>
            </a:xfrm>
            <a:prstGeom prst="rect">
              <a:avLst/>
            </a:prstGeom>
          </p:spPr>
        </p:pic>
        <p:pic>
          <p:nvPicPr>
            <p:cNvPr id="6" name="Picture 5" descr="A group of people at a farmers market&#10;&#10;Description automatically generated with low confidence">
              <a:extLst>
                <a:ext uri="{FF2B5EF4-FFF2-40B4-BE49-F238E27FC236}">
                  <a16:creationId xmlns:a16="http://schemas.microsoft.com/office/drawing/2014/main" id="{DD241433-6533-1CB9-C67B-0B40268A01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1852" y="2619540"/>
              <a:ext cx="4464550" cy="2972339"/>
            </a:xfrm>
            <a:prstGeom prst="rect">
              <a:avLst/>
            </a:prstGeom>
          </p:spPr>
        </p:pic>
        <p:pic>
          <p:nvPicPr>
            <p:cNvPr id="7" name="Picture 6">
              <a:extLst>
                <a:ext uri="{FF2B5EF4-FFF2-40B4-BE49-F238E27FC236}">
                  <a16:creationId xmlns:a16="http://schemas.microsoft.com/office/drawing/2014/main" id="{7E59E65B-2D83-4172-9785-D92294761B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624" y="2620499"/>
              <a:ext cx="4466154" cy="2971246"/>
            </a:xfrm>
            <a:prstGeom prst="rect">
              <a:avLst/>
            </a:prstGeom>
          </p:spPr>
        </p:pic>
      </p:grpSp>
      <p:sp>
        <p:nvSpPr>
          <p:cNvPr id="10" name="Text Placeholder 9">
            <a:extLst>
              <a:ext uri="{FF2B5EF4-FFF2-40B4-BE49-F238E27FC236}">
                <a16:creationId xmlns:a16="http://schemas.microsoft.com/office/drawing/2014/main" id="{3056A8A5-D5A2-156B-BA43-41E24AD6B60B}"/>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11" name="Text Placeholder 10">
            <a:extLst>
              <a:ext uri="{FF2B5EF4-FFF2-40B4-BE49-F238E27FC236}">
                <a16:creationId xmlns:a16="http://schemas.microsoft.com/office/drawing/2014/main" id="{6EC4F20A-C850-14CB-738C-EC0E4864139C}"/>
              </a:ext>
            </a:extLst>
          </p:cNvPr>
          <p:cNvSpPr>
            <a:spLocks noGrp="1"/>
          </p:cNvSpPr>
          <p:nvPr>
            <p:ph type="body" sz="quarter" idx="12"/>
          </p:nvPr>
        </p:nvSpPr>
        <p:spPr>
          <a:xfrm>
            <a:off x="9339945" y="575623"/>
            <a:ext cx="528061" cy="356260"/>
          </a:xfrm>
        </p:spPr>
        <p:txBody>
          <a:bodyPr/>
          <a:lstStyle/>
          <a:p>
            <a:r>
              <a:rPr lang="en-US" dirty="0"/>
              <a:t>1.4.</a:t>
            </a:r>
          </a:p>
        </p:txBody>
      </p:sp>
      <p:sp>
        <p:nvSpPr>
          <p:cNvPr id="12" name="Text Placeholder 11">
            <a:extLst>
              <a:ext uri="{FF2B5EF4-FFF2-40B4-BE49-F238E27FC236}">
                <a16:creationId xmlns:a16="http://schemas.microsoft.com/office/drawing/2014/main" id="{0B0A3995-C66C-49D9-0ABE-EF1A62987682}"/>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127095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3.7037E-7 L -0.37032 3.7037E-7 " pathEditMode="relative" rAng="0" ptsTypes="AA">
                                      <p:cBhvr>
                                        <p:cTn id="6" dur="2000" fill="hold"/>
                                        <p:tgtEl>
                                          <p:spTgt spid="9"/>
                                        </p:tgtEl>
                                        <p:attrNameLst>
                                          <p:attrName>ppt_x</p:attrName>
                                          <p:attrName>ppt_y</p:attrName>
                                        </p:attrNameLst>
                                      </p:cBhvr>
                                      <p:rCtr x="-1851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7C53F49-48A1-F077-F5CF-3C755DE489ED}"/>
              </a:ext>
            </a:extLst>
          </p:cNvPr>
          <p:cNvSpPr/>
          <p:nvPr/>
        </p:nvSpPr>
        <p:spPr>
          <a:xfrm>
            <a:off x="-304800" y="1475014"/>
            <a:ext cx="3534842" cy="4799776"/>
          </a:xfrm>
          <a:prstGeom prst="roundRect">
            <a:avLst>
              <a:gd name="adj" fmla="val 378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giving a presentation&#10;&#10;Description automatically generated with medium confidence">
            <a:extLst>
              <a:ext uri="{FF2B5EF4-FFF2-40B4-BE49-F238E27FC236}">
                <a16:creationId xmlns:a16="http://schemas.microsoft.com/office/drawing/2014/main" id="{6FC8DA13-F194-9019-3FF4-7E874D1C61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99" r="3637"/>
          <a:stretch/>
        </p:blipFill>
        <p:spPr>
          <a:xfrm>
            <a:off x="3795232" y="1670142"/>
            <a:ext cx="7680488" cy="4409520"/>
          </a:xfrm>
          <a:prstGeom prst="rect">
            <a:avLst/>
          </a:prstGeom>
        </p:spPr>
      </p:pic>
      <p:pic>
        <p:nvPicPr>
          <p:cNvPr id="4" name="Graphic 3" descr="Clock with solid fill">
            <a:extLst>
              <a:ext uri="{FF2B5EF4-FFF2-40B4-BE49-F238E27FC236}">
                <a16:creationId xmlns:a16="http://schemas.microsoft.com/office/drawing/2014/main" id="{3CEF020C-12D0-1452-5304-D6EB3147A1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217" y="2661700"/>
            <a:ext cx="1001392" cy="1001392"/>
          </a:xfrm>
          <a:prstGeom prst="rect">
            <a:avLst/>
          </a:prstGeom>
        </p:spPr>
      </p:pic>
      <p:sp>
        <p:nvSpPr>
          <p:cNvPr id="5" name="TextBox 4">
            <a:extLst>
              <a:ext uri="{FF2B5EF4-FFF2-40B4-BE49-F238E27FC236}">
                <a16:creationId xmlns:a16="http://schemas.microsoft.com/office/drawing/2014/main" id="{57EE3A6F-A135-858F-40B8-5AA1CFC4EAC8}"/>
              </a:ext>
            </a:extLst>
          </p:cNvPr>
          <p:cNvSpPr txBox="1"/>
          <p:nvPr/>
        </p:nvSpPr>
        <p:spPr>
          <a:xfrm>
            <a:off x="594532" y="3666550"/>
            <a:ext cx="2132762" cy="646331"/>
          </a:xfrm>
          <a:prstGeom prst="rect">
            <a:avLst/>
          </a:prstGeom>
          <a:noFill/>
        </p:spPr>
        <p:txBody>
          <a:bodyPr wrap="square" rtlCol="0">
            <a:spAutoFit/>
          </a:bodyPr>
          <a:lstStyle/>
          <a:p>
            <a:pPr algn="ctr">
              <a:lnSpc>
                <a:spcPct val="90000"/>
              </a:lnSpc>
            </a:pPr>
            <a:r>
              <a:rPr lang="en-US" sz="2000" b="1" dirty="0">
                <a:solidFill>
                  <a:srgbClr val="F7F5E8"/>
                </a:solidFill>
                <a:latin typeface="Ubuntu" panose="020B0504030602030204" pitchFamily="34" charset="0"/>
              </a:rPr>
              <a:t>Wait for the right moment</a:t>
            </a:r>
          </a:p>
        </p:txBody>
      </p:sp>
      <p:sp>
        <p:nvSpPr>
          <p:cNvPr id="9" name="Rectangle: Rounded Corners 8">
            <a:extLst>
              <a:ext uri="{FF2B5EF4-FFF2-40B4-BE49-F238E27FC236}">
                <a16:creationId xmlns:a16="http://schemas.microsoft.com/office/drawing/2014/main" id="{8FF678A9-01FE-2D6B-BCB5-908B9A2111D0}"/>
              </a:ext>
            </a:extLst>
          </p:cNvPr>
          <p:cNvSpPr/>
          <p:nvPr/>
        </p:nvSpPr>
        <p:spPr>
          <a:xfrm>
            <a:off x="3467755" y="1851179"/>
            <a:ext cx="2209800" cy="672105"/>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5524C0F-ED27-C771-6B56-C31BEC612EEE}"/>
              </a:ext>
            </a:extLst>
          </p:cNvPr>
          <p:cNvSpPr txBox="1"/>
          <p:nvPr/>
        </p:nvSpPr>
        <p:spPr>
          <a:xfrm>
            <a:off x="3627775" y="1911553"/>
            <a:ext cx="1889759" cy="535531"/>
          </a:xfrm>
          <a:prstGeom prst="rect">
            <a:avLst/>
          </a:prstGeom>
          <a:noFill/>
        </p:spPr>
        <p:txBody>
          <a:bodyPr wrap="square" rtlCol="0">
            <a:spAutoFit/>
          </a:bodyPr>
          <a:lstStyle/>
          <a:p>
            <a:pPr marL="177800">
              <a:lnSpc>
                <a:spcPct val="90000"/>
              </a:lnSpc>
            </a:pPr>
            <a:r>
              <a:rPr lang="en-US" sz="1600" dirty="0">
                <a:solidFill>
                  <a:srgbClr val="292662"/>
                </a:solidFill>
                <a:latin typeface="Ubuntu" panose="020B0504030602030204" pitchFamily="34" charset="0"/>
              </a:rPr>
              <a:t>Athlete Leader is leading.</a:t>
            </a:r>
          </a:p>
        </p:txBody>
      </p:sp>
      <p:sp>
        <p:nvSpPr>
          <p:cNvPr id="10" name="Rectangle: Rounded Corners 9">
            <a:extLst>
              <a:ext uri="{FF2B5EF4-FFF2-40B4-BE49-F238E27FC236}">
                <a16:creationId xmlns:a16="http://schemas.microsoft.com/office/drawing/2014/main" id="{6A837226-FA7A-EF05-F491-16B740F716D6}"/>
              </a:ext>
            </a:extLst>
          </p:cNvPr>
          <p:cNvSpPr/>
          <p:nvPr/>
        </p:nvSpPr>
        <p:spPr>
          <a:xfrm>
            <a:off x="9769677" y="2378249"/>
            <a:ext cx="2209800" cy="6732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164278D-B4C4-34E0-AFB1-6DC10DAFEC2E}"/>
              </a:ext>
            </a:extLst>
          </p:cNvPr>
          <p:cNvSpPr txBox="1"/>
          <p:nvPr/>
        </p:nvSpPr>
        <p:spPr>
          <a:xfrm>
            <a:off x="9769678" y="2447084"/>
            <a:ext cx="2209800" cy="535531"/>
          </a:xfrm>
          <a:prstGeom prst="rect">
            <a:avLst/>
          </a:prstGeom>
          <a:noFill/>
        </p:spPr>
        <p:txBody>
          <a:bodyPr wrap="square" rtlCol="0">
            <a:spAutoFit/>
          </a:bodyPr>
          <a:lstStyle/>
          <a:p>
            <a:pPr marL="177800">
              <a:lnSpc>
                <a:spcPct val="90000"/>
              </a:lnSpc>
            </a:pPr>
            <a:r>
              <a:rPr lang="en-US" sz="1600" dirty="0">
                <a:solidFill>
                  <a:srgbClr val="292662"/>
                </a:solidFill>
                <a:latin typeface="Ubuntu" panose="020B0504030602030204" pitchFamily="34" charset="0"/>
              </a:rPr>
              <a:t>Mentor is watching and listening.</a:t>
            </a:r>
          </a:p>
        </p:txBody>
      </p:sp>
      <p:sp>
        <p:nvSpPr>
          <p:cNvPr id="3" name="Text Placeholder 2">
            <a:extLst>
              <a:ext uri="{FF2B5EF4-FFF2-40B4-BE49-F238E27FC236}">
                <a16:creationId xmlns:a16="http://schemas.microsoft.com/office/drawing/2014/main" id="{CBC7B84F-A24C-80A9-546B-147EE474FCD8}"/>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11" name="Text Placeholder 10">
            <a:extLst>
              <a:ext uri="{FF2B5EF4-FFF2-40B4-BE49-F238E27FC236}">
                <a16:creationId xmlns:a16="http://schemas.microsoft.com/office/drawing/2014/main" id="{5EC0D345-FD43-6053-A954-CDC915ED9E04}"/>
              </a:ext>
            </a:extLst>
          </p:cNvPr>
          <p:cNvSpPr>
            <a:spLocks noGrp="1"/>
          </p:cNvSpPr>
          <p:nvPr>
            <p:ph type="body" sz="quarter" idx="12"/>
          </p:nvPr>
        </p:nvSpPr>
        <p:spPr>
          <a:xfrm>
            <a:off x="9339945" y="575623"/>
            <a:ext cx="528061" cy="356260"/>
          </a:xfrm>
        </p:spPr>
        <p:txBody>
          <a:bodyPr/>
          <a:lstStyle/>
          <a:p>
            <a:r>
              <a:rPr lang="en-US" dirty="0"/>
              <a:t>1.4.</a:t>
            </a:r>
          </a:p>
        </p:txBody>
      </p:sp>
      <p:sp>
        <p:nvSpPr>
          <p:cNvPr id="12" name="Text Placeholder 11">
            <a:extLst>
              <a:ext uri="{FF2B5EF4-FFF2-40B4-BE49-F238E27FC236}">
                <a16:creationId xmlns:a16="http://schemas.microsoft.com/office/drawing/2014/main" id="{1038D837-F1E3-EEAE-4D26-1C0E34AD6036}"/>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34979267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9471-3EB6-7440-61BB-85674EC655F8}"/>
            </a:ext>
          </a:extLst>
        </p:cNvPr>
        <p:cNvGrpSpPr/>
        <p:nvPr/>
      </p:nvGrpSpPr>
      <p:grpSpPr>
        <a:xfrm>
          <a:off x="0" y="0"/>
          <a:ext cx="0" cy="0"/>
          <a:chOff x="0" y="0"/>
          <a:chExt cx="0" cy="0"/>
        </a:xfrm>
      </p:grpSpPr>
      <p:pic>
        <p:nvPicPr>
          <p:cNvPr id="3" name="Picture 2" descr="A person teaching a class&#10;&#10;Description automatically generated with low confidence">
            <a:extLst>
              <a:ext uri="{FF2B5EF4-FFF2-40B4-BE49-F238E27FC236}">
                <a16:creationId xmlns:a16="http://schemas.microsoft.com/office/drawing/2014/main" id="{B9CC3350-300C-2E0A-0144-12BC73D4D3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888" t="-58" r="10251" b="15012"/>
          <a:stretch/>
        </p:blipFill>
        <p:spPr>
          <a:xfrm>
            <a:off x="3795232" y="1670142"/>
            <a:ext cx="7696747" cy="4409520"/>
          </a:xfrm>
          <a:prstGeom prst="rect">
            <a:avLst/>
          </a:prstGeom>
        </p:spPr>
      </p:pic>
      <p:sp>
        <p:nvSpPr>
          <p:cNvPr id="6" name="Rectangle: Rounded Corners 5">
            <a:extLst>
              <a:ext uri="{FF2B5EF4-FFF2-40B4-BE49-F238E27FC236}">
                <a16:creationId xmlns:a16="http://schemas.microsoft.com/office/drawing/2014/main" id="{DC410C95-5BDD-7541-CD80-ECFBD5BE481D}"/>
              </a:ext>
            </a:extLst>
          </p:cNvPr>
          <p:cNvSpPr/>
          <p:nvPr/>
        </p:nvSpPr>
        <p:spPr>
          <a:xfrm>
            <a:off x="-304800" y="1475014"/>
            <a:ext cx="3534842" cy="4799776"/>
          </a:xfrm>
          <a:prstGeom prst="roundRect">
            <a:avLst>
              <a:gd name="adj" fmla="val 3784"/>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Clock with solid fill">
            <a:extLst>
              <a:ext uri="{FF2B5EF4-FFF2-40B4-BE49-F238E27FC236}">
                <a16:creationId xmlns:a16="http://schemas.microsoft.com/office/drawing/2014/main" id="{000CD748-0B08-50D5-63B2-05017BC2FF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0464" y="2661700"/>
            <a:ext cx="1001392" cy="1001392"/>
          </a:xfrm>
          <a:prstGeom prst="rect">
            <a:avLst/>
          </a:prstGeom>
        </p:spPr>
      </p:pic>
      <p:sp>
        <p:nvSpPr>
          <p:cNvPr id="5" name="TextBox 4">
            <a:extLst>
              <a:ext uri="{FF2B5EF4-FFF2-40B4-BE49-F238E27FC236}">
                <a16:creationId xmlns:a16="http://schemas.microsoft.com/office/drawing/2014/main" id="{427A2F0F-860A-82B0-54B7-47E72B910344}"/>
              </a:ext>
            </a:extLst>
          </p:cNvPr>
          <p:cNvSpPr txBox="1"/>
          <p:nvPr/>
        </p:nvSpPr>
        <p:spPr>
          <a:xfrm>
            <a:off x="533400" y="3666550"/>
            <a:ext cx="2255520" cy="646331"/>
          </a:xfrm>
          <a:prstGeom prst="rect">
            <a:avLst/>
          </a:prstGeom>
          <a:noFill/>
        </p:spPr>
        <p:txBody>
          <a:bodyPr wrap="square" rtlCol="0">
            <a:spAutoFit/>
          </a:bodyPr>
          <a:lstStyle/>
          <a:p>
            <a:pPr algn="ctr">
              <a:lnSpc>
                <a:spcPct val="90000"/>
              </a:lnSpc>
            </a:pPr>
            <a:r>
              <a:rPr lang="en-US" sz="2000" b="1" dirty="0">
                <a:solidFill>
                  <a:srgbClr val="292662"/>
                </a:solidFill>
                <a:latin typeface="Ubuntu" panose="020B0504030602030204" pitchFamily="34" charset="0"/>
              </a:rPr>
              <a:t>This was </a:t>
            </a:r>
            <a:r>
              <a:rPr lang="en-US" sz="2000" b="1" dirty="0">
                <a:solidFill>
                  <a:srgbClr val="F7F5E8"/>
                </a:solidFill>
                <a:latin typeface="Ubuntu" panose="020B0504030602030204" pitchFamily="34" charset="0"/>
              </a:rPr>
              <a:t>not</a:t>
            </a:r>
            <a:r>
              <a:rPr lang="en-US" sz="2000" b="1" dirty="0">
                <a:solidFill>
                  <a:srgbClr val="292662"/>
                </a:solidFill>
                <a:latin typeface="Ubuntu" panose="020B0504030602030204" pitchFamily="34" charset="0"/>
              </a:rPr>
              <a:t> the right moment</a:t>
            </a:r>
          </a:p>
        </p:txBody>
      </p:sp>
      <p:grpSp>
        <p:nvGrpSpPr>
          <p:cNvPr id="13" name="Group 12">
            <a:extLst>
              <a:ext uri="{FF2B5EF4-FFF2-40B4-BE49-F238E27FC236}">
                <a16:creationId xmlns:a16="http://schemas.microsoft.com/office/drawing/2014/main" id="{41EDDD6E-8045-2754-1152-97CA6565BE36}"/>
              </a:ext>
            </a:extLst>
          </p:cNvPr>
          <p:cNvGrpSpPr/>
          <p:nvPr/>
        </p:nvGrpSpPr>
        <p:grpSpPr>
          <a:xfrm>
            <a:off x="3982104" y="2012516"/>
            <a:ext cx="2225040" cy="381600"/>
            <a:chOff x="3452515" y="1851179"/>
            <a:chExt cx="2225040" cy="381600"/>
          </a:xfrm>
        </p:grpSpPr>
        <p:sp>
          <p:nvSpPr>
            <p:cNvPr id="9" name="Rectangle: Rounded Corners 8">
              <a:extLst>
                <a:ext uri="{FF2B5EF4-FFF2-40B4-BE49-F238E27FC236}">
                  <a16:creationId xmlns:a16="http://schemas.microsoft.com/office/drawing/2014/main" id="{347D1B4B-17BE-5589-6004-660FB1E2FC2A}"/>
                </a:ext>
              </a:extLst>
            </p:cNvPr>
            <p:cNvSpPr/>
            <p:nvPr/>
          </p:nvSpPr>
          <p:spPr>
            <a:xfrm>
              <a:off x="3467755" y="1851179"/>
              <a:ext cx="2209800" cy="3816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37A267-B76A-B9C9-34AB-383E18A1923D}"/>
                </a:ext>
              </a:extLst>
            </p:cNvPr>
            <p:cNvSpPr txBox="1"/>
            <p:nvPr/>
          </p:nvSpPr>
          <p:spPr>
            <a:xfrm>
              <a:off x="3452515" y="1885013"/>
              <a:ext cx="2209800" cy="313932"/>
            </a:xfrm>
            <a:prstGeom prst="rect">
              <a:avLst/>
            </a:prstGeom>
            <a:noFill/>
          </p:spPr>
          <p:txBody>
            <a:bodyPr wrap="square" rtlCol="0">
              <a:spAutoFit/>
            </a:bodyPr>
            <a:lstStyle/>
            <a:p>
              <a:pPr marL="177800">
                <a:lnSpc>
                  <a:spcPct val="90000"/>
                </a:lnSpc>
              </a:pPr>
              <a:r>
                <a:rPr lang="en-US" sz="1600" dirty="0">
                  <a:solidFill>
                    <a:srgbClr val="F6891F"/>
                  </a:solidFill>
                  <a:latin typeface="Ubuntu" panose="020B0504030602030204" pitchFamily="34" charset="0"/>
                </a:rPr>
                <a:t>Athlete is watching</a:t>
              </a:r>
            </a:p>
          </p:txBody>
        </p:sp>
      </p:grpSp>
      <p:grpSp>
        <p:nvGrpSpPr>
          <p:cNvPr id="14" name="Group 13">
            <a:extLst>
              <a:ext uri="{FF2B5EF4-FFF2-40B4-BE49-F238E27FC236}">
                <a16:creationId xmlns:a16="http://schemas.microsoft.com/office/drawing/2014/main" id="{74A8000F-D3D2-2BE8-FD9E-AE9E1297D3D1}"/>
              </a:ext>
            </a:extLst>
          </p:cNvPr>
          <p:cNvGrpSpPr/>
          <p:nvPr/>
        </p:nvGrpSpPr>
        <p:grpSpPr>
          <a:xfrm>
            <a:off x="9533456" y="2765825"/>
            <a:ext cx="2225040" cy="382767"/>
            <a:chOff x="9769677" y="2378249"/>
            <a:chExt cx="2225040" cy="382767"/>
          </a:xfrm>
        </p:grpSpPr>
        <p:sp>
          <p:nvSpPr>
            <p:cNvPr id="10" name="Rectangle: Rounded Corners 9">
              <a:extLst>
                <a:ext uri="{FF2B5EF4-FFF2-40B4-BE49-F238E27FC236}">
                  <a16:creationId xmlns:a16="http://schemas.microsoft.com/office/drawing/2014/main" id="{212B8984-3DBD-66A3-128A-949E30B2A3B1}"/>
                </a:ext>
              </a:extLst>
            </p:cNvPr>
            <p:cNvSpPr/>
            <p:nvPr/>
          </p:nvSpPr>
          <p:spPr>
            <a:xfrm>
              <a:off x="9769677" y="2378249"/>
              <a:ext cx="2209800" cy="382767"/>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21F0163B-8C7C-CA5F-FE18-F48366B6611B}"/>
                </a:ext>
              </a:extLst>
            </p:cNvPr>
            <p:cNvSpPr txBox="1"/>
            <p:nvPr/>
          </p:nvSpPr>
          <p:spPr>
            <a:xfrm>
              <a:off x="9784917" y="2412666"/>
              <a:ext cx="2209800" cy="313932"/>
            </a:xfrm>
            <a:prstGeom prst="rect">
              <a:avLst/>
            </a:prstGeom>
            <a:noFill/>
          </p:spPr>
          <p:txBody>
            <a:bodyPr wrap="square" rtlCol="0">
              <a:spAutoFit/>
            </a:bodyPr>
            <a:lstStyle/>
            <a:p>
              <a:pPr marL="177800">
                <a:lnSpc>
                  <a:spcPct val="90000"/>
                </a:lnSpc>
              </a:pPr>
              <a:r>
                <a:rPr lang="en-US" sz="1600" dirty="0">
                  <a:solidFill>
                    <a:srgbClr val="F6891F"/>
                  </a:solidFill>
                  <a:latin typeface="Ubuntu" panose="020B0504030602030204" pitchFamily="34" charset="0"/>
                </a:rPr>
                <a:t>Mentor is leading</a:t>
              </a:r>
            </a:p>
          </p:txBody>
        </p:sp>
      </p:grpSp>
      <p:cxnSp>
        <p:nvCxnSpPr>
          <p:cNvPr id="12" name="Straight Connector 11">
            <a:extLst>
              <a:ext uri="{FF2B5EF4-FFF2-40B4-BE49-F238E27FC236}">
                <a16:creationId xmlns:a16="http://schemas.microsoft.com/office/drawing/2014/main" id="{9595959D-3A6B-C11F-AB2F-16754995D64B}"/>
              </a:ext>
            </a:extLst>
          </p:cNvPr>
          <p:cNvCxnSpPr>
            <a:cxnSpLocks/>
          </p:cNvCxnSpPr>
          <p:nvPr/>
        </p:nvCxnSpPr>
        <p:spPr>
          <a:xfrm flipV="1">
            <a:off x="1160464" y="2828404"/>
            <a:ext cx="1001392" cy="667984"/>
          </a:xfrm>
          <a:prstGeom prst="line">
            <a:avLst/>
          </a:prstGeom>
          <a:ln w="57150">
            <a:solidFill>
              <a:srgbClr val="F7F5E8"/>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43B46E8D-DEAA-D304-AEA4-250725AECD82}"/>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11" name="Text Placeholder 10">
            <a:extLst>
              <a:ext uri="{FF2B5EF4-FFF2-40B4-BE49-F238E27FC236}">
                <a16:creationId xmlns:a16="http://schemas.microsoft.com/office/drawing/2014/main" id="{198810AA-2B6F-2D85-8F35-9F5EB3F0CC1B}"/>
              </a:ext>
            </a:extLst>
          </p:cNvPr>
          <p:cNvSpPr>
            <a:spLocks noGrp="1"/>
          </p:cNvSpPr>
          <p:nvPr>
            <p:ph type="body" sz="quarter" idx="12"/>
          </p:nvPr>
        </p:nvSpPr>
        <p:spPr>
          <a:xfrm>
            <a:off x="9339945" y="575623"/>
            <a:ext cx="528061" cy="356260"/>
          </a:xfrm>
        </p:spPr>
        <p:txBody>
          <a:bodyPr/>
          <a:lstStyle/>
          <a:p>
            <a:r>
              <a:rPr lang="en-US" dirty="0"/>
              <a:t>1.4.</a:t>
            </a:r>
          </a:p>
        </p:txBody>
      </p:sp>
      <p:sp>
        <p:nvSpPr>
          <p:cNvPr id="15" name="Text Placeholder 14">
            <a:extLst>
              <a:ext uri="{FF2B5EF4-FFF2-40B4-BE49-F238E27FC236}">
                <a16:creationId xmlns:a16="http://schemas.microsoft.com/office/drawing/2014/main" id="{57A4CD92-C5C8-B4C5-AF51-073B270B1439}"/>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34818731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00D3C76-5001-8AC1-CE2E-AD78923167F5}"/>
              </a:ext>
            </a:extLst>
          </p:cNvPr>
          <p:cNvSpPr/>
          <p:nvPr/>
        </p:nvSpPr>
        <p:spPr>
          <a:xfrm>
            <a:off x="910153" y="1278075"/>
            <a:ext cx="6807200" cy="740093"/>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074BE5D-1638-65B6-617B-4EC8A7397A61}"/>
              </a:ext>
            </a:extLst>
          </p:cNvPr>
          <p:cNvSpPr txBox="1"/>
          <p:nvPr/>
        </p:nvSpPr>
        <p:spPr>
          <a:xfrm>
            <a:off x="1413916" y="1324955"/>
            <a:ext cx="5723484" cy="646331"/>
          </a:xfrm>
          <a:prstGeom prst="rect">
            <a:avLst/>
          </a:prstGeom>
          <a:noFill/>
        </p:spPr>
        <p:txBody>
          <a:bodyPr wrap="square" rtlCol="0">
            <a:spAutoFit/>
          </a:bodyPr>
          <a:lstStyle/>
          <a:p>
            <a:pPr>
              <a:lnSpc>
                <a:spcPct val="90000"/>
              </a:lnSpc>
            </a:pPr>
            <a:r>
              <a:rPr lang="en-US" sz="2000" dirty="0">
                <a:solidFill>
                  <a:srgbClr val="F7F5E8"/>
                </a:solidFill>
                <a:latin typeface="Ubuntu" panose="020B0504030602030204" pitchFamily="34" charset="0"/>
              </a:rPr>
              <a:t>Take pictures of Athletes leading and talking.</a:t>
            </a:r>
          </a:p>
          <a:p>
            <a:pPr>
              <a:lnSpc>
                <a:spcPct val="90000"/>
              </a:lnSpc>
            </a:pPr>
            <a:r>
              <a:rPr lang="en-US" sz="2000" b="1" dirty="0">
                <a:solidFill>
                  <a:srgbClr val="F7F5E8"/>
                </a:solidFill>
                <a:latin typeface="Ubuntu" panose="020B0504030602030204" pitchFamily="34" charset="0"/>
              </a:rPr>
              <a:t>Show what they can do.</a:t>
            </a:r>
          </a:p>
        </p:txBody>
      </p:sp>
      <p:pic>
        <p:nvPicPr>
          <p:cNvPr id="3" name="Graphic 2">
            <a:extLst>
              <a:ext uri="{FF2B5EF4-FFF2-40B4-BE49-F238E27FC236}">
                <a16:creationId xmlns:a16="http://schemas.microsoft.com/office/drawing/2014/main" id="{DD05BF62-08D5-F01C-D60C-E8790DC68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743" y="1278075"/>
            <a:ext cx="740093" cy="740093"/>
          </a:xfrm>
          <a:prstGeom prst="rect">
            <a:avLst/>
          </a:prstGeom>
        </p:spPr>
      </p:pic>
      <p:grpSp>
        <p:nvGrpSpPr>
          <p:cNvPr id="11" name="Group 10">
            <a:extLst>
              <a:ext uri="{FF2B5EF4-FFF2-40B4-BE49-F238E27FC236}">
                <a16:creationId xmlns:a16="http://schemas.microsoft.com/office/drawing/2014/main" id="{B5F16C07-A256-1AFE-3050-A3D76521CB03}"/>
              </a:ext>
            </a:extLst>
          </p:cNvPr>
          <p:cNvGrpSpPr/>
          <p:nvPr/>
        </p:nvGrpSpPr>
        <p:grpSpPr>
          <a:xfrm>
            <a:off x="1281836" y="2275902"/>
            <a:ext cx="9909487" cy="4137370"/>
            <a:chOff x="910043" y="2006600"/>
            <a:chExt cx="10281280" cy="4292600"/>
          </a:xfrm>
        </p:grpSpPr>
        <p:pic>
          <p:nvPicPr>
            <p:cNvPr id="4" name="Picture 3" descr="A group of people sitting in chairs&#10;&#10;Description automatically generated">
              <a:extLst>
                <a:ext uri="{FF2B5EF4-FFF2-40B4-BE49-F238E27FC236}">
                  <a16:creationId xmlns:a16="http://schemas.microsoft.com/office/drawing/2014/main" id="{D44114AA-07A9-3975-8EF8-9C799B50AB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114" b="12479"/>
            <a:stretch/>
          </p:blipFill>
          <p:spPr>
            <a:xfrm>
              <a:off x="910043" y="2006600"/>
              <a:ext cx="6687585" cy="4292600"/>
            </a:xfrm>
            <a:prstGeom prst="rect">
              <a:avLst/>
            </a:prstGeom>
          </p:spPr>
        </p:pic>
        <p:pic>
          <p:nvPicPr>
            <p:cNvPr id="5" name="Picture 4" descr="A group of men sitting in a room&#10;&#10;Description automatically generated">
              <a:extLst>
                <a:ext uri="{FF2B5EF4-FFF2-40B4-BE49-F238E27FC236}">
                  <a16:creationId xmlns:a16="http://schemas.microsoft.com/office/drawing/2014/main" id="{078F6FE7-8AEC-C0C6-7006-20981E48B26F}"/>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b="4429"/>
            <a:stretch/>
          </p:blipFill>
          <p:spPr>
            <a:xfrm>
              <a:off x="7696310" y="2006601"/>
              <a:ext cx="3495013" cy="2222500"/>
            </a:xfrm>
            <a:prstGeom prst="rect">
              <a:avLst/>
            </a:prstGeom>
          </p:spPr>
        </p:pic>
        <p:pic>
          <p:nvPicPr>
            <p:cNvPr id="8" name="Picture 7" descr="A person speaking into a microphone&#10;&#10;Description automatically generated">
              <a:extLst>
                <a:ext uri="{FF2B5EF4-FFF2-40B4-BE49-F238E27FC236}">
                  <a16:creationId xmlns:a16="http://schemas.microsoft.com/office/drawing/2014/main" id="{E04E9AC0-DDA9-4F6A-A54B-1976464407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3957" b="10983"/>
            <a:stretch/>
          </p:blipFill>
          <p:spPr>
            <a:xfrm>
              <a:off x="7696310" y="4321138"/>
              <a:ext cx="3495012" cy="1978062"/>
            </a:xfrm>
            <a:prstGeom prst="rect">
              <a:avLst/>
            </a:prstGeom>
          </p:spPr>
        </p:pic>
      </p:grpSp>
      <p:sp>
        <p:nvSpPr>
          <p:cNvPr id="6" name="Text Placeholder 5">
            <a:extLst>
              <a:ext uri="{FF2B5EF4-FFF2-40B4-BE49-F238E27FC236}">
                <a16:creationId xmlns:a16="http://schemas.microsoft.com/office/drawing/2014/main" id="{AAFF34B4-8129-F2FB-5C2A-2F3C51D3E23A}"/>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7" name="Text Placeholder 6">
            <a:extLst>
              <a:ext uri="{FF2B5EF4-FFF2-40B4-BE49-F238E27FC236}">
                <a16:creationId xmlns:a16="http://schemas.microsoft.com/office/drawing/2014/main" id="{DB6B5908-0162-1E46-C2CA-E52FEB4E4B78}"/>
              </a:ext>
            </a:extLst>
          </p:cNvPr>
          <p:cNvSpPr>
            <a:spLocks noGrp="1"/>
          </p:cNvSpPr>
          <p:nvPr>
            <p:ph type="body" sz="quarter" idx="12"/>
          </p:nvPr>
        </p:nvSpPr>
        <p:spPr>
          <a:xfrm>
            <a:off x="9339945" y="575623"/>
            <a:ext cx="528061" cy="356260"/>
          </a:xfrm>
        </p:spPr>
        <p:txBody>
          <a:bodyPr/>
          <a:lstStyle/>
          <a:p>
            <a:r>
              <a:rPr lang="en-US" dirty="0"/>
              <a:t>1.4.</a:t>
            </a:r>
          </a:p>
        </p:txBody>
      </p:sp>
      <p:sp>
        <p:nvSpPr>
          <p:cNvPr id="10" name="Text Placeholder 9">
            <a:extLst>
              <a:ext uri="{FF2B5EF4-FFF2-40B4-BE49-F238E27FC236}">
                <a16:creationId xmlns:a16="http://schemas.microsoft.com/office/drawing/2014/main" id="{9F84622F-DBB6-980E-7F11-6B5A2493CA9A}"/>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3808838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2FA19-77DE-633B-A266-6DDFDCC3D458}"/>
            </a:ext>
          </a:extLst>
        </p:cNvPr>
        <p:cNvGrpSpPr/>
        <p:nvPr/>
      </p:nvGrpSpPr>
      <p:grpSpPr>
        <a:xfrm>
          <a:off x="0" y="0"/>
          <a:ext cx="0" cy="0"/>
          <a:chOff x="0" y="0"/>
          <a:chExt cx="0" cy="0"/>
        </a:xfrm>
      </p:grpSpPr>
      <p:pic>
        <p:nvPicPr>
          <p:cNvPr id="12" name="Picture 11" descr="A person holding a yellow paper&#10;&#10;Description automatically generated">
            <a:extLst>
              <a:ext uri="{FF2B5EF4-FFF2-40B4-BE49-F238E27FC236}">
                <a16:creationId xmlns:a16="http://schemas.microsoft.com/office/drawing/2014/main" id="{E1782BD7-ACEA-CD78-ADF8-403E97F33D0A}"/>
              </a:ext>
            </a:extLst>
          </p:cNvPr>
          <p:cNvPicPr>
            <a:picLocks noChangeAspect="1"/>
          </p:cNvPicPr>
          <p:nvPr/>
        </p:nvPicPr>
        <p:blipFill rotWithShape="1">
          <a:blip r:embed="rId3">
            <a:extLst>
              <a:ext uri="{28A0092B-C50C-407E-A947-70E740481C1C}">
                <a14:useLocalDpi xmlns:a14="http://schemas.microsoft.com/office/drawing/2010/main" val="0"/>
              </a:ext>
            </a:extLst>
          </a:blip>
          <a:srcRect l="16684" r="7306"/>
          <a:stretch/>
        </p:blipFill>
        <p:spPr>
          <a:xfrm>
            <a:off x="-20779" y="0"/>
            <a:ext cx="7830296" cy="6876247"/>
          </a:xfrm>
          <a:prstGeom prst="rect">
            <a:avLst/>
          </a:prstGeom>
        </p:spPr>
      </p:pic>
      <p:sp>
        <p:nvSpPr>
          <p:cNvPr id="13" name="Rectangle 12">
            <a:extLst>
              <a:ext uri="{FF2B5EF4-FFF2-40B4-BE49-F238E27FC236}">
                <a16:creationId xmlns:a16="http://schemas.microsoft.com/office/drawing/2014/main" id="{CA415A10-8A50-5E87-4CC9-ACB144BFD85A}"/>
              </a:ext>
            </a:extLst>
          </p:cNvPr>
          <p:cNvSpPr/>
          <p:nvPr/>
        </p:nvSpPr>
        <p:spPr>
          <a:xfrm>
            <a:off x="7645133" y="0"/>
            <a:ext cx="4546867" cy="6876247"/>
          </a:xfrm>
          <a:prstGeom prst="rect">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219D7CD-234F-732A-8F01-C2D32D796F2E}"/>
              </a:ext>
            </a:extLst>
          </p:cNvPr>
          <p:cNvSpPr txBox="1"/>
          <p:nvPr/>
        </p:nvSpPr>
        <p:spPr>
          <a:xfrm>
            <a:off x="8156926" y="3207509"/>
            <a:ext cx="3336574" cy="757130"/>
          </a:xfrm>
          <a:prstGeom prst="rect">
            <a:avLst/>
          </a:prstGeom>
          <a:noFill/>
        </p:spPr>
        <p:txBody>
          <a:bodyPr wrap="square" rtlCol="0">
            <a:spAutoFit/>
          </a:bodyPr>
          <a:lstStyle/>
          <a:p>
            <a:pPr>
              <a:lnSpc>
                <a:spcPct val="90000"/>
              </a:lnSpc>
            </a:pPr>
            <a:r>
              <a:rPr lang="en-US" sz="2400" b="1" dirty="0">
                <a:solidFill>
                  <a:srgbClr val="F7F5E8"/>
                </a:solidFill>
                <a:latin typeface="Ubuntu" panose="020B0504030602030204" pitchFamily="34" charset="0"/>
              </a:rPr>
              <a:t>Getting people to read your </a:t>
            </a:r>
            <a:r>
              <a:rPr lang="en-US" sz="2400" b="1" dirty="0">
                <a:solidFill>
                  <a:srgbClr val="F6891F"/>
                </a:solidFill>
                <a:latin typeface="Ubuntu" panose="020B0504030602030204" pitchFamily="34" charset="0"/>
              </a:rPr>
              <a:t>stories</a:t>
            </a:r>
            <a:r>
              <a:rPr lang="en-US" sz="2400" b="1" dirty="0">
                <a:solidFill>
                  <a:srgbClr val="F7F5E8"/>
                </a:solidFill>
                <a:latin typeface="Ubuntu" panose="020B0504030602030204" pitchFamily="34" charset="0"/>
              </a:rPr>
              <a:t>.</a:t>
            </a:r>
          </a:p>
        </p:txBody>
      </p:sp>
      <p:pic>
        <p:nvPicPr>
          <p:cNvPr id="14" name="Graphic 13">
            <a:extLst>
              <a:ext uri="{FF2B5EF4-FFF2-40B4-BE49-F238E27FC236}">
                <a16:creationId xmlns:a16="http://schemas.microsoft.com/office/drawing/2014/main" id="{A219339D-4E64-EE56-72B6-D67BC93D29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452" y="481642"/>
            <a:ext cx="1505755" cy="528060"/>
          </a:xfrm>
          <a:prstGeom prst="rect">
            <a:avLst/>
          </a:prstGeom>
        </p:spPr>
      </p:pic>
      <p:pic>
        <p:nvPicPr>
          <p:cNvPr id="2" name="Picture 1">
            <a:extLst>
              <a:ext uri="{FF2B5EF4-FFF2-40B4-BE49-F238E27FC236}">
                <a16:creationId xmlns:a16="http://schemas.microsoft.com/office/drawing/2014/main" id="{C8C3ACC4-9A36-8938-3F8E-14FF5A7A977F}"/>
              </a:ext>
            </a:extLst>
          </p:cNvPr>
          <p:cNvPicPr>
            <a:picLocks noChangeAspect="1"/>
          </p:cNvPicPr>
          <p:nvPr/>
        </p:nvPicPr>
        <p:blipFill rotWithShape="1">
          <a:blip r:embed="rId6">
            <a:extLst>
              <a:ext uri="{28A0092B-C50C-407E-A947-70E740481C1C}">
                <a14:useLocalDpi xmlns:a14="http://schemas.microsoft.com/office/drawing/2010/main" val="0"/>
              </a:ext>
            </a:extLst>
          </a:blip>
          <a:srcRect l="18971" t="1475" r="2123" b="-119"/>
          <a:stretch/>
        </p:blipFill>
        <p:spPr>
          <a:xfrm>
            <a:off x="-694258" y="-36494"/>
            <a:ext cx="8339391" cy="6902774"/>
          </a:xfrm>
          <a:prstGeom prst="rect">
            <a:avLst/>
          </a:prstGeom>
        </p:spPr>
      </p:pic>
    </p:spTree>
    <p:extLst>
      <p:ext uri="{BB962C8B-B14F-4D97-AF65-F5344CB8AC3E}">
        <p14:creationId xmlns:p14="http://schemas.microsoft.com/office/powerpoint/2010/main" val="8478607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FB7D-CDCA-9CE9-8660-6E405FDF577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A7FDA0D-A077-4A35-3652-0439C4F2FE01}"/>
              </a:ext>
            </a:extLst>
          </p:cNvPr>
          <p:cNvSpPr txBox="1"/>
          <p:nvPr/>
        </p:nvSpPr>
        <p:spPr>
          <a:xfrm>
            <a:off x="1768678" y="3216634"/>
            <a:ext cx="8654644" cy="424732"/>
          </a:xfrm>
          <a:prstGeom prst="rect">
            <a:avLst/>
          </a:prstGeom>
          <a:noFill/>
        </p:spPr>
        <p:txBody>
          <a:bodyPr wrap="square" rtlCol="0">
            <a:spAutoFit/>
          </a:bodyPr>
          <a:lstStyle/>
          <a:p>
            <a:pPr>
              <a:lnSpc>
                <a:spcPct val="90000"/>
              </a:lnSpc>
            </a:pPr>
            <a:r>
              <a:rPr lang="en-US" sz="2400" b="1" dirty="0">
                <a:solidFill>
                  <a:srgbClr val="292662"/>
                </a:solidFill>
                <a:latin typeface="Ubuntu" panose="020B0504030602030204" pitchFamily="34" charset="0"/>
              </a:rPr>
              <a:t>The beginning is important. Make sure it’s </a:t>
            </a:r>
            <a:r>
              <a:rPr lang="en-US" sz="2400" b="1" dirty="0">
                <a:solidFill>
                  <a:srgbClr val="F6891F"/>
                </a:solidFill>
                <a:latin typeface="Ubuntu" panose="020B0504030602030204" pitchFamily="34" charset="0"/>
              </a:rPr>
              <a:t>interesting</a:t>
            </a:r>
            <a:r>
              <a:rPr lang="en-US" sz="2400" b="1" dirty="0">
                <a:solidFill>
                  <a:srgbClr val="292662"/>
                </a:solidFill>
                <a:latin typeface="Ubuntu" panose="020B0504030602030204" pitchFamily="34" charset="0"/>
              </a:rPr>
              <a:t>.</a:t>
            </a:r>
          </a:p>
        </p:txBody>
      </p:sp>
    </p:spTree>
    <p:extLst>
      <p:ext uri="{BB962C8B-B14F-4D97-AF65-F5344CB8AC3E}">
        <p14:creationId xmlns:p14="http://schemas.microsoft.com/office/powerpoint/2010/main" val="7091408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B450-1E15-3C05-E759-2E26E349F0C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A6E2311-6A92-B76E-9876-915F024A1700}"/>
              </a:ext>
            </a:extLst>
          </p:cNvPr>
          <p:cNvSpPr txBox="1"/>
          <p:nvPr/>
        </p:nvSpPr>
        <p:spPr>
          <a:xfrm>
            <a:off x="1193333" y="1368811"/>
            <a:ext cx="4552147" cy="3959417"/>
          </a:xfrm>
          <a:prstGeom prst="rect">
            <a:avLst/>
          </a:prstGeom>
          <a:noFill/>
        </p:spPr>
        <p:txBody>
          <a:bodyPr wrap="square">
            <a:spAutoFit/>
          </a:bodyPr>
          <a:lstStyle/>
          <a:p>
            <a:pPr>
              <a:lnSpc>
                <a:spcPct val="110000"/>
              </a:lnSpc>
              <a:spcAft>
                <a:spcPts val="600"/>
              </a:spcAft>
              <a:defRPr/>
            </a:pPr>
            <a:r>
              <a:rPr lang="en-US" sz="1700" dirty="0">
                <a:solidFill>
                  <a:srgbClr val="292662"/>
                </a:solidFill>
                <a:latin typeface="Ubuntu Light" panose="020B0304030602030204" pitchFamily="34" charset="0"/>
              </a:rPr>
              <a:t>“Out there, people underestimate us,” says Millicent, a Special Olympics Athlete Leader in Kenya.  “I can knock on doors to ask for jobs, but the person on the other side will first ask me to write and read. When I say I don’t know, they ridicule and turn me away.”</a:t>
            </a:r>
          </a:p>
          <a:p>
            <a:pPr>
              <a:lnSpc>
                <a:spcPct val="110000"/>
              </a:lnSpc>
              <a:spcAft>
                <a:spcPts val="600"/>
              </a:spcAft>
              <a:defRPr/>
            </a:pPr>
            <a:r>
              <a:rPr lang="en-US" sz="1700" b="1" dirty="0">
                <a:solidFill>
                  <a:srgbClr val="292662"/>
                </a:solidFill>
                <a:latin typeface="Ubuntu Light" panose="020B0304030602030204" pitchFamily="34" charset="0"/>
              </a:rPr>
              <a:t>Around the world, millions of people with intellectual disabilities face challenges in the workplace. Despite having skills that matter, they often don’t get a chance to prove themselves.</a:t>
            </a:r>
          </a:p>
          <a:p>
            <a:pPr>
              <a:lnSpc>
                <a:spcPct val="110000"/>
              </a:lnSpc>
              <a:spcAft>
                <a:spcPts val="600"/>
              </a:spcAft>
              <a:defRPr/>
            </a:pPr>
            <a:r>
              <a:rPr lang="en-US" sz="1700" b="1" dirty="0">
                <a:solidFill>
                  <a:srgbClr val="292662"/>
                </a:solidFill>
                <a:latin typeface="Ubuntu Light" panose="020B0304030602030204" pitchFamily="34" charset="0"/>
              </a:rPr>
              <a:t>Special Olympics Unified Leadership seeks to change that. </a:t>
            </a:r>
          </a:p>
        </p:txBody>
      </p:sp>
      <p:grpSp>
        <p:nvGrpSpPr>
          <p:cNvPr id="16" name="Group 15">
            <a:extLst>
              <a:ext uri="{FF2B5EF4-FFF2-40B4-BE49-F238E27FC236}">
                <a16:creationId xmlns:a16="http://schemas.microsoft.com/office/drawing/2014/main" id="{6DF4CB0A-EF89-BC24-A6AC-96DD0040E95A}"/>
              </a:ext>
            </a:extLst>
          </p:cNvPr>
          <p:cNvGrpSpPr/>
          <p:nvPr/>
        </p:nvGrpSpPr>
        <p:grpSpPr>
          <a:xfrm>
            <a:off x="1456555" y="5616408"/>
            <a:ext cx="3861972" cy="559790"/>
            <a:chOff x="862428" y="5475799"/>
            <a:chExt cx="3861972" cy="559790"/>
          </a:xfrm>
        </p:grpSpPr>
        <p:sp>
          <p:nvSpPr>
            <p:cNvPr id="4" name="Rectangle: Rounded Corners 3">
              <a:extLst>
                <a:ext uri="{FF2B5EF4-FFF2-40B4-BE49-F238E27FC236}">
                  <a16:creationId xmlns:a16="http://schemas.microsoft.com/office/drawing/2014/main" id="{27637E1F-90E3-D9BF-3FAF-E77509E5F9ED}"/>
                </a:ext>
              </a:extLst>
            </p:cNvPr>
            <p:cNvSpPr/>
            <p:nvPr/>
          </p:nvSpPr>
          <p:spPr>
            <a:xfrm>
              <a:off x="1052171" y="5521694"/>
              <a:ext cx="3672229" cy="468000"/>
            </a:xfrm>
            <a:prstGeom prst="roundRect">
              <a:avLst>
                <a:gd name="adj" fmla="val 50000"/>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7BF0019A-CA1E-EDDD-7081-8B62DAAD35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428" y="5475799"/>
              <a:ext cx="559790" cy="559790"/>
            </a:xfrm>
            <a:prstGeom prst="rect">
              <a:avLst/>
            </a:prstGeom>
          </p:spPr>
        </p:pic>
        <p:sp>
          <p:nvSpPr>
            <p:cNvPr id="10" name="TextBox 9">
              <a:extLst>
                <a:ext uri="{FF2B5EF4-FFF2-40B4-BE49-F238E27FC236}">
                  <a16:creationId xmlns:a16="http://schemas.microsoft.com/office/drawing/2014/main" id="{88E2CA28-D3A1-1E0D-BA48-33D3DEEA8E18}"/>
                </a:ext>
              </a:extLst>
            </p:cNvPr>
            <p:cNvSpPr txBox="1"/>
            <p:nvPr/>
          </p:nvSpPr>
          <p:spPr>
            <a:xfrm>
              <a:off x="1452769" y="5595764"/>
              <a:ext cx="2966831" cy="341632"/>
            </a:xfrm>
            <a:prstGeom prst="rect">
              <a:avLst/>
            </a:prstGeom>
            <a:noFill/>
          </p:spPr>
          <p:txBody>
            <a:bodyPr wrap="square" rtlCol="0">
              <a:spAutoFit/>
            </a:bodyPr>
            <a:lstStyle/>
            <a:p>
              <a:pPr>
                <a:lnSpc>
                  <a:spcPct val="90000"/>
                </a:lnSpc>
              </a:pPr>
              <a:r>
                <a:rPr lang="en-US" dirty="0">
                  <a:solidFill>
                    <a:srgbClr val="F7F5E8"/>
                  </a:solidFill>
                  <a:latin typeface="Ubuntu" panose="020B0504030602030204" pitchFamily="34" charset="0"/>
                </a:rPr>
                <a:t>This is an interesting start.</a:t>
              </a:r>
            </a:p>
          </p:txBody>
        </p:sp>
      </p:grpSp>
      <p:sp>
        <p:nvSpPr>
          <p:cNvPr id="2" name="TextBox 1">
            <a:extLst>
              <a:ext uri="{FF2B5EF4-FFF2-40B4-BE49-F238E27FC236}">
                <a16:creationId xmlns:a16="http://schemas.microsoft.com/office/drawing/2014/main" id="{794CFBF8-FB30-F026-2423-360AA024A7B8}"/>
              </a:ext>
            </a:extLst>
          </p:cNvPr>
          <p:cNvSpPr txBox="1"/>
          <p:nvPr/>
        </p:nvSpPr>
        <p:spPr>
          <a:xfrm>
            <a:off x="6755933" y="1368811"/>
            <a:ext cx="4552147" cy="3959417"/>
          </a:xfrm>
          <a:prstGeom prst="rect">
            <a:avLst/>
          </a:prstGeom>
          <a:noFill/>
        </p:spPr>
        <p:txBody>
          <a:bodyPr wrap="square">
            <a:spAutoFit/>
          </a:bodyPr>
          <a:lstStyle/>
          <a:p>
            <a:pPr>
              <a:lnSpc>
                <a:spcPct val="110000"/>
              </a:lnSpc>
              <a:spcAft>
                <a:spcPts val="600"/>
              </a:spcAft>
              <a:defRPr/>
            </a:pPr>
            <a:r>
              <a:rPr lang="en-US" sz="1700" b="1" dirty="0">
                <a:solidFill>
                  <a:srgbClr val="292662"/>
                </a:solidFill>
                <a:latin typeface="Ubuntu Light" panose="020B0304030602030204" pitchFamily="34" charset="0"/>
              </a:rPr>
              <a:t>Around the world, millions of people with intellectual disabilities face challenges in the workplace. Despite having skills that matter, they often don’t get a chance to prove themselves.</a:t>
            </a:r>
          </a:p>
          <a:p>
            <a:pPr>
              <a:lnSpc>
                <a:spcPct val="110000"/>
              </a:lnSpc>
              <a:spcAft>
                <a:spcPts val="600"/>
              </a:spcAft>
              <a:defRPr/>
            </a:pPr>
            <a:r>
              <a:rPr lang="en-US" sz="1700" b="1" dirty="0">
                <a:solidFill>
                  <a:srgbClr val="292662"/>
                </a:solidFill>
                <a:latin typeface="Ubuntu Light" panose="020B0304030602030204" pitchFamily="34" charset="0"/>
              </a:rPr>
              <a:t>Special Olympics Unified Leadership seeks to change that. </a:t>
            </a:r>
          </a:p>
          <a:p>
            <a:pPr>
              <a:lnSpc>
                <a:spcPct val="110000"/>
              </a:lnSpc>
              <a:spcAft>
                <a:spcPts val="600"/>
              </a:spcAft>
              <a:defRPr/>
            </a:pPr>
            <a:r>
              <a:rPr lang="en-US" sz="1700" dirty="0">
                <a:solidFill>
                  <a:srgbClr val="292662"/>
                </a:solidFill>
                <a:latin typeface="Ubuntu Light" panose="020B0304030602030204" pitchFamily="34" charset="0"/>
              </a:rPr>
              <a:t>“Out there, people underestimate us,” says Millicent, a Special Olympics Athlete Leader in Kenya.  “I can knock on doors to ask for jobs, but the person on the other side will first ask me to write and read. When I say I don’t know, they ridicule and turn me away.”</a:t>
            </a:r>
          </a:p>
        </p:txBody>
      </p:sp>
      <p:grpSp>
        <p:nvGrpSpPr>
          <p:cNvPr id="15" name="Group 14">
            <a:extLst>
              <a:ext uri="{FF2B5EF4-FFF2-40B4-BE49-F238E27FC236}">
                <a16:creationId xmlns:a16="http://schemas.microsoft.com/office/drawing/2014/main" id="{9210262C-AC3B-99A5-8B0F-E948D456AA42}"/>
              </a:ext>
            </a:extLst>
          </p:cNvPr>
          <p:cNvGrpSpPr/>
          <p:nvPr/>
        </p:nvGrpSpPr>
        <p:grpSpPr>
          <a:xfrm>
            <a:off x="7099884" y="5615503"/>
            <a:ext cx="3760340" cy="561600"/>
            <a:chOff x="6880921" y="5473989"/>
            <a:chExt cx="3760340" cy="561600"/>
          </a:xfrm>
        </p:grpSpPr>
        <p:sp>
          <p:nvSpPr>
            <p:cNvPr id="9" name="Rectangle: Rounded Corners 8">
              <a:extLst>
                <a:ext uri="{FF2B5EF4-FFF2-40B4-BE49-F238E27FC236}">
                  <a16:creationId xmlns:a16="http://schemas.microsoft.com/office/drawing/2014/main" id="{FD5AA8C5-CF55-A0BA-CBAF-46861509FF54}"/>
                </a:ext>
              </a:extLst>
            </p:cNvPr>
            <p:cNvSpPr/>
            <p:nvPr/>
          </p:nvSpPr>
          <p:spPr>
            <a:xfrm>
              <a:off x="7057198" y="5521694"/>
              <a:ext cx="3584063" cy="468000"/>
            </a:xfrm>
            <a:prstGeom prst="roundRect">
              <a:avLst>
                <a:gd name="adj" fmla="val 50000"/>
              </a:avLst>
            </a:prstGeom>
            <a:solidFill>
              <a:srgbClr val="F68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9A2E74-6818-50F6-A274-12451BAF9D8E}"/>
                </a:ext>
              </a:extLst>
            </p:cNvPr>
            <p:cNvSpPr txBox="1"/>
            <p:nvPr/>
          </p:nvSpPr>
          <p:spPr>
            <a:xfrm>
              <a:off x="7499144" y="5595764"/>
              <a:ext cx="2831399" cy="341632"/>
            </a:xfrm>
            <a:prstGeom prst="rect">
              <a:avLst/>
            </a:prstGeom>
            <a:noFill/>
          </p:spPr>
          <p:txBody>
            <a:bodyPr wrap="square" rtlCol="0">
              <a:spAutoFit/>
            </a:bodyPr>
            <a:lstStyle/>
            <a:p>
              <a:pPr>
                <a:lnSpc>
                  <a:spcPct val="90000"/>
                </a:lnSpc>
              </a:pPr>
              <a:r>
                <a:rPr lang="en-US" dirty="0">
                  <a:solidFill>
                    <a:srgbClr val="F7F5E8"/>
                  </a:solidFill>
                  <a:latin typeface="Ubuntu" panose="020B0504030602030204" pitchFamily="34" charset="0"/>
                </a:rPr>
                <a:t>This is not as interesting.</a:t>
              </a:r>
            </a:p>
          </p:txBody>
        </p:sp>
        <p:pic>
          <p:nvPicPr>
            <p:cNvPr id="14" name="Graphic 13">
              <a:extLst>
                <a:ext uri="{FF2B5EF4-FFF2-40B4-BE49-F238E27FC236}">
                  <a16:creationId xmlns:a16="http://schemas.microsoft.com/office/drawing/2014/main" id="{85C5FA3B-B44D-4982-0707-3750F2C6BB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0921" y="5473989"/>
              <a:ext cx="561600" cy="561600"/>
            </a:xfrm>
            <a:prstGeom prst="rect">
              <a:avLst/>
            </a:prstGeom>
          </p:spPr>
        </p:pic>
      </p:grpSp>
      <p:cxnSp>
        <p:nvCxnSpPr>
          <p:cNvPr id="18" name="Straight Connector 17">
            <a:extLst>
              <a:ext uri="{FF2B5EF4-FFF2-40B4-BE49-F238E27FC236}">
                <a16:creationId xmlns:a16="http://schemas.microsoft.com/office/drawing/2014/main" id="{3D6EF5BD-8261-10F9-FE67-2FA80C53B241}"/>
              </a:ext>
            </a:extLst>
          </p:cNvPr>
          <p:cNvCxnSpPr/>
          <p:nvPr/>
        </p:nvCxnSpPr>
        <p:spPr>
          <a:xfrm>
            <a:off x="6204857" y="1368811"/>
            <a:ext cx="0" cy="4054690"/>
          </a:xfrm>
          <a:prstGeom prst="line">
            <a:avLst/>
          </a:prstGeom>
          <a:ln>
            <a:solidFill>
              <a:srgbClr val="F6891F"/>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405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3B960-853B-BFCE-FFD2-8386A659BE0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26B8B92-5796-85C7-A710-40E9052B0262}"/>
              </a:ext>
            </a:extLst>
          </p:cNvPr>
          <p:cNvSpPr>
            <a:spLocks noGrp="1"/>
          </p:cNvSpPr>
          <p:nvPr>
            <p:ph type="body" sz="quarter" idx="10"/>
          </p:nvPr>
        </p:nvSpPr>
        <p:spPr/>
        <p:txBody>
          <a:bodyPr/>
          <a:lstStyle/>
          <a:p>
            <a:r>
              <a:rPr lang="en-US" dirty="0"/>
              <a:t>Day One</a:t>
            </a:r>
          </a:p>
        </p:txBody>
      </p:sp>
      <p:sp>
        <p:nvSpPr>
          <p:cNvPr id="6" name="Text Placeholder 5">
            <a:extLst>
              <a:ext uri="{FF2B5EF4-FFF2-40B4-BE49-F238E27FC236}">
                <a16:creationId xmlns:a16="http://schemas.microsoft.com/office/drawing/2014/main" id="{C7C310C2-1391-2442-96C0-1EA7105DFC2A}"/>
              </a:ext>
            </a:extLst>
          </p:cNvPr>
          <p:cNvSpPr>
            <a:spLocks noGrp="1"/>
          </p:cNvSpPr>
          <p:nvPr>
            <p:ph type="body" sz="quarter" idx="11"/>
          </p:nvPr>
        </p:nvSpPr>
        <p:spPr>
          <a:xfrm>
            <a:off x="6096000" y="2775308"/>
            <a:ext cx="5245100" cy="1307383"/>
          </a:xfrm>
        </p:spPr>
        <p:txBody>
          <a:bodyPr/>
          <a:lstStyle/>
          <a:p>
            <a:r>
              <a:rPr lang="en-US" dirty="0"/>
              <a:t>Introduction to Special Olympics</a:t>
            </a:r>
          </a:p>
        </p:txBody>
      </p:sp>
      <p:sp>
        <p:nvSpPr>
          <p:cNvPr id="7" name="Text Placeholder 6">
            <a:extLst>
              <a:ext uri="{FF2B5EF4-FFF2-40B4-BE49-F238E27FC236}">
                <a16:creationId xmlns:a16="http://schemas.microsoft.com/office/drawing/2014/main" id="{45A8CC3E-3E33-2110-FAF6-7532B08338A0}"/>
              </a:ext>
            </a:extLst>
          </p:cNvPr>
          <p:cNvSpPr>
            <a:spLocks noGrp="1"/>
          </p:cNvSpPr>
          <p:nvPr>
            <p:ph type="body" sz="quarter" idx="12"/>
          </p:nvPr>
        </p:nvSpPr>
        <p:spPr>
          <a:xfrm>
            <a:off x="4669519" y="3238012"/>
            <a:ext cx="957943" cy="514481"/>
          </a:xfrm>
        </p:spPr>
        <p:txBody>
          <a:bodyPr>
            <a:normAutofit fontScale="92500" lnSpcReduction="20000"/>
          </a:bodyPr>
          <a:lstStyle/>
          <a:p>
            <a:r>
              <a:rPr lang="en-US" dirty="0"/>
              <a:t>1.1.</a:t>
            </a:r>
          </a:p>
        </p:txBody>
      </p:sp>
      <p:sp>
        <p:nvSpPr>
          <p:cNvPr id="8" name="Text Placeholder 7">
            <a:extLst>
              <a:ext uri="{FF2B5EF4-FFF2-40B4-BE49-F238E27FC236}">
                <a16:creationId xmlns:a16="http://schemas.microsoft.com/office/drawing/2014/main" id="{BF6EA32A-97FD-3C4C-4281-DB45D6ADCBDD}"/>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3184210435"/>
      </p:ext>
    </p:extLst>
  </p:cSld>
  <p:clrMapOvr>
    <a:masterClrMapping/>
  </p:clrMapOvr>
  <p:extLst>
    <p:ext uri="{6950BFC3-D8DA-4A85-94F7-54DA5524770B}">
      <p188:commentRel xmlns:p188="http://schemas.microsoft.com/office/powerpoint/2018/8/main" r:id="rId3"/>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F8FEE-9841-3431-9EC3-F75AC283D5A9}"/>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98E07B7-FD92-6A02-4512-3A448C225B1F}"/>
              </a:ext>
            </a:extLst>
          </p:cNvPr>
          <p:cNvSpPr/>
          <p:nvPr/>
        </p:nvSpPr>
        <p:spPr>
          <a:xfrm>
            <a:off x="212916" y="2032731"/>
            <a:ext cx="14430184" cy="4062555"/>
          </a:xfrm>
          <a:prstGeom prst="roundRect">
            <a:avLst>
              <a:gd name="adj" fmla="val 50000"/>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F4AA037-F8C5-BFF5-8089-38494527A70B}"/>
              </a:ext>
            </a:extLst>
          </p:cNvPr>
          <p:cNvSpPr txBox="1"/>
          <p:nvPr/>
        </p:nvSpPr>
        <p:spPr>
          <a:xfrm>
            <a:off x="516821" y="1280287"/>
            <a:ext cx="8654644" cy="424732"/>
          </a:xfrm>
          <a:prstGeom prst="rect">
            <a:avLst/>
          </a:prstGeom>
          <a:noFill/>
        </p:spPr>
        <p:txBody>
          <a:bodyPr wrap="square" rtlCol="0">
            <a:spAutoFit/>
          </a:bodyPr>
          <a:lstStyle/>
          <a:p>
            <a:pPr>
              <a:lnSpc>
                <a:spcPct val="90000"/>
              </a:lnSpc>
            </a:pPr>
            <a:r>
              <a:rPr lang="en-US" sz="2400" b="1" dirty="0">
                <a:solidFill>
                  <a:srgbClr val="292662"/>
                </a:solidFill>
                <a:latin typeface="Ubuntu" panose="020B0504030602030204" pitchFamily="34" charset="0"/>
              </a:rPr>
              <a:t>Use </a:t>
            </a:r>
            <a:r>
              <a:rPr lang="en-US" sz="2400" b="1" dirty="0">
                <a:solidFill>
                  <a:srgbClr val="F6891F"/>
                </a:solidFill>
                <a:latin typeface="Ubuntu" panose="020B0504030602030204" pitchFamily="34" charset="0"/>
              </a:rPr>
              <a:t>vivid</a:t>
            </a:r>
            <a:r>
              <a:rPr lang="en-US" sz="2400" b="1" dirty="0">
                <a:solidFill>
                  <a:srgbClr val="292662"/>
                </a:solidFill>
                <a:latin typeface="Ubuntu" panose="020B0504030602030204" pitchFamily="34" charset="0"/>
              </a:rPr>
              <a:t> actions words</a:t>
            </a:r>
          </a:p>
        </p:txBody>
      </p:sp>
      <p:sp>
        <p:nvSpPr>
          <p:cNvPr id="4" name="TextBox 3">
            <a:extLst>
              <a:ext uri="{FF2B5EF4-FFF2-40B4-BE49-F238E27FC236}">
                <a16:creationId xmlns:a16="http://schemas.microsoft.com/office/drawing/2014/main" id="{B06F5952-4AC4-D81E-E5ED-FDA1F413421A}"/>
              </a:ext>
            </a:extLst>
          </p:cNvPr>
          <p:cNvSpPr txBox="1"/>
          <p:nvPr/>
        </p:nvSpPr>
        <p:spPr>
          <a:xfrm>
            <a:off x="1349846" y="2537239"/>
            <a:ext cx="1189264"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Clashes</a:t>
            </a:r>
          </a:p>
        </p:txBody>
      </p:sp>
      <p:sp>
        <p:nvSpPr>
          <p:cNvPr id="5" name="TextBox 4">
            <a:extLst>
              <a:ext uri="{FF2B5EF4-FFF2-40B4-BE49-F238E27FC236}">
                <a16:creationId xmlns:a16="http://schemas.microsoft.com/office/drawing/2014/main" id="{2E9677EF-D87A-900E-7190-E70D079C9AD5}"/>
              </a:ext>
            </a:extLst>
          </p:cNvPr>
          <p:cNvSpPr txBox="1"/>
          <p:nvPr/>
        </p:nvSpPr>
        <p:spPr>
          <a:xfrm>
            <a:off x="2555369" y="2537239"/>
            <a:ext cx="1183093"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Runs</a:t>
            </a:r>
          </a:p>
        </p:txBody>
      </p:sp>
      <p:sp>
        <p:nvSpPr>
          <p:cNvPr id="6" name="TextBox 5">
            <a:extLst>
              <a:ext uri="{FF2B5EF4-FFF2-40B4-BE49-F238E27FC236}">
                <a16:creationId xmlns:a16="http://schemas.microsoft.com/office/drawing/2014/main" id="{A29DE10F-8488-6C76-FA53-9F33FCAF8203}"/>
              </a:ext>
            </a:extLst>
          </p:cNvPr>
          <p:cNvSpPr txBox="1"/>
          <p:nvPr/>
        </p:nvSpPr>
        <p:spPr>
          <a:xfrm>
            <a:off x="4946574" y="2537239"/>
            <a:ext cx="1654252"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Transforms</a:t>
            </a:r>
          </a:p>
        </p:txBody>
      </p:sp>
      <p:sp>
        <p:nvSpPr>
          <p:cNvPr id="7" name="TextBox 6">
            <a:extLst>
              <a:ext uri="{FF2B5EF4-FFF2-40B4-BE49-F238E27FC236}">
                <a16:creationId xmlns:a16="http://schemas.microsoft.com/office/drawing/2014/main" id="{1952BEE9-5515-6A44-25B3-BDD1A52D8980}"/>
              </a:ext>
            </a:extLst>
          </p:cNvPr>
          <p:cNvSpPr txBox="1"/>
          <p:nvPr/>
        </p:nvSpPr>
        <p:spPr>
          <a:xfrm>
            <a:off x="3660031" y="2537239"/>
            <a:ext cx="1183093"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Leads</a:t>
            </a:r>
          </a:p>
        </p:txBody>
      </p:sp>
      <p:sp>
        <p:nvSpPr>
          <p:cNvPr id="8" name="TextBox 7">
            <a:extLst>
              <a:ext uri="{FF2B5EF4-FFF2-40B4-BE49-F238E27FC236}">
                <a16:creationId xmlns:a16="http://schemas.microsoft.com/office/drawing/2014/main" id="{CB11AB38-D0C0-1C49-0E28-CC899B016A32}"/>
              </a:ext>
            </a:extLst>
          </p:cNvPr>
          <p:cNvSpPr txBox="1"/>
          <p:nvPr/>
        </p:nvSpPr>
        <p:spPr>
          <a:xfrm>
            <a:off x="6687658" y="2537239"/>
            <a:ext cx="1223915"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Crafts</a:t>
            </a:r>
          </a:p>
        </p:txBody>
      </p:sp>
      <p:sp>
        <p:nvSpPr>
          <p:cNvPr id="9" name="TextBox 8">
            <a:extLst>
              <a:ext uri="{FF2B5EF4-FFF2-40B4-BE49-F238E27FC236}">
                <a16:creationId xmlns:a16="http://schemas.microsoft.com/office/drawing/2014/main" id="{0D08DCB1-9294-667D-B6DE-E30DE6E35050}"/>
              </a:ext>
            </a:extLst>
          </p:cNvPr>
          <p:cNvSpPr txBox="1"/>
          <p:nvPr/>
        </p:nvSpPr>
        <p:spPr>
          <a:xfrm>
            <a:off x="1000879" y="3370474"/>
            <a:ext cx="1183093"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Turns</a:t>
            </a:r>
          </a:p>
        </p:txBody>
      </p:sp>
      <p:sp>
        <p:nvSpPr>
          <p:cNvPr id="10" name="TextBox 9">
            <a:extLst>
              <a:ext uri="{FF2B5EF4-FFF2-40B4-BE49-F238E27FC236}">
                <a16:creationId xmlns:a16="http://schemas.microsoft.com/office/drawing/2014/main" id="{02D30205-B301-B06F-6DA6-5FA1B3ABDFA8}"/>
              </a:ext>
            </a:extLst>
          </p:cNvPr>
          <p:cNvSpPr txBox="1"/>
          <p:nvPr/>
        </p:nvSpPr>
        <p:spPr>
          <a:xfrm>
            <a:off x="7911573" y="2537239"/>
            <a:ext cx="1189264"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Solves</a:t>
            </a:r>
          </a:p>
        </p:txBody>
      </p:sp>
      <p:sp>
        <p:nvSpPr>
          <p:cNvPr id="11" name="TextBox 10">
            <a:extLst>
              <a:ext uri="{FF2B5EF4-FFF2-40B4-BE49-F238E27FC236}">
                <a16:creationId xmlns:a16="http://schemas.microsoft.com/office/drawing/2014/main" id="{29E1D998-980B-CC69-0046-5747EE14CA46}"/>
              </a:ext>
            </a:extLst>
          </p:cNvPr>
          <p:cNvSpPr txBox="1"/>
          <p:nvPr/>
        </p:nvSpPr>
        <p:spPr>
          <a:xfrm>
            <a:off x="3815234" y="3368067"/>
            <a:ext cx="1312206" cy="415498"/>
          </a:xfrm>
          <a:prstGeom prst="rect">
            <a:avLst/>
          </a:prstGeom>
          <a:noFill/>
        </p:spPr>
        <p:txBody>
          <a:bodyPr wrap="square" rtlCol="0">
            <a:spAutoFit/>
          </a:bodyPr>
          <a:lstStyle/>
          <a:p>
            <a:pPr marL="0" lvl="1" algn="ctr"/>
            <a:r>
              <a:rPr lang="en-US" sz="2100" b="1" dirty="0">
                <a:solidFill>
                  <a:srgbClr val="F6891F"/>
                </a:solidFill>
                <a:latin typeface="Ubuntu Light" panose="020B0304030602030204" pitchFamily="34" charset="0"/>
              </a:rPr>
              <a:t>Reveals</a:t>
            </a:r>
          </a:p>
        </p:txBody>
      </p:sp>
      <p:sp>
        <p:nvSpPr>
          <p:cNvPr id="12" name="TextBox 11">
            <a:extLst>
              <a:ext uri="{FF2B5EF4-FFF2-40B4-BE49-F238E27FC236}">
                <a16:creationId xmlns:a16="http://schemas.microsoft.com/office/drawing/2014/main" id="{94C2BA91-DD24-2CBA-C103-F917D5E602A1}"/>
              </a:ext>
            </a:extLst>
          </p:cNvPr>
          <p:cNvSpPr txBox="1"/>
          <p:nvPr/>
        </p:nvSpPr>
        <p:spPr>
          <a:xfrm>
            <a:off x="2252331" y="3368067"/>
            <a:ext cx="1407699"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Discovers</a:t>
            </a:r>
          </a:p>
        </p:txBody>
      </p:sp>
      <p:sp>
        <p:nvSpPr>
          <p:cNvPr id="13" name="TextBox 12">
            <a:extLst>
              <a:ext uri="{FF2B5EF4-FFF2-40B4-BE49-F238E27FC236}">
                <a16:creationId xmlns:a16="http://schemas.microsoft.com/office/drawing/2014/main" id="{4A59C728-DEB3-104B-6387-99FC528F8DB6}"/>
              </a:ext>
            </a:extLst>
          </p:cNvPr>
          <p:cNvSpPr txBox="1"/>
          <p:nvPr/>
        </p:nvSpPr>
        <p:spPr>
          <a:xfrm>
            <a:off x="5272064" y="3368067"/>
            <a:ext cx="1223915"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Cracked</a:t>
            </a:r>
          </a:p>
        </p:txBody>
      </p:sp>
      <p:sp>
        <p:nvSpPr>
          <p:cNvPr id="14" name="TextBox 13">
            <a:extLst>
              <a:ext uri="{FF2B5EF4-FFF2-40B4-BE49-F238E27FC236}">
                <a16:creationId xmlns:a16="http://schemas.microsoft.com/office/drawing/2014/main" id="{9BE6A03C-8414-95AD-3097-BD15882FD40F}"/>
              </a:ext>
            </a:extLst>
          </p:cNvPr>
          <p:cNvSpPr txBox="1"/>
          <p:nvPr/>
        </p:nvSpPr>
        <p:spPr>
          <a:xfrm>
            <a:off x="6604733" y="3368067"/>
            <a:ext cx="1189264"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Learns</a:t>
            </a:r>
          </a:p>
        </p:txBody>
      </p:sp>
      <p:sp>
        <p:nvSpPr>
          <p:cNvPr id="15" name="TextBox 14">
            <a:extLst>
              <a:ext uri="{FF2B5EF4-FFF2-40B4-BE49-F238E27FC236}">
                <a16:creationId xmlns:a16="http://schemas.microsoft.com/office/drawing/2014/main" id="{42F2363D-3883-3C75-B055-74CAE6388B4B}"/>
              </a:ext>
            </a:extLst>
          </p:cNvPr>
          <p:cNvSpPr txBox="1"/>
          <p:nvPr/>
        </p:nvSpPr>
        <p:spPr>
          <a:xfrm>
            <a:off x="888695" y="4203709"/>
            <a:ext cx="1183093"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Proves</a:t>
            </a:r>
          </a:p>
        </p:txBody>
      </p:sp>
      <p:sp>
        <p:nvSpPr>
          <p:cNvPr id="16" name="TextBox 15">
            <a:extLst>
              <a:ext uri="{FF2B5EF4-FFF2-40B4-BE49-F238E27FC236}">
                <a16:creationId xmlns:a16="http://schemas.microsoft.com/office/drawing/2014/main" id="{6567308A-A9D7-A935-D0CA-FA82FB368238}"/>
              </a:ext>
            </a:extLst>
          </p:cNvPr>
          <p:cNvSpPr txBox="1"/>
          <p:nvPr/>
        </p:nvSpPr>
        <p:spPr>
          <a:xfrm>
            <a:off x="3482588" y="4204262"/>
            <a:ext cx="1312206"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Achieves</a:t>
            </a:r>
          </a:p>
        </p:txBody>
      </p:sp>
      <p:sp>
        <p:nvSpPr>
          <p:cNvPr id="17" name="TextBox 16">
            <a:extLst>
              <a:ext uri="{FF2B5EF4-FFF2-40B4-BE49-F238E27FC236}">
                <a16:creationId xmlns:a16="http://schemas.microsoft.com/office/drawing/2014/main" id="{33B95F64-D47A-777E-50A7-8A9D1BC161CC}"/>
              </a:ext>
            </a:extLst>
          </p:cNvPr>
          <p:cNvSpPr txBox="1"/>
          <p:nvPr/>
        </p:nvSpPr>
        <p:spPr>
          <a:xfrm>
            <a:off x="2159623" y="4204262"/>
            <a:ext cx="1183093"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Shines</a:t>
            </a:r>
          </a:p>
        </p:txBody>
      </p:sp>
      <p:sp>
        <p:nvSpPr>
          <p:cNvPr id="18" name="TextBox 17">
            <a:extLst>
              <a:ext uri="{FF2B5EF4-FFF2-40B4-BE49-F238E27FC236}">
                <a16:creationId xmlns:a16="http://schemas.microsoft.com/office/drawing/2014/main" id="{96BD9BF9-53D4-AD73-959B-8E7AA1961966}"/>
              </a:ext>
            </a:extLst>
          </p:cNvPr>
          <p:cNvSpPr txBox="1"/>
          <p:nvPr/>
        </p:nvSpPr>
        <p:spPr>
          <a:xfrm>
            <a:off x="4391764" y="5036945"/>
            <a:ext cx="1312206"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Explores</a:t>
            </a:r>
          </a:p>
        </p:txBody>
      </p:sp>
      <p:sp>
        <p:nvSpPr>
          <p:cNvPr id="19" name="TextBox 18">
            <a:extLst>
              <a:ext uri="{FF2B5EF4-FFF2-40B4-BE49-F238E27FC236}">
                <a16:creationId xmlns:a16="http://schemas.microsoft.com/office/drawing/2014/main" id="{0F5DBC3D-6214-8AE2-968F-AC05042A9E69}"/>
              </a:ext>
            </a:extLst>
          </p:cNvPr>
          <p:cNvSpPr txBox="1"/>
          <p:nvPr/>
        </p:nvSpPr>
        <p:spPr>
          <a:xfrm>
            <a:off x="1349846" y="5036945"/>
            <a:ext cx="1600191" cy="415498"/>
          </a:xfrm>
          <a:prstGeom prst="rect">
            <a:avLst/>
          </a:prstGeom>
          <a:noFill/>
        </p:spPr>
        <p:txBody>
          <a:bodyPr wrap="square" rtlCol="0">
            <a:spAutoFit/>
          </a:bodyPr>
          <a:lstStyle/>
          <a:p>
            <a:pPr algn="ctr"/>
            <a:r>
              <a:rPr lang="en-US" sz="2100" b="1" dirty="0">
                <a:solidFill>
                  <a:srgbClr val="F6891F"/>
                </a:solidFill>
                <a:latin typeface="Ubuntu Light" panose="020B0304030602030204" pitchFamily="34" charset="0"/>
              </a:rPr>
              <a:t>Overcomes</a:t>
            </a:r>
          </a:p>
        </p:txBody>
      </p:sp>
      <p:sp>
        <p:nvSpPr>
          <p:cNvPr id="20" name="TextBox 19">
            <a:extLst>
              <a:ext uri="{FF2B5EF4-FFF2-40B4-BE49-F238E27FC236}">
                <a16:creationId xmlns:a16="http://schemas.microsoft.com/office/drawing/2014/main" id="{5003863B-A83E-06EF-C562-A7FA3FB170FC}"/>
              </a:ext>
            </a:extLst>
          </p:cNvPr>
          <p:cNvSpPr txBox="1"/>
          <p:nvPr/>
        </p:nvSpPr>
        <p:spPr>
          <a:xfrm>
            <a:off x="6428833" y="4212666"/>
            <a:ext cx="1189264"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Hugged</a:t>
            </a:r>
          </a:p>
        </p:txBody>
      </p:sp>
      <p:sp>
        <p:nvSpPr>
          <p:cNvPr id="21" name="TextBox 20">
            <a:extLst>
              <a:ext uri="{FF2B5EF4-FFF2-40B4-BE49-F238E27FC236}">
                <a16:creationId xmlns:a16="http://schemas.microsoft.com/office/drawing/2014/main" id="{92675425-AA82-67D2-9E31-AF33A2AB226F}"/>
              </a:ext>
            </a:extLst>
          </p:cNvPr>
          <p:cNvSpPr txBox="1"/>
          <p:nvPr/>
        </p:nvSpPr>
        <p:spPr>
          <a:xfrm>
            <a:off x="4992483" y="4212666"/>
            <a:ext cx="1312206" cy="415498"/>
          </a:xfrm>
          <a:prstGeom prst="rect">
            <a:avLst/>
          </a:prstGeom>
          <a:noFill/>
        </p:spPr>
        <p:txBody>
          <a:bodyPr wrap="square" rtlCol="0">
            <a:spAutoFit/>
          </a:bodyPr>
          <a:lstStyle/>
          <a:p>
            <a:pPr marL="0" lvl="1" algn="ctr"/>
            <a:r>
              <a:rPr lang="en-US" sz="2100" b="1" dirty="0">
                <a:solidFill>
                  <a:srgbClr val="F6891F"/>
                </a:solidFill>
                <a:latin typeface="Ubuntu Light" panose="020B0304030602030204" pitchFamily="34" charset="0"/>
              </a:rPr>
              <a:t>Guides</a:t>
            </a:r>
          </a:p>
        </p:txBody>
      </p:sp>
      <p:sp>
        <p:nvSpPr>
          <p:cNvPr id="22" name="TextBox 21">
            <a:extLst>
              <a:ext uri="{FF2B5EF4-FFF2-40B4-BE49-F238E27FC236}">
                <a16:creationId xmlns:a16="http://schemas.microsoft.com/office/drawing/2014/main" id="{3B22D35F-6F6B-7615-885C-0CA68873DE74}"/>
              </a:ext>
            </a:extLst>
          </p:cNvPr>
          <p:cNvSpPr txBox="1"/>
          <p:nvPr/>
        </p:nvSpPr>
        <p:spPr>
          <a:xfrm>
            <a:off x="3065349" y="5036945"/>
            <a:ext cx="1183093"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Builds</a:t>
            </a:r>
          </a:p>
        </p:txBody>
      </p:sp>
      <p:sp>
        <p:nvSpPr>
          <p:cNvPr id="23" name="TextBox 22">
            <a:extLst>
              <a:ext uri="{FF2B5EF4-FFF2-40B4-BE49-F238E27FC236}">
                <a16:creationId xmlns:a16="http://schemas.microsoft.com/office/drawing/2014/main" id="{B97C7EC4-30C9-3C39-E977-029FF007E112}"/>
              </a:ext>
            </a:extLst>
          </p:cNvPr>
          <p:cNvSpPr txBox="1"/>
          <p:nvPr/>
        </p:nvSpPr>
        <p:spPr>
          <a:xfrm>
            <a:off x="5800785" y="5036945"/>
            <a:ext cx="1223915" cy="415498"/>
          </a:xfrm>
          <a:prstGeom prst="rect">
            <a:avLst/>
          </a:prstGeom>
          <a:noFill/>
        </p:spPr>
        <p:txBody>
          <a:bodyPr wrap="square" rtlCol="0">
            <a:spAutoFit/>
          </a:bodyPr>
          <a:lstStyle/>
          <a:p>
            <a:pPr algn="ctr"/>
            <a:r>
              <a:rPr lang="en-US" sz="2100" b="1" dirty="0">
                <a:solidFill>
                  <a:srgbClr val="292662"/>
                </a:solidFill>
                <a:latin typeface="Ubuntu Light" panose="020B0304030602030204" pitchFamily="34" charset="0"/>
              </a:rPr>
              <a:t>Trains</a:t>
            </a:r>
          </a:p>
        </p:txBody>
      </p:sp>
      <p:pic>
        <p:nvPicPr>
          <p:cNvPr id="25" name="Graphic 24">
            <a:extLst>
              <a:ext uri="{FF2B5EF4-FFF2-40B4-BE49-F238E27FC236}">
                <a16:creationId xmlns:a16="http://schemas.microsoft.com/office/drawing/2014/main" id="{7B2E47CF-D2EF-F5F4-38DF-5C645ACAD8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57032" y="3618996"/>
            <a:ext cx="4224952" cy="3356718"/>
          </a:xfrm>
          <a:prstGeom prst="rect">
            <a:avLst/>
          </a:prstGeom>
        </p:spPr>
      </p:pic>
      <p:sp>
        <p:nvSpPr>
          <p:cNvPr id="29" name="Text Placeholder 28">
            <a:extLst>
              <a:ext uri="{FF2B5EF4-FFF2-40B4-BE49-F238E27FC236}">
                <a16:creationId xmlns:a16="http://schemas.microsoft.com/office/drawing/2014/main" id="{40BF02FA-00B2-38DB-CFE5-FF3D0BC71707}"/>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0" name="Text Placeholder 29">
            <a:extLst>
              <a:ext uri="{FF2B5EF4-FFF2-40B4-BE49-F238E27FC236}">
                <a16:creationId xmlns:a16="http://schemas.microsoft.com/office/drawing/2014/main" id="{12840BD3-57A3-BE3E-E1F4-9407EC709828}"/>
              </a:ext>
            </a:extLst>
          </p:cNvPr>
          <p:cNvSpPr>
            <a:spLocks noGrp="1"/>
          </p:cNvSpPr>
          <p:nvPr>
            <p:ph type="body" sz="quarter" idx="12"/>
          </p:nvPr>
        </p:nvSpPr>
        <p:spPr>
          <a:xfrm>
            <a:off x="9339945" y="575623"/>
            <a:ext cx="528061" cy="356260"/>
          </a:xfrm>
        </p:spPr>
        <p:txBody>
          <a:bodyPr/>
          <a:lstStyle/>
          <a:p>
            <a:r>
              <a:rPr lang="en-US" dirty="0"/>
              <a:t>1.4.</a:t>
            </a:r>
          </a:p>
        </p:txBody>
      </p:sp>
      <p:sp>
        <p:nvSpPr>
          <p:cNvPr id="31" name="Text Placeholder 30">
            <a:extLst>
              <a:ext uri="{FF2B5EF4-FFF2-40B4-BE49-F238E27FC236}">
                <a16:creationId xmlns:a16="http://schemas.microsoft.com/office/drawing/2014/main" id="{A3F403CB-70DE-DF44-C6FE-D17DD9777BB6}"/>
              </a:ext>
            </a:extLst>
          </p:cNvPr>
          <p:cNvSpPr>
            <a:spLocks noGrp="1"/>
          </p:cNvSpPr>
          <p:nvPr>
            <p:ph type="body" sz="quarter" idx="13"/>
          </p:nvPr>
        </p:nvSpPr>
        <p:spPr/>
        <p:txBody>
          <a:bodyPr/>
          <a:lstStyle/>
          <a:p>
            <a:r>
              <a:rPr lang="en-US" dirty="0"/>
              <a:t>Day One</a:t>
            </a:r>
          </a:p>
        </p:txBody>
      </p:sp>
    </p:spTree>
    <p:extLst>
      <p:ext uri="{BB962C8B-B14F-4D97-AF65-F5344CB8AC3E}">
        <p14:creationId xmlns:p14="http://schemas.microsoft.com/office/powerpoint/2010/main" val="1125408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9C644-1470-B99C-2088-A8B433C3C415}"/>
            </a:ext>
          </a:extLst>
        </p:cNvPr>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E8E51504-E42D-2EDD-04BF-22B982C1083D}"/>
              </a:ext>
            </a:extLst>
          </p:cNvPr>
          <p:cNvSpPr/>
          <p:nvPr/>
        </p:nvSpPr>
        <p:spPr>
          <a:xfrm>
            <a:off x="954961" y="3948545"/>
            <a:ext cx="10103951" cy="2321371"/>
          </a:xfrm>
          <a:prstGeom prst="roundRect">
            <a:avLst>
              <a:gd name="adj" fmla="val 13074"/>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90294582-F00D-6E32-8ADB-807930712907}"/>
              </a:ext>
            </a:extLst>
          </p:cNvPr>
          <p:cNvSpPr>
            <a:spLocks noGrp="1"/>
          </p:cNvSpPr>
          <p:nvPr>
            <p:ph type="body" sz="quarter" idx="11"/>
          </p:nvPr>
        </p:nvSpPr>
        <p:spPr/>
        <p:txBody>
          <a:bodyPr>
            <a:normAutofit/>
          </a:bodyPr>
          <a:lstStyle/>
          <a:p>
            <a:r>
              <a:rPr lang="en-US" sz="1300" dirty="0"/>
              <a:t>Telling Stories of Impact</a:t>
            </a:r>
          </a:p>
        </p:txBody>
      </p:sp>
      <p:sp>
        <p:nvSpPr>
          <p:cNvPr id="3" name="Text Placeholder 2">
            <a:extLst>
              <a:ext uri="{FF2B5EF4-FFF2-40B4-BE49-F238E27FC236}">
                <a16:creationId xmlns:a16="http://schemas.microsoft.com/office/drawing/2014/main" id="{BD742209-1601-4C68-4C95-598F212871DB}"/>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8E2A616D-C04A-3D7F-C326-DF7C5FB51094}"/>
              </a:ext>
            </a:extLst>
          </p:cNvPr>
          <p:cNvSpPr>
            <a:spLocks noGrp="1"/>
          </p:cNvSpPr>
          <p:nvPr>
            <p:ph type="body" sz="quarter" idx="13"/>
          </p:nvPr>
        </p:nvSpPr>
        <p:spPr/>
        <p:txBody>
          <a:bodyPr/>
          <a:lstStyle/>
          <a:p>
            <a:r>
              <a:rPr lang="en-US" dirty="0"/>
              <a:t>Day One</a:t>
            </a:r>
          </a:p>
        </p:txBody>
      </p:sp>
      <p:sp>
        <p:nvSpPr>
          <p:cNvPr id="6" name="TextBox 5">
            <a:extLst>
              <a:ext uri="{FF2B5EF4-FFF2-40B4-BE49-F238E27FC236}">
                <a16:creationId xmlns:a16="http://schemas.microsoft.com/office/drawing/2014/main" id="{FAED3EBB-98FA-8C44-9CFB-007205E4EAA6}"/>
              </a:ext>
            </a:extLst>
          </p:cNvPr>
          <p:cNvSpPr txBox="1"/>
          <p:nvPr/>
        </p:nvSpPr>
        <p:spPr>
          <a:xfrm>
            <a:off x="4714609" y="4600877"/>
            <a:ext cx="3087251" cy="1290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t">
            <a:spAutoFit/>
          </a:bodyPr>
          <a:lstStyle/>
          <a:p>
            <a:pPr defTabSz="410751">
              <a:lnSpc>
                <a:spcPct val="110000"/>
              </a:lnSpc>
            </a:pPr>
            <a:r>
              <a:rPr lang="en-US" kern="0" dirty="0">
                <a:solidFill>
                  <a:srgbClr val="F7F5E8"/>
                </a:solidFill>
                <a:latin typeface="Ubuntu" panose="020B0504030602030204" pitchFamily="34" charset="0"/>
                <a:ea typeface="Avenir Book" charset="0"/>
                <a:cs typeface="Avenir Book" charset="0"/>
                <a:sym typeface="Helvetica Neue"/>
              </a:rPr>
              <a:t>Take the time to </a:t>
            </a:r>
            <a:r>
              <a:rPr lang="en-US" b="1" kern="0" dirty="0">
                <a:solidFill>
                  <a:srgbClr val="F6891F"/>
                </a:solidFill>
                <a:latin typeface="Ubuntu" panose="020B0504030602030204" pitchFamily="34" charset="0"/>
                <a:ea typeface="Avenir Book" charset="0"/>
                <a:cs typeface="Avenir Book" charset="0"/>
                <a:sym typeface="Helvetica Neue"/>
              </a:rPr>
              <a:t>clearly</a:t>
            </a:r>
            <a:r>
              <a:rPr lang="en-US" kern="0" dirty="0">
                <a:solidFill>
                  <a:srgbClr val="F6891F"/>
                </a:solidFill>
                <a:latin typeface="Ubuntu" panose="020B0504030602030204" pitchFamily="34" charset="0"/>
                <a:ea typeface="Avenir Book" charset="0"/>
                <a:cs typeface="Avenir Book" charset="0"/>
                <a:sym typeface="Helvetica Neue"/>
              </a:rPr>
              <a:t> </a:t>
            </a:r>
            <a:r>
              <a:rPr lang="en-US" b="1" kern="0" dirty="0">
                <a:solidFill>
                  <a:srgbClr val="F6891F"/>
                </a:solidFill>
                <a:latin typeface="Ubuntu" panose="020B0504030602030204" pitchFamily="34" charset="0"/>
                <a:ea typeface="Avenir Book" charset="0"/>
                <a:cs typeface="Avenir Book" charset="0"/>
                <a:sym typeface="Helvetica Neue"/>
              </a:rPr>
              <a:t>explain</a:t>
            </a:r>
            <a:r>
              <a:rPr lang="en-US" kern="0" dirty="0">
                <a:solidFill>
                  <a:srgbClr val="F7F5E8"/>
                </a:solidFill>
                <a:latin typeface="Ubuntu" panose="020B0504030602030204" pitchFamily="34" charset="0"/>
                <a:ea typeface="Avenir Book" charset="0"/>
                <a:cs typeface="Avenir Book" charset="0"/>
                <a:sym typeface="Helvetica Neue"/>
              </a:rPr>
              <a:t> how Special Olympics work led to positive changes.</a:t>
            </a:r>
          </a:p>
        </p:txBody>
      </p:sp>
      <p:sp>
        <p:nvSpPr>
          <p:cNvPr id="8" name="TextBox 7">
            <a:extLst>
              <a:ext uri="{FF2B5EF4-FFF2-40B4-BE49-F238E27FC236}">
                <a16:creationId xmlns:a16="http://schemas.microsoft.com/office/drawing/2014/main" id="{F9A87957-FCF7-5A53-BBD5-432D06208BFE}"/>
              </a:ext>
            </a:extLst>
          </p:cNvPr>
          <p:cNvSpPr txBox="1"/>
          <p:nvPr/>
        </p:nvSpPr>
        <p:spPr>
          <a:xfrm>
            <a:off x="1530486" y="4600877"/>
            <a:ext cx="2742721" cy="12909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nSpc>
                <a:spcPct val="110000"/>
              </a:lnSpc>
            </a:pPr>
            <a:r>
              <a:rPr lang="en-US" b="1" dirty="0">
                <a:solidFill>
                  <a:srgbClr val="F6891F"/>
                </a:solidFill>
                <a:latin typeface="Ubuntu" panose="020B0504030602030204" pitchFamily="34" charset="0"/>
              </a:rPr>
              <a:t>Choose</a:t>
            </a:r>
            <a:r>
              <a:rPr lang="en-US" dirty="0">
                <a:solidFill>
                  <a:srgbClr val="F7F5E8"/>
                </a:solidFill>
                <a:latin typeface="Ubuntu" panose="020B0504030602030204" pitchFamily="34" charset="0"/>
              </a:rPr>
              <a:t> stories about people who have experienced powerful changes in their lives.</a:t>
            </a:r>
          </a:p>
        </p:txBody>
      </p:sp>
      <p:sp>
        <p:nvSpPr>
          <p:cNvPr id="7" name="Title 1">
            <a:extLst>
              <a:ext uri="{FF2B5EF4-FFF2-40B4-BE49-F238E27FC236}">
                <a16:creationId xmlns:a16="http://schemas.microsoft.com/office/drawing/2014/main" id="{D24AE381-5664-177C-7CA9-E83D33FD143F}"/>
              </a:ext>
            </a:extLst>
          </p:cNvPr>
          <p:cNvSpPr txBox="1">
            <a:spLocks/>
          </p:cNvSpPr>
          <p:nvPr/>
        </p:nvSpPr>
        <p:spPr>
          <a:xfrm>
            <a:off x="8051971" y="4600877"/>
            <a:ext cx="2677178" cy="1069051"/>
          </a:xfrm>
          <a:prstGeom prst="rect">
            <a:avLst/>
          </a:prstGeom>
          <a:no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1800" dirty="0">
                <a:solidFill>
                  <a:srgbClr val="F7F5E8"/>
                </a:solidFill>
                <a:latin typeface="Ubuntu" panose="020B0504030602030204" pitchFamily="34" charset="0"/>
              </a:rPr>
              <a:t>Always remember to show the </a:t>
            </a:r>
            <a:r>
              <a:rPr lang="en-US" sz="1800" b="1" dirty="0">
                <a:solidFill>
                  <a:srgbClr val="F6891F"/>
                </a:solidFill>
                <a:latin typeface="Ubuntu" panose="020B0504030602030204" pitchFamily="34" charset="0"/>
              </a:rPr>
              <a:t>need</a:t>
            </a:r>
            <a:r>
              <a:rPr lang="en-US" sz="1800" dirty="0">
                <a:solidFill>
                  <a:srgbClr val="F7F5E8"/>
                </a:solidFill>
                <a:latin typeface="Ubuntu" panose="020B0504030602030204" pitchFamily="34" charset="0"/>
              </a:rPr>
              <a:t> and show the </a:t>
            </a:r>
            <a:r>
              <a:rPr lang="en-US" sz="1800" b="1" dirty="0">
                <a:solidFill>
                  <a:srgbClr val="F6891F"/>
                </a:solidFill>
                <a:latin typeface="Ubuntu" panose="020B0504030602030204" pitchFamily="34" charset="0"/>
              </a:rPr>
              <a:t>impact</a:t>
            </a:r>
            <a:r>
              <a:rPr lang="en-US" sz="1800" dirty="0">
                <a:solidFill>
                  <a:srgbClr val="F7F5E8"/>
                </a:solidFill>
                <a:latin typeface="Ubuntu" panose="020B0504030602030204" pitchFamily="34" charset="0"/>
              </a:rPr>
              <a:t>.</a:t>
            </a:r>
          </a:p>
        </p:txBody>
      </p:sp>
      <p:pic>
        <p:nvPicPr>
          <p:cNvPr id="19" name="Picture 18" descr="A child flexing his muscles&#10;&#10;Description automatically generated">
            <a:extLst>
              <a:ext uri="{FF2B5EF4-FFF2-40B4-BE49-F238E27FC236}">
                <a16:creationId xmlns:a16="http://schemas.microsoft.com/office/drawing/2014/main" id="{41EC174E-7A03-A6AB-870E-201B5AE74F51}"/>
              </a:ext>
            </a:extLst>
          </p:cNvPr>
          <p:cNvPicPr>
            <a:picLocks noChangeAspect="1"/>
          </p:cNvPicPr>
          <p:nvPr/>
        </p:nvPicPr>
        <p:blipFill rotWithShape="1">
          <a:blip r:embed="rId3">
            <a:extLst>
              <a:ext uri="{28A0092B-C50C-407E-A947-70E740481C1C}">
                <a14:useLocalDpi xmlns:a14="http://schemas.microsoft.com/office/drawing/2010/main" val="0"/>
              </a:ext>
            </a:extLst>
          </a:blip>
          <a:srcRect t="16562" b="44178"/>
          <a:stretch/>
        </p:blipFill>
        <p:spPr>
          <a:xfrm>
            <a:off x="954961" y="1410766"/>
            <a:ext cx="10103951" cy="2957745"/>
          </a:xfrm>
          <a:prstGeom prst="rect">
            <a:avLst/>
          </a:prstGeom>
        </p:spPr>
      </p:pic>
      <p:pic>
        <p:nvPicPr>
          <p:cNvPr id="22" name="Graphic 21">
            <a:extLst>
              <a:ext uri="{FF2B5EF4-FFF2-40B4-BE49-F238E27FC236}">
                <a16:creationId xmlns:a16="http://schemas.microsoft.com/office/drawing/2014/main" id="{677E170C-7A82-42C6-1FC0-D78DD5F6FC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473481" y="4221979"/>
            <a:ext cx="347725" cy="347725"/>
          </a:xfrm>
          <a:prstGeom prst="rect">
            <a:avLst/>
          </a:prstGeom>
        </p:spPr>
      </p:pic>
      <p:pic>
        <p:nvPicPr>
          <p:cNvPr id="25" name="Graphic 24">
            <a:extLst>
              <a:ext uri="{FF2B5EF4-FFF2-40B4-BE49-F238E27FC236}">
                <a16:creationId xmlns:a16="http://schemas.microsoft.com/office/drawing/2014/main" id="{ECCEE64D-AB5D-FFE5-7254-6C73C8D447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031188" y="4216219"/>
            <a:ext cx="347725" cy="347725"/>
          </a:xfrm>
          <a:prstGeom prst="rect">
            <a:avLst/>
          </a:prstGeom>
        </p:spPr>
      </p:pic>
      <p:pic>
        <p:nvPicPr>
          <p:cNvPr id="26" name="Graphic 25">
            <a:extLst>
              <a:ext uri="{FF2B5EF4-FFF2-40B4-BE49-F238E27FC236}">
                <a16:creationId xmlns:a16="http://schemas.microsoft.com/office/drawing/2014/main" id="{C267CE70-6DDF-494F-8F79-0911488551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4650820" y="4216219"/>
            <a:ext cx="347725" cy="347725"/>
          </a:xfrm>
          <a:prstGeom prst="rect">
            <a:avLst/>
          </a:prstGeom>
        </p:spPr>
      </p:pic>
    </p:spTree>
    <p:extLst>
      <p:ext uri="{BB962C8B-B14F-4D97-AF65-F5344CB8AC3E}">
        <p14:creationId xmlns:p14="http://schemas.microsoft.com/office/powerpoint/2010/main" val="42907702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6E7CB-48BA-FF9C-D49E-1CC8AE238A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91DD51-A19F-E428-FD0D-A03EE25C3E1E}"/>
              </a:ext>
            </a:extLst>
          </p:cNvPr>
          <p:cNvSpPr>
            <a:spLocks noGrp="1"/>
          </p:cNvSpPr>
          <p:nvPr>
            <p:ph type="body" sz="quarter" idx="1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Telling Stories of Impact</a:t>
            </a:r>
          </a:p>
        </p:txBody>
      </p:sp>
      <p:sp>
        <p:nvSpPr>
          <p:cNvPr id="3" name="Text Placeholder 2">
            <a:extLst>
              <a:ext uri="{FF2B5EF4-FFF2-40B4-BE49-F238E27FC236}">
                <a16:creationId xmlns:a16="http://schemas.microsoft.com/office/drawing/2014/main" id="{B1573C10-C50F-90E3-C367-3A6F530416C4}"/>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3E206FAA-D15C-6BD7-C93D-DFA9C552F3E2}"/>
              </a:ext>
            </a:extLst>
          </p:cNvPr>
          <p:cNvSpPr>
            <a:spLocks noGrp="1"/>
          </p:cNvSpPr>
          <p:nvPr>
            <p:ph type="body" sz="quarter" idx="13"/>
          </p:nvPr>
        </p:nvSpPr>
        <p:spPr/>
        <p:txBody>
          <a:bodyPr/>
          <a:lstStyle/>
          <a:p>
            <a:r>
              <a:rPr lang="en-US" dirty="0"/>
              <a:t>Day One</a:t>
            </a:r>
          </a:p>
        </p:txBody>
      </p:sp>
      <p:sp>
        <p:nvSpPr>
          <p:cNvPr id="7" name="TextBox 6">
            <a:extLst>
              <a:ext uri="{FF2B5EF4-FFF2-40B4-BE49-F238E27FC236}">
                <a16:creationId xmlns:a16="http://schemas.microsoft.com/office/drawing/2014/main" id="{840E7B32-B3CB-8FDF-ABF5-D72793AD7DA7}"/>
              </a:ext>
            </a:extLst>
          </p:cNvPr>
          <p:cNvSpPr txBox="1"/>
          <p:nvPr/>
        </p:nvSpPr>
        <p:spPr>
          <a:xfrm>
            <a:off x="5410200" y="2836595"/>
            <a:ext cx="5240919" cy="1539396"/>
          </a:xfrm>
          <a:prstGeom prst="rect">
            <a:avLst/>
          </a:prstGeom>
          <a:noFill/>
        </p:spPr>
        <p:txBody>
          <a:bodyPr wrap="square" rtlCol="0">
            <a:spAutoFit/>
          </a:bodyPr>
          <a:lstStyle/>
          <a:p>
            <a:pPr>
              <a:lnSpc>
                <a:spcPct val="120000"/>
              </a:lnSpc>
              <a:spcAft>
                <a:spcPts val="600"/>
              </a:spcAft>
            </a:pPr>
            <a:r>
              <a:rPr lang="en-US" b="1" dirty="0">
                <a:solidFill>
                  <a:srgbClr val="F6891F"/>
                </a:solidFill>
                <a:latin typeface="Ubuntu" panose="020B0504030602030204" pitchFamily="34" charset="0"/>
              </a:rPr>
              <a:t>Think about the work that you know Special Olympics does in your Program.</a:t>
            </a:r>
          </a:p>
          <a:p>
            <a:pPr marL="533400" indent="-355600">
              <a:lnSpc>
                <a:spcPct val="120000"/>
              </a:lnSpc>
              <a:spcAft>
                <a:spcPts val="600"/>
              </a:spcAft>
              <a:buBlip>
                <a:blip r:embed="rId3"/>
              </a:buBlip>
            </a:pPr>
            <a:r>
              <a:rPr lang="en-US" dirty="0">
                <a:solidFill>
                  <a:srgbClr val="292662"/>
                </a:solidFill>
                <a:latin typeface="Ubuntu" panose="020B0504030602030204" pitchFamily="34" charset="0"/>
              </a:rPr>
              <a:t>What is the purpose of that work?</a:t>
            </a:r>
          </a:p>
          <a:p>
            <a:pPr marL="533400" indent="-355600">
              <a:lnSpc>
                <a:spcPct val="120000"/>
              </a:lnSpc>
              <a:spcAft>
                <a:spcPts val="600"/>
              </a:spcAft>
              <a:buBlip>
                <a:blip r:embed="rId3"/>
              </a:buBlip>
            </a:pPr>
            <a:r>
              <a:rPr lang="en-US" dirty="0">
                <a:solidFill>
                  <a:srgbClr val="292662"/>
                </a:solidFill>
                <a:latin typeface="Ubuntu" panose="020B0504030602030204" pitchFamily="34" charset="0"/>
              </a:rPr>
              <a:t>What impact should you be looking for?</a:t>
            </a:r>
          </a:p>
        </p:txBody>
      </p:sp>
      <p:sp>
        <p:nvSpPr>
          <p:cNvPr id="9" name="Rectangle: Rounded Corners 8">
            <a:extLst>
              <a:ext uri="{FF2B5EF4-FFF2-40B4-BE49-F238E27FC236}">
                <a16:creationId xmlns:a16="http://schemas.microsoft.com/office/drawing/2014/main" id="{AB685B64-4E96-D467-7695-E40A8542C068}"/>
              </a:ext>
            </a:extLst>
          </p:cNvPr>
          <p:cNvSpPr/>
          <p:nvPr/>
        </p:nvSpPr>
        <p:spPr>
          <a:xfrm>
            <a:off x="-351419" y="1242786"/>
            <a:ext cx="50927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8C5C930-B9F3-FDEC-160D-6C5D59CA3AEB}"/>
              </a:ext>
            </a:extLst>
          </p:cNvPr>
          <p:cNvSpPr txBox="1"/>
          <p:nvPr/>
        </p:nvSpPr>
        <p:spPr>
          <a:xfrm>
            <a:off x="1794881" y="1968665"/>
            <a:ext cx="2777119" cy="867930"/>
          </a:xfrm>
          <a:prstGeom prst="rect">
            <a:avLst/>
          </a:prstGeom>
          <a:noFill/>
        </p:spPr>
        <p:txBody>
          <a:bodyPr wrap="square" rtlCol="0">
            <a:spAutoFit/>
          </a:bodyPr>
          <a:lstStyle/>
          <a:p>
            <a:pPr>
              <a:lnSpc>
                <a:spcPct val="90000"/>
              </a:lnSpc>
              <a:spcAft>
                <a:spcPts val="800"/>
              </a:spcAft>
            </a:pPr>
            <a:r>
              <a:rPr lang="en-US" sz="2800" b="1" dirty="0">
                <a:solidFill>
                  <a:srgbClr val="F6891F"/>
                </a:solidFill>
                <a:latin typeface="Ubuntu" panose="020B0504030602030204" pitchFamily="34" charset="0"/>
              </a:rPr>
              <a:t>Impact Story Discussion</a:t>
            </a:r>
          </a:p>
        </p:txBody>
      </p:sp>
      <p:pic>
        <p:nvPicPr>
          <p:cNvPr id="8" name="Graphic 7">
            <a:extLst>
              <a:ext uri="{FF2B5EF4-FFF2-40B4-BE49-F238E27FC236}">
                <a16:creationId xmlns:a16="http://schemas.microsoft.com/office/drawing/2014/main" id="{7FD55136-ED85-71F6-AF3F-A63E2965D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9824" y="2186620"/>
            <a:ext cx="691914" cy="544306"/>
          </a:xfrm>
          <a:prstGeom prst="rect">
            <a:avLst/>
          </a:prstGeom>
        </p:spPr>
      </p:pic>
    </p:spTree>
    <p:extLst>
      <p:ext uri="{BB962C8B-B14F-4D97-AF65-F5344CB8AC3E}">
        <p14:creationId xmlns:p14="http://schemas.microsoft.com/office/powerpoint/2010/main" val="23899982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EF28A8-BB9D-4BE2-2FFA-AEBB765530AC}"/>
              </a:ext>
            </a:extLst>
          </p:cNvPr>
          <p:cNvSpPr>
            <a:spLocks noGrp="1"/>
          </p:cNvSpPr>
          <p:nvPr>
            <p:ph type="body" sz="quarter" idx="10"/>
          </p:nvPr>
        </p:nvSpPr>
        <p:spPr/>
        <p:txBody>
          <a:bodyPr/>
          <a:lstStyle/>
          <a:p>
            <a:r>
              <a:rPr lang="en-US" dirty="0"/>
              <a:t>Day One</a:t>
            </a:r>
          </a:p>
        </p:txBody>
      </p:sp>
      <p:sp>
        <p:nvSpPr>
          <p:cNvPr id="6" name="Text Placeholder 5">
            <a:extLst>
              <a:ext uri="{FF2B5EF4-FFF2-40B4-BE49-F238E27FC236}">
                <a16:creationId xmlns:a16="http://schemas.microsoft.com/office/drawing/2014/main" id="{FCD54328-59AF-5C85-2E8A-FB9DE2351329}"/>
              </a:ext>
            </a:extLst>
          </p:cNvPr>
          <p:cNvSpPr>
            <a:spLocks noGrp="1"/>
          </p:cNvSpPr>
          <p:nvPr>
            <p:ph type="body" sz="quarter" idx="11"/>
          </p:nvPr>
        </p:nvSpPr>
        <p:spPr/>
        <p:txBody>
          <a:bodyPr/>
          <a:lstStyle/>
          <a:p>
            <a:r>
              <a:rPr lang="en-US" dirty="0"/>
              <a:t>Sibling Engagement</a:t>
            </a:r>
          </a:p>
        </p:txBody>
      </p:sp>
      <p:sp>
        <p:nvSpPr>
          <p:cNvPr id="7" name="Text Placeholder 6">
            <a:extLst>
              <a:ext uri="{FF2B5EF4-FFF2-40B4-BE49-F238E27FC236}">
                <a16:creationId xmlns:a16="http://schemas.microsoft.com/office/drawing/2014/main" id="{09617CF3-A228-A679-B4CA-459FBDFCD1BD}"/>
              </a:ext>
            </a:extLst>
          </p:cNvPr>
          <p:cNvSpPr>
            <a:spLocks noGrp="1"/>
          </p:cNvSpPr>
          <p:nvPr>
            <p:ph type="body" sz="quarter" idx="12"/>
          </p:nvPr>
        </p:nvSpPr>
        <p:spPr>
          <a:xfrm>
            <a:off x="4702174" y="3238012"/>
            <a:ext cx="957943" cy="514481"/>
          </a:xfrm>
        </p:spPr>
        <p:txBody>
          <a:bodyPr>
            <a:normAutofit fontScale="92500" lnSpcReduction="20000"/>
          </a:bodyPr>
          <a:lstStyle/>
          <a:p>
            <a:r>
              <a:rPr lang="en-US" dirty="0"/>
              <a:t>1.4.</a:t>
            </a:r>
          </a:p>
        </p:txBody>
      </p:sp>
      <p:sp>
        <p:nvSpPr>
          <p:cNvPr id="8" name="Text Placeholder 7">
            <a:extLst>
              <a:ext uri="{FF2B5EF4-FFF2-40B4-BE49-F238E27FC236}">
                <a16:creationId xmlns:a16="http://schemas.microsoft.com/office/drawing/2014/main" id="{E2BF4596-D8AE-ACE5-E8AF-E2BB61D3AABD}"/>
              </a:ext>
            </a:extLst>
          </p:cNvPr>
          <p:cNvSpPr>
            <a:spLocks noGrp="1"/>
          </p:cNvSpPr>
          <p:nvPr>
            <p:ph type="body" sz="quarter" idx="13"/>
          </p:nvPr>
        </p:nvSpPr>
        <p:spPr/>
        <p:txBody>
          <a:bodyPr>
            <a:normAutofit/>
          </a:bodyPr>
          <a:lstStyle/>
          <a:p>
            <a:r>
              <a:rPr lang="en-US" dirty="0"/>
              <a:t>1</a:t>
            </a:r>
          </a:p>
        </p:txBody>
      </p:sp>
    </p:spTree>
    <p:extLst>
      <p:ext uri="{BB962C8B-B14F-4D97-AF65-F5344CB8AC3E}">
        <p14:creationId xmlns:p14="http://schemas.microsoft.com/office/powerpoint/2010/main" val="1600304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81D7F-2186-EF6B-AFAE-ABF6CEF91C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D55EA-3D68-D199-9F83-CC6A9DFD9172}"/>
              </a:ext>
            </a:extLst>
          </p:cNvPr>
          <p:cNvSpPr>
            <a:spLocks noGrp="1"/>
          </p:cNvSpPr>
          <p:nvPr>
            <p:ph type="body" sz="quarter" idx="11"/>
          </p:nvPr>
        </p:nvSpPr>
        <p:spPr>
          <a:xfrm>
            <a:off x="9742716" y="444728"/>
            <a:ext cx="2046514" cy="632958"/>
          </a:xfrm>
        </p:spPr>
        <p:txBody>
          <a:bodyPr/>
          <a:lstStyle/>
          <a:p>
            <a:r>
              <a:rPr lang="en-US" dirty="0"/>
              <a:t>Sibling Engagement</a:t>
            </a:r>
          </a:p>
        </p:txBody>
      </p:sp>
      <p:sp>
        <p:nvSpPr>
          <p:cNvPr id="3" name="Text Placeholder 2">
            <a:extLst>
              <a:ext uri="{FF2B5EF4-FFF2-40B4-BE49-F238E27FC236}">
                <a16:creationId xmlns:a16="http://schemas.microsoft.com/office/drawing/2014/main" id="{239AF5F3-61AC-F19B-5D98-C5C7ACB29C0B}"/>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9841A838-ED00-3CF8-7F54-574ADACAC1EE}"/>
              </a:ext>
            </a:extLst>
          </p:cNvPr>
          <p:cNvSpPr>
            <a:spLocks noGrp="1"/>
          </p:cNvSpPr>
          <p:nvPr>
            <p:ph type="body" sz="quarter" idx="13"/>
          </p:nvPr>
        </p:nvSpPr>
        <p:spPr/>
        <p:txBody>
          <a:bodyPr/>
          <a:lstStyle/>
          <a:p>
            <a:r>
              <a:rPr lang="en-US" dirty="0"/>
              <a:t>Day One</a:t>
            </a:r>
          </a:p>
        </p:txBody>
      </p:sp>
      <p:sp>
        <p:nvSpPr>
          <p:cNvPr id="5" name="Rectangle: Rounded Corners 4">
            <a:extLst>
              <a:ext uri="{FF2B5EF4-FFF2-40B4-BE49-F238E27FC236}">
                <a16:creationId xmlns:a16="http://schemas.microsoft.com/office/drawing/2014/main" id="{06769E35-B3A8-92D6-2F7A-E4AB817338A8}"/>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F9C0D6A2-2447-3E0F-5DCD-7013CE0B9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133" y="2000357"/>
            <a:ext cx="552451" cy="552451"/>
          </a:xfrm>
          <a:prstGeom prst="rect">
            <a:avLst/>
          </a:prstGeom>
        </p:spPr>
      </p:pic>
      <p:sp>
        <p:nvSpPr>
          <p:cNvPr id="7" name="TextBox 6">
            <a:extLst>
              <a:ext uri="{FF2B5EF4-FFF2-40B4-BE49-F238E27FC236}">
                <a16:creationId xmlns:a16="http://schemas.microsoft.com/office/drawing/2014/main" id="{6DAFE00E-7134-76A7-1F9C-92DAA4ED97F8}"/>
              </a:ext>
            </a:extLst>
          </p:cNvPr>
          <p:cNvSpPr txBox="1"/>
          <p:nvPr/>
        </p:nvSpPr>
        <p:spPr>
          <a:xfrm>
            <a:off x="1244599" y="2000357"/>
            <a:ext cx="1916112"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Activity</a:t>
            </a:r>
          </a:p>
        </p:txBody>
      </p:sp>
      <p:sp>
        <p:nvSpPr>
          <p:cNvPr id="8" name="TextBox 7">
            <a:extLst>
              <a:ext uri="{FF2B5EF4-FFF2-40B4-BE49-F238E27FC236}">
                <a16:creationId xmlns:a16="http://schemas.microsoft.com/office/drawing/2014/main" id="{3B518499-96C1-5522-E089-6847FCF4FFEC}"/>
              </a:ext>
            </a:extLst>
          </p:cNvPr>
          <p:cNvSpPr txBox="1"/>
          <p:nvPr/>
        </p:nvSpPr>
        <p:spPr>
          <a:xfrm>
            <a:off x="1244599" y="2644914"/>
            <a:ext cx="2559909" cy="400110"/>
          </a:xfrm>
          <a:prstGeom prst="rect">
            <a:avLst/>
          </a:prstGeom>
          <a:noFill/>
        </p:spPr>
        <p:txBody>
          <a:bodyPr wrap="square" rtlCol="0">
            <a:spAutoFit/>
          </a:bodyPr>
          <a:lstStyle/>
          <a:p>
            <a:r>
              <a:rPr lang="en-US" sz="2000" dirty="0">
                <a:solidFill>
                  <a:schemeClr val="bg1"/>
                </a:solidFill>
                <a:latin typeface="Ubuntu" panose="020B0504030602030204" pitchFamily="34" charset="0"/>
              </a:rPr>
              <a:t>Iceberg Activity</a:t>
            </a:r>
          </a:p>
        </p:txBody>
      </p:sp>
      <p:pic>
        <p:nvPicPr>
          <p:cNvPr id="10" name="Content Placeholder 5">
            <a:extLst>
              <a:ext uri="{FF2B5EF4-FFF2-40B4-BE49-F238E27FC236}">
                <a16:creationId xmlns:a16="http://schemas.microsoft.com/office/drawing/2014/main" id="{B07970BC-944F-1C8D-5482-DD8B3270F473}"/>
              </a:ext>
            </a:extLst>
          </p:cNvPr>
          <p:cNvPicPr>
            <a:picLocks noChangeAspect="1"/>
          </p:cNvPicPr>
          <p:nvPr/>
        </p:nvPicPr>
        <p:blipFill>
          <a:blip r:embed="rId5"/>
          <a:stretch>
            <a:fillRect/>
          </a:stretch>
        </p:blipFill>
        <p:spPr>
          <a:xfrm>
            <a:off x="6216827" y="1412777"/>
            <a:ext cx="3950095" cy="5000495"/>
          </a:xfrm>
          <a:prstGeom prst="rect">
            <a:avLst/>
          </a:prstGeom>
        </p:spPr>
      </p:pic>
    </p:spTree>
    <p:extLst>
      <p:ext uri="{BB962C8B-B14F-4D97-AF65-F5344CB8AC3E}">
        <p14:creationId xmlns:p14="http://schemas.microsoft.com/office/powerpoint/2010/main" val="17348108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8EF7-8B54-A089-C00C-B29094B215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702EA65-3973-0117-3CFA-C635E9A4C4C2}"/>
              </a:ext>
            </a:extLst>
          </p:cNvPr>
          <p:cNvSpPr>
            <a:spLocks noGrp="1"/>
          </p:cNvSpPr>
          <p:nvPr>
            <p:ph type="body" sz="quarter" idx="11"/>
          </p:nvPr>
        </p:nvSpPr>
        <p:spPr>
          <a:xfrm>
            <a:off x="9743210" y="444728"/>
            <a:ext cx="2155371" cy="632958"/>
          </a:xfrm>
        </p:spPr>
        <p:txBody>
          <a:bodyPr>
            <a:normAutofit/>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prstClr val="white"/>
                </a:solidFill>
                <a:effectLst/>
                <a:uLnTx/>
                <a:uFillTx/>
                <a:latin typeface="Ubuntu Light" panose="020B0304030602030204" pitchFamily="34" charset="0"/>
                <a:ea typeface="+mn-ea"/>
                <a:cs typeface="+mn-cs"/>
              </a:rPr>
              <a:t>Sibling Engagement</a:t>
            </a:r>
          </a:p>
        </p:txBody>
      </p:sp>
      <p:sp>
        <p:nvSpPr>
          <p:cNvPr id="6" name="Text Placeholder 5">
            <a:extLst>
              <a:ext uri="{FF2B5EF4-FFF2-40B4-BE49-F238E27FC236}">
                <a16:creationId xmlns:a16="http://schemas.microsoft.com/office/drawing/2014/main" id="{8CE3928D-EB1D-A095-3D4B-117AEE935573}"/>
              </a:ext>
            </a:extLst>
          </p:cNvPr>
          <p:cNvSpPr>
            <a:spLocks noGrp="1"/>
          </p:cNvSpPr>
          <p:nvPr>
            <p:ph type="body" sz="quarter" idx="12"/>
          </p:nvPr>
        </p:nvSpPr>
        <p:spPr>
          <a:xfrm>
            <a:off x="9339945" y="575623"/>
            <a:ext cx="528061" cy="356260"/>
          </a:xfrm>
        </p:spPr>
        <p:txBody>
          <a:bodyPr/>
          <a:lstStyle/>
          <a:p>
            <a:r>
              <a:rPr lang="en-US" dirty="0"/>
              <a:t>1.4.</a:t>
            </a:r>
          </a:p>
        </p:txBody>
      </p:sp>
      <p:sp>
        <p:nvSpPr>
          <p:cNvPr id="7" name="Text Placeholder 6">
            <a:extLst>
              <a:ext uri="{FF2B5EF4-FFF2-40B4-BE49-F238E27FC236}">
                <a16:creationId xmlns:a16="http://schemas.microsoft.com/office/drawing/2014/main" id="{F95FE4A3-561C-3668-DC35-8E04D8E533EC}"/>
              </a:ext>
            </a:extLst>
          </p:cNvPr>
          <p:cNvSpPr>
            <a:spLocks noGrp="1"/>
          </p:cNvSpPr>
          <p:nvPr>
            <p:ph type="body" sz="quarter" idx="13"/>
          </p:nvPr>
        </p:nvSpPr>
        <p:spPr/>
        <p:txBody>
          <a:bodyPr/>
          <a:lstStyle/>
          <a:p>
            <a:r>
              <a:rPr lang="en-US" dirty="0"/>
              <a:t>Day One</a:t>
            </a:r>
          </a:p>
        </p:txBody>
      </p:sp>
      <p:sp>
        <p:nvSpPr>
          <p:cNvPr id="8" name="Rectangle: Rounded Corners 7">
            <a:extLst>
              <a:ext uri="{FF2B5EF4-FFF2-40B4-BE49-F238E27FC236}">
                <a16:creationId xmlns:a16="http://schemas.microsoft.com/office/drawing/2014/main" id="{E273F5E6-2384-0070-6275-2B8BF228358E}"/>
              </a:ext>
            </a:extLst>
          </p:cNvPr>
          <p:cNvSpPr/>
          <p:nvPr/>
        </p:nvSpPr>
        <p:spPr>
          <a:xfrm>
            <a:off x="-228600" y="1242786"/>
            <a:ext cx="4724400" cy="5894614"/>
          </a:xfrm>
          <a:prstGeom prst="roundRect">
            <a:avLst>
              <a:gd name="adj" fmla="val 5372"/>
            </a:avLst>
          </a:prstGeom>
          <a:solidFill>
            <a:srgbClr val="292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5FDE5E0-74BF-85DC-A003-8738B6CB1389}"/>
              </a:ext>
            </a:extLst>
          </p:cNvPr>
          <p:cNvSpPr txBox="1"/>
          <p:nvPr/>
        </p:nvSpPr>
        <p:spPr>
          <a:xfrm>
            <a:off x="4964798" y="2721113"/>
            <a:ext cx="6190882" cy="2358081"/>
          </a:xfrm>
          <a:prstGeom prst="rect">
            <a:avLst/>
          </a:prstGeom>
          <a:noFill/>
        </p:spPr>
        <p:txBody>
          <a:bodyPr wrap="square" rtlCol="0">
            <a:spAutoFit/>
          </a:bodyPr>
          <a:lstStyle/>
          <a:p>
            <a:pPr marL="355600" indent="-355600">
              <a:lnSpc>
                <a:spcPct val="120000"/>
              </a:lnSpc>
              <a:spcAft>
                <a:spcPts val="1200"/>
              </a:spcAft>
              <a:buBlip>
                <a:blip r:embed="rId3"/>
              </a:buBlip>
            </a:pPr>
            <a:r>
              <a:rPr lang="en-US" dirty="0">
                <a:solidFill>
                  <a:srgbClr val="292662"/>
                </a:solidFill>
                <a:latin typeface="Ubuntu" panose="020B0504030602030204" pitchFamily="34" charset="0"/>
              </a:rPr>
              <a:t>How do the above the surface characteristics impact us as Family Leaders? </a:t>
            </a:r>
          </a:p>
          <a:p>
            <a:pPr marL="355600" indent="-355600">
              <a:lnSpc>
                <a:spcPct val="120000"/>
              </a:lnSpc>
              <a:spcAft>
                <a:spcPts val="1200"/>
              </a:spcAft>
              <a:buBlip>
                <a:blip r:embed="rId3"/>
              </a:buBlip>
            </a:pPr>
            <a:r>
              <a:rPr lang="en-US" dirty="0">
                <a:solidFill>
                  <a:srgbClr val="292662"/>
                </a:solidFill>
                <a:latin typeface="Ubuntu" panose="020B0504030602030204" pitchFamily="34" charset="0"/>
              </a:rPr>
              <a:t>How do the below the surface characteristics impact us as Family Leaders? </a:t>
            </a:r>
          </a:p>
          <a:p>
            <a:pPr marL="355600" indent="-355600">
              <a:lnSpc>
                <a:spcPct val="120000"/>
              </a:lnSpc>
              <a:spcAft>
                <a:spcPts val="1200"/>
              </a:spcAft>
              <a:buBlip>
                <a:blip r:embed="rId3"/>
              </a:buBlip>
            </a:pPr>
            <a:r>
              <a:rPr lang="en-US" dirty="0">
                <a:solidFill>
                  <a:srgbClr val="292662"/>
                </a:solidFill>
                <a:latin typeface="Ubuntu" panose="020B0504030602030204" pitchFamily="34" charset="0"/>
              </a:rPr>
              <a:t>How can we use these icebergs to help us understand each other as Leaders?</a:t>
            </a:r>
          </a:p>
        </p:txBody>
      </p:sp>
      <p:sp>
        <p:nvSpPr>
          <p:cNvPr id="3" name="TextBox 2">
            <a:extLst>
              <a:ext uri="{FF2B5EF4-FFF2-40B4-BE49-F238E27FC236}">
                <a16:creationId xmlns:a16="http://schemas.microsoft.com/office/drawing/2014/main" id="{1A7EA153-6C02-AC99-8905-9A11BFF7F51B}"/>
              </a:ext>
            </a:extLst>
          </p:cNvPr>
          <p:cNvSpPr txBox="1"/>
          <p:nvPr/>
        </p:nvSpPr>
        <p:spPr>
          <a:xfrm>
            <a:off x="1244598" y="2000357"/>
            <a:ext cx="2199641"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Reflection</a:t>
            </a:r>
          </a:p>
        </p:txBody>
      </p:sp>
      <p:sp>
        <p:nvSpPr>
          <p:cNvPr id="4" name="TextBox 3">
            <a:extLst>
              <a:ext uri="{FF2B5EF4-FFF2-40B4-BE49-F238E27FC236}">
                <a16:creationId xmlns:a16="http://schemas.microsoft.com/office/drawing/2014/main" id="{4ACF78AB-8684-3AF4-6DA2-6249ACCE8035}"/>
              </a:ext>
            </a:extLst>
          </p:cNvPr>
          <p:cNvSpPr txBox="1"/>
          <p:nvPr/>
        </p:nvSpPr>
        <p:spPr>
          <a:xfrm>
            <a:off x="1244599" y="2644914"/>
            <a:ext cx="2733041" cy="400110"/>
          </a:xfrm>
          <a:prstGeom prst="rect">
            <a:avLst/>
          </a:prstGeom>
          <a:noFill/>
        </p:spPr>
        <p:txBody>
          <a:bodyPr wrap="square" rtlCol="0">
            <a:spAutoFit/>
          </a:bodyPr>
          <a:lstStyle/>
          <a:p>
            <a:r>
              <a:rPr lang="en-US" sz="2000" dirty="0">
                <a:solidFill>
                  <a:schemeClr val="bg1"/>
                </a:solidFill>
                <a:latin typeface="Ubuntu" panose="020B0504030602030204" pitchFamily="34" charset="0"/>
              </a:rPr>
              <a:t>Iceberg Activity</a:t>
            </a:r>
          </a:p>
        </p:txBody>
      </p:sp>
      <p:pic>
        <p:nvPicPr>
          <p:cNvPr id="10" name="Graphic 9">
            <a:extLst>
              <a:ext uri="{FF2B5EF4-FFF2-40B4-BE49-F238E27FC236}">
                <a16:creationId xmlns:a16="http://schemas.microsoft.com/office/drawing/2014/main" id="{875C070D-4A9C-B547-9B63-0F1C2C1E72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2133" y="1979568"/>
            <a:ext cx="554400" cy="554400"/>
          </a:xfrm>
          <a:prstGeom prst="rect">
            <a:avLst/>
          </a:prstGeom>
        </p:spPr>
      </p:pic>
    </p:spTree>
    <p:extLst>
      <p:ext uri="{BB962C8B-B14F-4D97-AF65-F5344CB8AC3E}">
        <p14:creationId xmlns:p14="http://schemas.microsoft.com/office/powerpoint/2010/main" val="2986304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D49D115-2F07-487B-1C47-56C4D6AC7DE0}"/>
              </a:ext>
            </a:extLst>
          </p:cNvPr>
          <p:cNvSpPr>
            <a:spLocks noGrp="1"/>
          </p:cNvSpPr>
          <p:nvPr>
            <p:ph type="body" sz="quarter" idx="11"/>
          </p:nvPr>
        </p:nvSpPr>
        <p:spPr>
          <a:xfrm>
            <a:off x="9743210" y="444728"/>
            <a:ext cx="2155371" cy="632958"/>
          </a:xfrm>
        </p:spPr>
        <p:txBody>
          <a:bodyPr/>
          <a:lstStyle/>
          <a:p>
            <a:r>
              <a:rPr lang="en-US" dirty="0"/>
              <a:t>Sibling Engagement</a:t>
            </a:r>
          </a:p>
        </p:txBody>
      </p:sp>
      <p:sp>
        <p:nvSpPr>
          <p:cNvPr id="11" name="Text Placeholder 10">
            <a:extLst>
              <a:ext uri="{FF2B5EF4-FFF2-40B4-BE49-F238E27FC236}">
                <a16:creationId xmlns:a16="http://schemas.microsoft.com/office/drawing/2014/main" id="{64112438-B66E-2EED-E320-1A1116D71E60}"/>
              </a:ext>
            </a:extLst>
          </p:cNvPr>
          <p:cNvSpPr>
            <a:spLocks noGrp="1"/>
          </p:cNvSpPr>
          <p:nvPr>
            <p:ph type="body" sz="quarter" idx="12"/>
          </p:nvPr>
        </p:nvSpPr>
        <p:spPr>
          <a:xfrm>
            <a:off x="9339945" y="575623"/>
            <a:ext cx="528061" cy="356260"/>
          </a:xfrm>
        </p:spPr>
        <p:txBody>
          <a:bodyPr/>
          <a:lstStyle/>
          <a:p>
            <a:r>
              <a:rPr lang="en-US" dirty="0"/>
              <a:t>1.4.</a:t>
            </a:r>
          </a:p>
        </p:txBody>
      </p:sp>
      <p:sp>
        <p:nvSpPr>
          <p:cNvPr id="12" name="Text Placeholder 11">
            <a:extLst>
              <a:ext uri="{FF2B5EF4-FFF2-40B4-BE49-F238E27FC236}">
                <a16:creationId xmlns:a16="http://schemas.microsoft.com/office/drawing/2014/main" id="{5005938A-CFB6-5132-C0B4-1AC7C472C51B}"/>
              </a:ext>
            </a:extLst>
          </p:cNvPr>
          <p:cNvSpPr>
            <a:spLocks noGrp="1"/>
          </p:cNvSpPr>
          <p:nvPr>
            <p:ph type="body" sz="quarter" idx="13"/>
          </p:nvPr>
        </p:nvSpPr>
        <p:spPr/>
        <p:txBody>
          <a:bodyPr/>
          <a:lstStyle/>
          <a:p>
            <a:r>
              <a:rPr lang="en-US" dirty="0"/>
              <a:t>Day One</a:t>
            </a:r>
          </a:p>
        </p:txBody>
      </p:sp>
      <p:sp>
        <p:nvSpPr>
          <p:cNvPr id="14" name="TextBox 13">
            <a:extLst>
              <a:ext uri="{FF2B5EF4-FFF2-40B4-BE49-F238E27FC236}">
                <a16:creationId xmlns:a16="http://schemas.microsoft.com/office/drawing/2014/main" id="{1D71A18D-7B55-8A16-4E5B-0C44E49F4E53}"/>
              </a:ext>
            </a:extLst>
          </p:cNvPr>
          <p:cNvSpPr txBox="1"/>
          <p:nvPr/>
        </p:nvSpPr>
        <p:spPr>
          <a:xfrm>
            <a:off x="811899" y="1690287"/>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Sibling Engagement</a:t>
            </a:r>
          </a:p>
        </p:txBody>
      </p:sp>
      <p:sp>
        <p:nvSpPr>
          <p:cNvPr id="15" name="TextBox 14">
            <a:extLst>
              <a:ext uri="{FF2B5EF4-FFF2-40B4-BE49-F238E27FC236}">
                <a16:creationId xmlns:a16="http://schemas.microsoft.com/office/drawing/2014/main" id="{211ADE0A-D1DE-4608-5446-FF0B681BD1D8}"/>
              </a:ext>
            </a:extLst>
          </p:cNvPr>
          <p:cNvSpPr txBox="1"/>
          <p:nvPr/>
        </p:nvSpPr>
        <p:spPr>
          <a:xfrm>
            <a:off x="811899" y="2367401"/>
            <a:ext cx="5500001" cy="1462452"/>
          </a:xfrm>
          <a:prstGeom prst="rect">
            <a:avLst/>
          </a:prstGeom>
          <a:noFill/>
        </p:spPr>
        <p:txBody>
          <a:bodyPr wrap="square" rtlCol="0">
            <a:spAutoFit/>
          </a:bodyPr>
          <a:lstStyle/>
          <a:p>
            <a:pPr>
              <a:lnSpc>
                <a:spcPct val="120000"/>
              </a:lnSpc>
              <a:spcAft>
                <a:spcPts val="600"/>
              </a:spcAft>
            </a:pPr>
            <a:r>
              <a:rPr lang="en-US" dirty="0">
                <a:solidFill>
                  <a:srgbClr val="292662"/>
                </a:solidFill>
                <a:latin typeface="Ubuntu" panose="020B0504030602030204" pitchFamily="34" charset="0"/>
              </a:rPr>
              <a:t>Sibling Engagement is when the sibling of a person with intellectual disabilities is actively involved. </a:t>
            </a:r>
          </a:p>
          <a:p>
            <a:pPr>
              <a:lnSpc>
                <a:spcPct val="120000"/>
              </a:lnSpc>
              <a:spcAft>
                <a:spcPts val="600"/>
              </a:spcAft>
            </a:pPr>
            <a:r>
              <a:rPr lang="en-US" dirty="0">
                <a:solidFill>
                  <a:srgbClr val="292662"/>
                </a:solidFill>
                <a:latin typeface="Ubuntu" panose="020B0504030602030204" pitchFamily="34" charset="0"/>
              </a:rPr>
              <a:t>Engaged siblings are active participants in their brother’s and sister’s Special Olympics journeys. </a:t>
            </a:r>
          </a:p>
        </p:txBody>
      </p:sp>
      <p:sp>
        <p:nvSpPr>
          <p:cNvPr id="17" name="TextBox 16">
            <a:extLst>
              <a:ext uri="{FF2B5EF4-FFF2-40B4-BE49-F238E27FC236}">
                <a16:creationId xmlns:a16="http://schemas.microsoft.com/office/drawing/2014/main" id="{C7A40050-554F-BD2B-BE82-4BC193D7900E}"/>
              </a:ext>
            </a:extLst>
          </p:cNvPr>
          <p:cNvSpPr txBox="1"/>
          <p:nvPr/>
        </p:nvSpPr>
        <p:spPr>
          <a:xfrm>
            <a:off x="1342835" y="4448109"/>
            <a:ext cx="4589628" cy="421206"/>
          </a:xfrm>
          <a:prstGeom prst="rect">
            <a:avLst/>
          </a:prstGeom>
          <a:noFill/>
        </p:spPr>
        <p:txBody>
          <a:bodyPr wrap="square" rtlCol="0">
            <a:spAutoFit/>
          </a:bodyPr>
          <a:lstStyle/>
          <a:p>
            <a:pPr>
              <a:lnSpc>
                <a:spcPct val="120000"/>
              </a:lnSpc>
              <a:spcAft>
                <a:spcPts val="600"/>
              </a:spcAft>
            </a:pPr>
            <a:r>
              <a:rPr lang="en-US" sz="2000" b="1" dirty="0">
                <a:solidFill>
                  <a:srgbClr val="F6891F"/>
                </a:solidFill>
                <a:latin typeface="Ubuntu" panose="020B0504030602030204" pitchFamily="34" charset="0"/>
              </a:rPr>
              <a:t>How? </a:t>
            </a:r>
          </a:p>
        </p:txBody>
      </p:sp>
      <p:sp>
        <p:nvSpPr>
          <p:cNvPr id="18" name="TextBox 17">
            <a:extLst>
              <a:ext uri="{FF2B5EF4-FFF2-40B4-BE49-F238E27FC236}">
                <a16:creationId xmlns:a16="http://schemas.microsoft.com/office/drawing/2014/main" id="{73FE2A02-E9EC-1107-36D3-CE00727515C9}"/>
              </a:ext>
            </a:extLst>
          </p:cNvPr>
          <p:cNvSpPr txBox="1"/>
          <p:nvPr/>
        </p:nvSpPr>
        <p:spPr>
          <a:xfrm>
            <a:off x="811899" y="4869315"/>
            <a:ext cx="5500001" cy="720710"/>
          </a:xfrm>
          <a:prstGeom prst="rect">
            <a:avLst/>
          </a:prstGeom>
          <a:noFill/>
        </p:spPr>
        <p:txBody>
          <a:bodyPr wrap="square" rtlCol="0">
            <a:spAutoFit/>
          </a:bodyPr>
          <a:lstStyle/>
          <a:p>
            <a:pPr>
              <a:lnSpc>
                <a:spcPct val="120000"/>
              </a:lnSpc>
              <a:spcAft>
                <a:spcPts val="600"/>
              </a:spcAft>
            </a:pPr>
            <a:r>
              <a:rPr lang="en-US" dirty="0">
                <a:solidFill>
                  <a:srgbClr val="292662"/>
                </a:solidFill>
                <a:latin typeface="Ubuntu" panose="020B0504030602030204" pitchFamily="34" charset="0"/>
              </a:rPr>
              <a:t>Through supporting, volunteering, participating, connecting, and advocating!</a:t>
            </a:r>
          </a:p>
        </p:txBody>
      </p:sp>
      <p:pic>
        <p:nvPicPr>
          <p:cNvPr id="20" name="Picture 19" descr="A group of women hugging&#10;&#10;Description automatically generated">
            <a:extLst>
              <a:ext uri="{FF2B5EF4-FFF2-40B4-BE49-F238E27FC236}">
                <a16:creationId xmlns:a16="http://schemas.microsoft.com/office/drawing/2014/main" id="{CB7B25C8-1839-40FC-B2C1-7A6CB2F1FBC5}"/>
              </a:ext>
            </a:extLst>
          </p:cNvPr>
          <p:cNvPicPr>
            <a:picLocks noChangeAspect="1"/>
          </p:cNvPicPr>
          <p:nvPr/>
        </p:nvPicPr>
        <p:blipFill rotWithShape="1">
          <a:blip r:embed="rId3">
            <a:extLst>
              <a:ext uri="{28A0092B-C50C-407E-A947-70E740481C1C}">
                <a14:useLocalDpi xmlns:a14="http://schemas.microsoft.com/office/drawing/2010/main" val="0"/>
              </a:ext>
            </a:extLst>
          </a:blip>
          <a:srcRect l="17742" t="5987" r="930"/>
          <a:stretch/>
        </p:blipFill>
        <p:spPr>
          <a:xfrm>
            <a:off x="6463399" y="1511300"/>
            <a:ext cx="5958205" cy="4590570"/>
          </a:xfrm>
          <a:prstGeom prst="rect">
            <a:avLst/>
          </a:prstGeom>
        </p:spPr>
      </p:pic>
      <p:pic>
        <p:nvPicPr>
          <p:cNvPr id="22" name="Graphic 21">
            <a:extLst>
              <a:ext uri="{FF2B5EF4-FFF2-40B4-BE49-F238E27FC236}">
                <a16:creationId xmlns:a16="http://schemas.microsoft.com/office/drawing/2014/main" id="{79B76347-FB2B-FD66-D12D-8EC6747C3B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7937" y="4105667"/>
            <a:ext cx="506797" cy="682134"/>
          </a:xfrm>
          <a:prstGeom prst="rect">
            <a:avLst/>
          </a:prstGeom>
        </p:spPr>
      </p:pic>
    </p:spTree>
    <p:extLst>
      <p:ext uri="{BB962C8B-B14F-4D97-AF65-F5344CB8AC3E}">
        <p14:creationId xmlns:p14="http://schemas.microsoft.com/office/powerpoint/2010/main" val="30725575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439FB-A102-7B92-5938-F62441A53B6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A1DBE437-5FC1-B9D5-30F1-6ECDD7EEF370}"/>
              </a:ext>
            </a:extLst>
          </p:cNvPr>
          <p:cNvSpPr>
            <a:spLocks noGrp="1"/>
          </p:cNvSpPr>
          <p:nvPr>
            <p:ph type="body" sz="quarter" idx="11"/>
          </p:nvPr>
        </p:nvSpPr>
        <p:spPr>
          <a:xfrm>
            <a:off x="9742968" y="444728"/>
            <a:ext cx="2155371" cy="632958"/>
          </a:xfrm>
        </p:spPr>
        <p:txBody>
          <a:bodyPr/>
          <a:lstStyle/>
          <a:p>
            <a:r>
              <a:rPr lang="en-US" dirty="0"/>
              <a:t>Sibling Engagement</a:t>
            </a:r>
          </a:p>
        </p:txBody>
      </p:sp>
      <p:sp>
        <p:nvSpPr>
          <p:cNvPr id="11" name="Text Placeholder 10">
            <a:extLst>
              <a:ext uri="{FF2B5EF4-FFF2-40B4-BE49-F238E27FC236}">
                <a16:creationId xmlns:a16="http://schemas.microsoft.com/office/drawing/2014/main" id="{AC45B5B9-E3E2-21BF-D505-A26232583ACD}"/>
              </a:ext>
            </a:extLst>
          </p:cNvPr>
          <p:cNvSpPr>
            <a:spLocks noGrp="1"/>
          </p:cNvSpPr>
          <p:nvPr>
            <p:ph type="body" sz="quarter" idx="12"/>
          </p:nvPr>
        </p:nvSpPr>
        <p:spPr>
          <a:xfrm>
            <a:off x="9339945" y="575381"/>
            <a:ext cx="528061" cy="356260"/>
          </a:xfrm>
        </p:spPr>
        <p:txBody>
          <a:bodyPr/>
          <a:lstStyle/>
          <a:p>
            <a:r>
              <a:rPr lang="en-US" dirty="0"/>
              <a:t>1.4.</a:t>
            </a:r>
          </a:p>
        </p:txBody>
      </p:sp>
      <p:sp>
        <p:nvSpPr>
          <p:cNvPr id="12" name="Text Placeholder 11">
            <a:extLst>
              <a:ext uri="{FF2B5EF4-FFF2-40B4-BE49-F238E27FC236}">
                <a16:creationId xmlns:a16="http://schemas.microsoft.com/office/drawing/2014/main" id="{BA52B1D3-0F60-ABE4-CB6A-45A654A33727}"/>
              </a:ext>
            </a:extLst>
          </p:cNvPr>
          <p:cNvSpPr>
            <a:spLocks noGrp="1"/>
          </p:cNvSpPr>
          <p:nvPr>
            <p:ph type="body" sz="quarter" idx="13"/>
          </p:nvPr>
        </p:nvSpPr>
        <p:spPr/>
        <p:txBody>
          <a:bodyPr/>
          <a:lstStyle/>
          <a:p>
            <a:r>
              <a:rPr lang="en-US" dirty="0"/>
              <a:t>Day One</a:t>
            </a:r>
          </a:p>
        </p:txBody>
      </p:sp>
      <p:sp>
        <p:nvSpPr>
          <p:cNvPr id="14" name="TextBox 13">
            <a:extLst>
              <a:ext uri="{FF2B5EF4-FFF2-40B4-BE49-F238E27FC236}">
                <a16:creationId xmlns:a16="http://schemas.microsoft.com/office/drawing/2014/main" id="{0C7D6831-0AE1-B08C-29FF-8384FA3371F1}"/>
              </a:ext>
            </a:extLst>
          </p:cNvPr>
          <p:cNvSpPr txBox="1"/>
          <p:nvPr/>
        </p:nvSpPr>
        <p:spPr>
          <a:xfrm>
            <a:off x="811899" y="1387260"/>
            <a:ext cx="5651500" cy="523220"/>
          </a:xfrm>
          <a:prstGeom prst="rect">
            <a:avLst/>
          </a:prstGeom>
          <a:noFill/>
        </p:spPr>
        <p:txBody>
          <a:bodyPr wrap="square" rtlCol="0">
            <a:spAutoFit/>
          </a:bodyPr>
          <a:lstStyle/>
          <a:p>
            <a:r>
              <a:rPr lang="en-US" sz="2800" b="1" dirty="0">
                <a:solidFill>
                  <a:srgbClr val="F6891F"/>
                </a:solidFill>
                <a:latin typeface="Ubuntu" panose="020B0504030602030204" pitchFamily="34" charset="0"/>
              </a:rPr>
              <a:t>Mutually Beneficial Outcomes</a:t>
            </a:r>
          </a:p>
        </p:txBody>
      </p:sp>
      <p:sp>
        <p:nvSpPr>
          <p:cNvPr id="18" name="TextBox 17">
            <a:extLst>
              <a:ext uri="{FF2B5EF4-FFF2-40B4-BE49-F238E27FC236}">
                <a16:creationId xmlns:a16="http://schemas.microsoft.com/office/drawing/2014/main" id="{9DF3AD41-D8A7-02C0-1269-3A700EC7FE7F}"/>
              </a:ext>
            </a:extLst>
          </p:cNvPr>
          <p:cNvSpPr txBox="1"/>
          <p:nvPr/>
        </p:nvSpPr>
        <p:spPr>
          <a:xfrm>
            <a:off x="5096164" y="2287431"/>
            <a:ext cx="5651500" cy="4072397"/>
          </a:xfrm>
          <a:prstGeom prst="rect">
            <a:avLst/>
          </a:prstGeom>
          <a:noFill/>
        </p:spPr>
        <p:txBody>
          <a:bodyPr wrap="square" rtlCol="0">
            <a:spAutoFit/>
          </a:bodyPr>
          <a:lstStyle/>
          <a:p>
            <a:pPr marL="363538" indent="-363538">
              <a:lnSpc>
                <a:spcPct val="120000"/>
              </a:lnSpc>
              <a:spcAft>
                <a:spcPts val="600"/>
              </a:spcAft>
              <a:buBlip>
                <a:blip r:embed="rId3"/>
              </a:buBlip>
            </a:pPr>
            <a:r>
              <a:rPr lang="en-US" dirty="0">
                <a:solidFill>
                  <a:srgbClr val="292662"/>
                </a:solidFill>
                <a:latin typeface="Ubuntu" panose="020B0504030602030204" pitchFamily="34" charset="0"/>
              </a:rPr>
              <a:t>Pride in yourself and your sibling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Increased self-esteem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Professional development skills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Leadership skills and opportunities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Advocacy skills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Friendships with other siblings and athletes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A stronger bond with your sibling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Greater tolerance and acceptance for all people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Stronger family unity </a:t>
            </a:r>
          </a:p>
          <a:p>
            <a:pPr marL="363538" indent="-363538">
              <a:lnSpc>
                <a:spcPct val="120000"/>
              </a:lnSpc>
              <a:spcAft>
                <a:spcPts val="600"/>
              </a:spcAft>
              <a:buBlip>
                <a:blip r:embed="rId3"/>
              </a:buBlip>
            </a:pPr>
            <a:r>
              <a:rPr lang="en-US" dirty="0">
                <a:solidFill>
                  <a:srgbClr val="292662"/>
                </a:solidFill>
                <a:latin typeface="Ubuntu" panose="020B0504030602030204" pitchFamily="34" charset="0"/>
              </a:rPr>
              <a:t>Opportunities for personal and athletic growth </a:t>
            </a:r>
          </a:p>
        </p:txBody>
      </p:sp>
      <p:sp>
        <p:nvSpPr>
          <p:cNvPr id="2" name="Rectangle: Rounded Corners 1">
            <a:extLst>
              <a:ext uri="{FF2B5EF4-FFF2-40B4-BE49-F238E27FC236}">
                <a16:creationId xmlns:a16="http://schemas.microsoft.com/office/drawing/2014/main" id="{D0953310-8388-4437-9EC8-8CB36D91E592}"/>
              </a:ext>
            </a:extLst>
          </p:cNvPr>
          <p:cNvSpPr/>
          <p:nvPr/>
        </p:nvSpPr>
        <p:spPr>
          <a:xfrm>
            <a:off x="-405246" y="2064374"/>
            <a:ext cx="5049982" cy="4596518"/>
          </a:xfrm>
          <a:prstGeom prst="roundRect">
            <a:avLst>
              <a:gd name="adj" fmla="val 3734"/>
            </a:avLst>
          </a:prstGeom>
          <a:solidFill>
            <a:srgbClr val="F7F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3052444-1AF6-B692-573C-388563DD4579}"/>
              </a:ext>
            </a:extLst>
          </p:cNvPr>
          <p:cNvSpPr txBox="1"/>
          <p:nvPr/>
        </p:nvSpPr>
        <p:spPr>
          <a:xfrm>
            <a:off x="811899" y="2287431"/>
            <a:ext cx="3489937" cy="1053109"/>
          </a:xfrm>
          <a:prstGeom prst="rect">
            <a:avLst/>
          </a:prstGeom>
          <a:noFill/>
        </p:spPr>
        <p:txBody>
          <a:bodyPr wrap="square" rtlCol="0">
            <a:spAutoFit/>
          </a:bodyPr>
          <a:lstStyle/>
          <a:p>
            <a:pPr>
              <a:lnSpc>
                <a:spcPct val="120000"/>
              </a:lnSpc>
              <a:spcAft>
                <a:spcPts val="600"/>
              </a:spcAft>
            </a:pPr>
            <a:r>
              <a:rPr lang="en-US" dirty="0">
                <a:solidFill>
                  <a:srgbClr val="292662"/>
                </a:solidFill>
                <a:latin typeface="Ubuntu" panose="020B0504030602030204" pitchFamily="34" charset="0"/>
              </a:rPr>
              <a:t>Sibling Engagement has </a:t>
            </a:r>
            <a:r>
              <a:rPr lang="en-US" b="1" dirty="0">
                <a:solidFill>
                  <a:srgbClr val="F6891F"/>
                </a:solidFill>
                <a:latin typeface="Ubuntu" panose="020B0504030602030204" pitchFamily="34" charset="0"/>
              </a:rPr>
              <a:t>mutually beneficial </a:t>
            </a:r>
            <a:r>
              <a:rPr lang="en-US" dirty="0">
                <a:solidFill>
                  <a:srgbClr val="292662"/>
                </a:solidFill>
                <a:latin typeface="Ubuntu" panose="020B0504030602030204" pitchFamily="34" charset="0"/>
              </a:rPr>
              <a:t>outcomes for your and your sibling.</a:t>
            </a:r>
          </a:p>
        </p:txBody>
      </p:sp>
    </p:spTree>
    <p:extLst>
      <p:ext uri="{BB962C8B-B14F-4D97-AF65-F5344CB8AC3E}">
        <p14:creationId xmlns:p14="http://schemas.microsoft.com/office/powerpoint/2010/main" val="28956826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7837B9-5D68-F2A4-1FF3-377C35456E3C}"/>
              </a:ext>
            </a:extLst>
          </p:cNvPr>
          <p:cNvSpPr>
            <a:spLocks noGrp="1"/>
          </p:cNvSpPr>
          <p:nvPr>
            <p:ph type="body" sz="quarter" idx="11"/>
          </p:nvPr>
        </p:nvSpPr>
        <p:spPr>
          <a:xfrm>
            <a:off x="9743210" y="444728"/>
            <a:ext cx="2155371" cy="632958"/>
          </a:xfrm>
        </p:spPr>
        <p:txBody>
          <a:bodyPr/>
          <a:lstStyle/>
          <a:p>
            <a:r>
              <a:rPr lang="en-US" dirty="0"/>
              <a:t>Sibling Engagement</a:t>
            </a:r>
          </a:p>
        </p:txBody>
      </p:sp>
      <p:sp>
        <p:nvSpPr>
          <p:cNvPr id="3" name="Text Placeholder 2">
            <a:extLst>
              <a:ext uri="{FF2B5EF4-FFF2-40B4-BE49-F238E27FC236}">
                <a16:creationId xmlns:a16="http://schemas.microsoft.com/office/drawing/2014/main" id="{232A79B7-E8FC-17D7-A448-C84F235FDA28}"/>
              </a:ext>
            </a:extLst>
          </p:cNvPr>
          <p:cNvSpPr>
            <a:spLocks noGrp="1"/>
          </p:cNvSpPr>
          <p:nvPr>
            <p:ph type="body" sz="quarter" idx="12"/>
          </p:nvPr>
        </p:nvSpPr>
        <p:spPr>
          <a:xfrm>
            <a:off x="9339945" y="575623"/>
            <a:ext cx="528061" cy="356260"/>
          </a:xfrm>
        </p:spPr>
        <p:txBody>
          <a:bodyPr/>
          <a:lstStyle/>
          <a:p>
            <a:r>
              <a:rPr lang="en-US" dirty="0"/>
              <a:t>1.4.</a:t>
            </a:r>
          </a:p>
        </p:txBody>
      </p:sp>
      <p:sp>
        <p:nvSpPr>
          <p:cNvPr id="4" name="Text Placeholder 3">
            <a:extLst>
              <a:ext uri="{FF2B5EF4-FFF2-40B4-BE49-F238E27FC236}">
                <a16:creationId xmlns:a16="http://schemas.microsoft.com/office/drawing/2014/main" id="{240B5117-AA93-0FF6-0677-3E680C1F7DB8}"/>
              </a:ext>
            </a:extLst>
          </p:cNvPr>
          <p:cNvSpPr>
            <a:spLocks noGrp="1"/>
          </p:cNvSpPr>
          <p:nvPr>
            <p:ph type="body" sz="quarter" idx="13"/>
          </p:nvPr>
        </p:nvSpPr>
        <p:spPr/>
        <p:txBody>
          <a:bodyPr/>
          <a:lstStyle/>
          <a:p>
            <a:r>
              <a:rPr lang="en-US" dirty="0"/>
              <a:t>Day One</a:t>
            </a:r>
          </a:p>
        </p:txBody>
      </p:sp>
      <p:sp>
        <p:nvSpPr>
          <p:cNvPr id="5" name="TextBox 4">
            <a:extLst>
              <a:ext uri="{FF2B5EF4-FFF2-40B4-BE49-F238E27FC236}">
                <a16:creationId xmlns:a16="http://schemas.microsoft.com/office/drawing/2014/main" id="{4175E59E-0E31-6CC3-E43D-8E82C256F705}"/>
              </a:ext>
            </a:extLst>
          </p:cNvPr>
          <p:cNvSpPr txBox="1"/>
          <p:nvPr/>
        </p:nvSpPr>
        <p:spPr>
          <a:xfrm>
            <a:off x="811898" y="1387260"/>
            <a:ext cx="6389001" cy="954107"/>
          </a:xfrm>
          <a:prstGeom prst="rect">
            <a:avLst/>
          </a:prstGeom>
          <a:noFill/>
        </p:spPr>
        <p:txBody>
          <a:bodyPr wrap="square" rtlCol="0">
            <a:spAutoFit/>
          </a:bodyPr>
          <a:lstStyle/>
          <a:p>
            <a:r>
              <a:rPr lang="en-US" sz="2800" b="1" dirty="0">
                <a:solidFill>
                  <a:srgbClr val="F6891F"/>
                </a:solidFill>
                <a:latin typeface="Ubuntu" panose="020B0504030602030204" pitchFamily="34" charset="0"/>
              </a:rPr>
              <a:t>Examples of Sibling Engagement: </a:t>
            </a:r>
            <a:br>
              <a:rPr lang="en-US" sz="2800" b="1" dirty="0">
                <a:solidFill>
                  <a:srgbClr val="F6891F"/>
                </a:solidFill>
                <a:latin typeface="Ubuntu" panose="020B0504030602030204" pitchFamily="34" charset="0"/>
              </a:rPr>
            </a:br>
            <a:r>
              <a:rPr lang="en-US" sz="2800" b="1" dirty="0">
                <a:solidFill>
                  <a:srgbClr val="F6891F"/>
                </a:solidFill>
                <a:latin typeface="Ubuntu" panose="020B0504030602030204" pitchFamily="34" charset="0"/>
              </a:rPr>
              <a:t>UAE Sibling Council</a:t>
            </a:r>
          </a:p>
        </p:txBody>
      </p:sp>
      <p:pic>
        <p:nvPicPr>
          <p:cNvPr id="10" name="Picture 9" descr="A person in a white robe&#10;&#10;Description automatically generated">
            <a:extLst>
              <a:ext uri="{FF2B5EF4-FFF2-40B4-BE49-F238E27FC236}">
                <a16:creationId xmlns:a16="http://schemas.microsoft.com/office/drawing/2014/main" id="{0331077E-F944-7754-CA25-5CD94101C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7263" y="3627921"/>
            <a:ext cx="9856164" cy="1952484"/>
          </a:xfrm>
          <a:prstGeom prst="rect">
            <a:avLst/>
          </a:prstGeom>
        </p:spPr>
      </p:pic>
      <p:pic>
        <p:nvPicPr>
          <p:cNvPr id="12" name="Graphic 11">
            <a:extLst>
              <a:ext uri="{FF2B5EF4-FFF2-40B4-BE49-F238E27FC236}">
                <a16:creationId xmlns:a16="http://schemas.microsoft.com/office/drawing/2014/main" id="{420FFFCF-AAB0-21CB-D271-37633AB5A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8572" y="2775427"/>
            <a:ext cx="9854856" cy="653573"/>
          </a:xfrm>
          <a:prstGeom prst="rect">
            <a:avLst/>
          </a:prstGeom>
        </p:spPr>
      </p:pic>
      <p:pic>
        <p:nvPicPr>
          <p:cNvPr id="14" name="Graphic 13">
            <a:extLst>
              <a:ext uri="{FF2B5EF4-FFF2-40B4-BE49-F238E27FC236}">
                <a16:creationId xmlns:a16="http://schemas.microsoft.com/office/drawing/2014/main" id="{16F68FD8-323E-69F8-23BA-072CBA80F5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9629" y="2863280"/>
            <a:ext cx="558542" cy="449558"/>
          </a:xfrm>
          <a:prstGeom prst="rect">
            <a:avLst/>
          </a:prstGeom>
        </p:spPr>
      </p:pic>
      <p:sp>
        <p:nvSpPr>
          <p:cNvPr id="19" name="TextBox 18">
            <a:extLst>
              <a:ext uri="{FF2B5EF4-FFF2-40B4-BE49-F238E27FC236}">
                <a16:creationId xmlns:a16="http://schemas.microsoft.com/office/drawing/2014/main" id="{35979189-09BA-4223-B14F-9C3FE7F449F2}"/>
              </a:ext>
            </a:extLst>
          </p:cNvPr>
          <p:cNvSpPr txBox="1"/>
          <p:nvPr/>
        </p:nvSpPr>
        <p:spPr>
          <a:xfrm>
            <a:off x="3536120" y="2974348"/>
            <a:ext cx="1382234" cy="276999"/>
          </a:xfrm>
          <a:prstGeom prst="rect">
            <a:avLst/>
          </a:prstGeom>
          <a:noFill/>
        </p:spPr>
        <p:txBody>
          <a:bodyPr wrap="square" rtlCol="0">
            <a:spAutoFit/>
          </a:bodyPr>
          <a:lstStyle/>
          <a:p>
            <a:r>
              <a:rPr lang="en-US" sz="1200" b="1" dirty="0">
                <a:solidFill>
                  <a:srgbClr val="F7F5E8"/>
                </a:solidFill>
                <a:latin typeface="Ubuntu" panose="020B0504030602030204" pitchFamily="34" charset="0"/>
              </a:rPr>
              <a:t>5 Local Siblings</a:t>
            </a:r>
          </a:p>
        </p:txBody>
      </p:sp>
      <p:pic>
        <p:nvPicPr>
          <p:cNvPr id="16" name="Graphic 15">
            <a:extLst>
              <a:ext uri="{FF2B5EF4-FFF2-40B4-BE49-F238E27FC236}">
                <a16:creationId xmlns:a16="http://schemas.microsoft.com/office/drawing/2014/main" id="{329D4A7A-C4AF-D205-280A-CADC0F0047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74617" y="2836034"/>
            <a:ext cx="435935" cy="504050"/>
          </a:xfrm>
          <a:prstGeom prst="rect">
            <a:avLst/>
          </a:prstGeom>
        </p:spPr>
      </p:pic>
      <p:sp>
        <p:nvSpPr>
          <p:cNvPr id="20" name="TextBox 19">
            <a:extLst>
              <a:ext uri="{FF2B5EF4-FFF2-40B4-BE49-F238E27FC236}">
                <a16:creationId xmlns:a16="http://schemas.microsoft.com/office/drawing/2014/main" id="{DCF7D2FC-9D40-71E1-43CD-2A103DA3B873}"/>
              </a:ext>
            </a:extLst>
          </p:cNvPr>
          <p:cNvSpPr txBox="1"/>
          <p:nvPr/>
        </p:nvSpPr>
        <p:spPr>
          <a:xfrm>
            <a:off x="5736958" y="2974348"/>
            <a:ext cx="1572848" cy="276999"/>
          </a:xfrm>
          <a:prstGeom prst="rect">
            <a:avLst/>
          </a:prstGeom>
          <a:noFill/>
        </p:spPr>
        <p:txBody>
          <a:bodyPr wrap="square" rtlCol="0">
            <a:spAutoFit/>
          </a:bodyPr>
          <a:lstStyle/>
          <a:p>
            <a:r>
              <a:rPr lang="en-US" sz="1200" b="1" dirty="0">
                <a:solidFill>
                  <a:srgbClr val="F7F5E8"/>
                </a:solidFill>
                <a:latin typeface="Ubuntu" panose="020B0504030602030204" pitchFamily="34" charset="0"/>
              </a:rPr>
              <a:t>5 Expats Siblings</a:t>
            </a:r>
          </a:p>
        </p:txBody>
      </p:sp>
      <p:pic>
        <p:nvPicPr>
          <p:cNvPr id="18" name="Graphic 17">
            <a:extLst>
              <a:ext uri="{FF2B5EF4-FFF2-40B4-BE49-F238E27FC236}">
                <a16:creationId xmlns:a16="http://schemas.microsoft.com/office/drawing/2014/main" id="{1A7B0DCC-3CED-4FBD-F1AF-0B3656FE367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61495" y="2877435"/>
            <a:ext cx="449558" cy="449558"/>
          </a:xfrm>
          <a:prstGeom prst="rect">
            <a:avLst/>
          </a:prstGeom>
        </p:spPr>
      </p:pic>
      <p:sp>
        <p:nvSpPr>
          <p:cNvPr id="21" name="TextBox 20">
            <a:extLst>
              <a:ext uri="{FF2B5EF4-FFF2-40B4-BE49-F238E27FC236}">
                <a16:creationId xmlns:a16="http://schemas.microsoft.com/office/drawing/2014/main" id="{A43EB98B-FB53-8645-D7C7-6394C2C98EEF}"/>
              </a:ext>
            </a:extLst>
          </p:cNvPr>
          <p:cNvSpPr txBox="1"/>
          <p:nvPr/>
        </p:nvSpPr>
        <p:spPr>
          <a:xfrm>
            <a:off x="8053990" y="2974348"/>
            <a:ext cx="1382234" cy="276999"/>
          </a:xfrm>
          <a:prstGeom prst="rect">
            <a:avLst/>
          </a:prstGeom>
          <a:noFill/>
        </p:spPr>
        <p:txBody>
          <a:bodyPr wrap="square" rtlCol="0">
            <a:spAutoFit/>
          </a:bodyPr>
          <a:lstStyle/>
          <a:p>
            <a:r>
              <a:rPr lang="en-US" sz="1200" b="1" dirty="0">
                <a:solidFill>
                  <a:srgbClr val="F7F5E8"/>
                </a:solidFill>
                <a:latin typeface="Ubuntu" panose="020B0504030602030204" pitchFamily="34" charset="0"/>
              </a:rPr>
              <a:t>2 years role</a:t>
            </a:r>
          </a:p>
        </p:txBody>
      </p:sp>
    </p:spTree>
    <p:extLst>
      <p:ext uri="{BB962C8B-B14F-4D97-AF65-F5344CB8AC3E}">
        <p14:creationId xmlns:p14="http://schemas.microsoft.com/office/powerpoint/2010/main" val="39197554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EEBFFCA-F59B-24FD-A9E9-C5D53D74A3B1}"/>
              </a:ext>
            </a:extLst>
          </p:cNvPr>
          <p:cNvSpPr>
            <a:spLocks noGrp="1"/>
          </p:cNvSpPr>
          <p:nvPr>
            <p:ph type="body" sz="quarter" idx="10"/>
          </p:nvPr>
        </p:nvSpPr>
        <p:spPr/>
        <p:txBody>
          <a:bodyPr/>
          <a:lstStyle/>
          <a:p>
            <a:r>
              <a:rPr lang="en-US" dirty="0"/>
              <a:t>Day One</a:t>
            </a:r>
          </a:p>
        </p:txBody>
      </p:sp>
      <p:sp>
        <p:nvSpPr>
          <p:cNvPr id="6" name="Text Placeholder 5">
            <a:extLst>
              <a:ext uri="{FF2B5EF4-FFF2-40B4-BE49-F238E27FC236}">
                <a16:creationId xmlns:a16="http://schemas.microsoft.com/office/drawing/2014/main" id="{02063292-5E7C-C4AB-54AD-67D2F5D9CF93}"/>
              </a:ext>
            </a:extLst>
          </p:cNvPr>
          <p:cNvSpPr>
            <a:spLocks noGrp="1"/>
          </p:cNvSpPr>
          <p:nvPr>
            <p:ph type="body" sz="quarter" idx="11"/>
          </p:nvPr>
        </p:nvSpPr>
        <p:spPr/>
        <p:txBody>
          <a:bodyPr/>
          <a:lstStyle/>
          <a:p>
            <a:r>
              <a:rPr lang="en-US" dirty="0"/>
              <a:t>Next Step Planning</a:t>
            </a:r>
          </a:p>
        </p:txBody>
      </p:sp>
      <p:sp>
        <p:nvSpPr>
          <p:cNvPr id="7" name="Text Placeholder 6">
            <a:extLst>
              <a:ext uri="{FF2B5EF4-FFF2-40B4-BE49-F238E27FC236}">
                <a16:creationId xmlns:a16="http://schemas.microsoft.com/office/drawing/2014/main" id="{B9E622AA-1B11-DFF5-DF22-DEAF3593EE20}"/>
              </a:ext>
            </a:extLst>
          </p:cNvPr>
          <p:cNvSpPr>
            <a:spLocks noGrp="1"/>
          </p:cNvSpPr>
          <p:nvPr>
            <p:ph type="body" sz="quarter" idx="12"/>
          </p:nvPr>
        </p:nvSpPr>
        <p:spPr/>
        <p:txBody>
          <a:bodyPr>
            <a:normAutofit fontScale="92500" lnSpcReduction="20000"/>
          </a:bodyPr>
          <a:lstStyle/>
          <a:p>
            <a:r>
              <a:rPr lang="en-US" dirty="0"/>
              <a:t>1.5.</a:t>
            </a:r>
          </a:p>
        </p:txBody>
      </p:sp>
      <p:sp>
        <p:nvSpPr>
          <p:cNvPr id="8" name="Text Placeholder 7">
            <a:extLst>
              <a:ext uri="{FF2B5EF4-FFF2-40B4-BE49-F238E27FC236}">
                <a16:creationId xmlns:a16="http://schemas.microsoft.com/office/drawing/2014/main" id="{3A3B05D4-96E5-A707-37F2-297035B5E1C4}"/>
              </a:ext>
            </a:extLst>
          </p:cNvPr>
          <p:cNvSpPr>
            <a:spLocks noGrp="1"/>
          </p:cNvSpPr>
          <p:nvPr>
            <p:ph type="body" sz="quarter" idx="13"/>
          </p:nvPr>
        </p:nvSpPr>
        <p:spPr/>
        <p:txBody>
          <a:bodyPr/>
          <a:lstStyle/>
          <a:p>
            <a:r>
              <a:rPr lang="en-US" dirty="0"/>
              <a:t>1</a:t>
            </a:r>
          </a:p>
        </p:txBody>
      </p:sp>
    </p:spTree>
    <p:extLst>
      <p:ext uri="{BB962C8B-B14F-4D97-AF65-F5344CB8AC3E}">
        <p14:creationId xmlns:p14="http://schemas.microsoft.com/office/powerpoint/2010/main" val="2679812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10248</TotalTime>
  <Words>15657</Words>
  <Application>Microsoft Office PowerPoint</Application>
  <PresentationFormat>Widescreen</PresentationFormat>
  <Paragraphs>1802</Paragraphs>
  <Slides>110</Slides>
  <Notes>109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110</vt:i4>
      </vt:variant>
    </vt:vector>
  </HeadingPairs>
  <TitlesOfParts>
    <vt:vector size="121" baseType="lpstr">
      <vt:lpstr>Yu Mincho</vt:lpstr>
      <vt:lpstr>Aptos</vt:lpstr>
      <vt:lpstr>Arial</vt:lpstr>
      <vt:lpstr>Calibri</vt:lpstr>
      <vt:lpstr>Calibri Light</vt:lpstr>
      <vt:lpstr>Symbol</vt:lpstr>
      <vt:lpstr>Times New Roman</vt:lpstr>
      <vt:lpstr>Ubuntu</vt:lpstr>
      <vt:lpstr>Ubuntu Light</vt:lpstr>
      <vt:lpstr>Wingdings</vt:lpstr>
      <vt:lpstr>Office Theme</vt:lpstr>
      <vt:lpstr>Family Leader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Leader Training Guide</dc:title>
  <dc:creator>Yaiguili Alvarado García</dc:creator>
  <cp:lastModifiedBy>Hannah Helton</cp:lastModifiedBy>
  <cp:revision>17</cp:revision>
  <dcterms:created xsi:type="dcterms:W3CDTF">2024-02-04T18:13:27Z</dcterms:created>
  <dcterms:modified xsi:type="dcterms:W3CDTF">2024-03-25T17:16:25Z</dcterms:modified>
</cp:coreProperties>
</file>