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7" r:id="rId1"/>
    <p:sldMasterId id="2147484467" r:id="rId2"/>
  </p:sldMasterIdLst>
  <p:notesMasterIdLst>
    <p:notesMasterId r:id="rId17"/>
  </p:notesMasterIdLst>
  <p:handoutMasterIdLst>
    <p:handoutMasterId r:id="rId18"/>
  </p:handoutMasterIdLst>
  <p:sldIdLst>
    <p:sldId id="602" r:id="rId3"/>
    <p:sldId id="608" r:id="rId4"/>
    <p:sldId id="371" r:id="rId5"/>
    <p:sldId id="611" r:id="rId6"/>
    <p:sldId id="563" r:id="rId7"/>
    <p:sldId id="350" r:id="rId8"/>
    <p:sldId id="548" r:id="rId9"/>
    <p:sldId id="605" r:id="rId10"/>
    <p:sldId id="606" r:id="rId11"/>
    <p:sldId id="557" r:id="rId12"/>
    <p:sldId id="599" r:id="rId13"/>
    <p:sldId id="357" r:id="rId14"/>
    <p:sldId id="612" r:id="rId15"/>
    <p:sldId id="609" r:id="rId16"/>
  </p:sldIdLst>
  <p:sldSz cx="9144000" cy="6858000" type="screen4x3"/>
  <p:notesSz cx="7010400" cy="9296400"/>
  <p:defaultTextStyle>
    <a:defPPr>
      <a:defRPr lang="en-US"/>
    </a:defPPr>
    <a:lvl1pPr algn="l" rtl="0" fontAlgn="base">
      <a:spcBef>
        <a:spcPct val="50000"/>
      </a:spcBef>
      <a:spcAft>
        <a:spcPct val="0"/>
      </a:spcAft>
      <a:defRPr sz="24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81">
          <p15:clr>
            <a:srgbClr val="A4A3A4"/>
          </p15:clr>
        </p15:guide>
        <p15:guide id="2" pos="415">
          <p15:clr>
            <a:srgbClr val="A4A3A4"/>
          </p15:clr>
        </p15:guide>
      </p15:sldGuideLst>
    </p:ext>
    <p:ext uri="{2D200454-40CA-4A62-9FC3-DE9A4176ACB9}">
      <p15:notesGuideLst xmlns:p15="http://schemas.microsoft.com/office/powerpoint/2012/main">
        <p15:guide id="1" orient="horz" pos="2899" userDrawn="1">
          <p15:clr>
            <a:srgbClr val="A4A3A4"/>
          </p15:clr>
        </p15:guide>
        <p15:guide id="2" pos="2133" userDrawn="1">
          <p15:clr>
            <a:srgbClr val="A4A3A4"/>
          </p15:clr>
        </p15:guide>
        <p15:guide id="3" orient="horz" pos="2928" userDrawn="1">
          <p15:clr>
            <a:srgbClr val="A4A3A4"/>
          </p15:clr>
        </p15:guide>
        <p15:guide id="4" pos="2202" userDrawn="1">
          <p15:clr>
            <a:srgbClr val="A4A3A4"/>
          </p15:clr>
        </p15:guide>
        <p15:guide id="5" orient="horz"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a:srgbClr val="E60000"/>
    <a:srgbClr val="009999"/>
    <a:srgbClr val="FFCC66"/>
    <a:srgbClr val="800000"/>
    <a:srgbClr val="990000"/>
    <a:srgbClr val="A50021"/>
    <a:srgbClr val="990033"/>
    <a:srgbClr val="860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5" autoAdjust="0"/>
    <p:restoredTop sz="82665" autoAdjust="0"/>
  </p:normalViewPr>
  <p:slideViewPr>
    <p:cSldViewPr snapToGrid="0" snapToObjects="1">
      <p:cViewPr varScale="1">
        <p:scale>
          <a:sx n="101" d="100"/>
          <a:sy n="101" d="100"/>
        </p:scale>
        <p:origin x="504" y="114"/>
      </p:cViewPr>
      <p:guideLst>
        <p:guide orient="horz" pos="181"/>
        <p:guide pos="415"/>
      </p:guideLst>
    </p:cSldViewPr>
  </p:slideViewPr>
  <p:outlineViewPr>
    <p:cViewPr>
      <p:scale>
        <a:sx n="33" d="100"/>
        <a:sy n="33" d="100"/>
      </p:scale>
      <p:origin x="0" y="0"/>
    </p:cViewPr>
  </p:outlineViewPr>
  <p:notesTextViewPr>
    <p:cViewPr>
      <p:scale>
        <a:sx n="100" d="100"/>
        <a:sy n="100" d="100"/>
      </p:scale>
      <p:origin x="0" y="-600"/>
    </p:cViewPr>
  </p:notesTextViewPr>
  <p:sorterViewPr>
    <p:cViewPr>
      <p:scale>
        <a:sx n="70" d="100"/>
        <a:sy n="70" d="100"/>
      </p:scale>
      <p:origin x="0" y="0"/>
    </p:cViewPr>
  </p:sorterViewPr>
  <p:notesViewPr>
    <p:cSldViewPr snapToGrid="0" snapToObjects="1">
      <p:cViewPr>
        <p:scale>
          <a:sx n="66" d="100"/>
          <a:sy n="66" d="100"/>
        </p:scale>
        <p:origin x="-2083" y="-58"/>
      </p:cViewPr>
      <p:guideLst>
        <p:guide orient="horz" pos="2899"/>
        <p:guide pos="2133"/>
        <p:guide orient="horz" pos="2928"/>
        <p:guide pos="2202"/>
        <p:guide orient="horz" pos="292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1026"/>
          <p:cNvSpPr>
            <a:spLocks noGrp="1" noChangeArrowheads="1"/>
          </p:cNvSpPr>
          <p:nvPr>
            <p:ph type="hdr" sz="quarter"/>
          </p:nvPr>
        </p:nvSpPr>
        <p:spPr bwMode="auto">
          <a:xfrm>
            <a:off x="243418" y="3"/>
            <a:ext cx="6299623" cy="732047"/>
          </a:xfrm>
          <a:prstGeom prst="rect">
            <a:avLst/>
          </a:prstGeom>
          <a:noFill/>
          <a:ln>
            <a:noFill/>
          </a:ln>
          <a:effectLst/>
          <a:extLst/>
        </p:spPr>
        <p:txBody>
          <a:bodyPr vert="horz" wrap="square" lIns="92797" tIns="46399" rIns="92797" bIns="46399" numCol="1" anchor="t" anchorCtr="0" compatLnSpc="1">
            <a:prstTxWarp prst="textNoShape">
              <a:avLst/>
            </a:prstTxWarp>
          </a:bodyPr>
          <a:lstStyle>
            <a:lvl1pPr defTabSz="928271">
              <a:spcBef>
                <a:spcPct val="0"/>
              </a:spcBef>
              <a:defRPr sz="1200"/>
            </a:lvl1pPr>
          </a:lstStyle>
          <a:p>
            <a:pPr algn="ctr">
              <a:lnSpc>
                <a:spcPct val="150000"/>
              </a:lnSpc>
              <a:defRPr/>
            </a:pPr>
            <a:r>
              <a:rPr lang="en-US" sz="1400" dirty="0">
                <a:latin typeface="Arial" panose="020B0604020202020204" pitchFamily="34" charset="0"/>
                <a:cs typeface="Arial" panose="020B0604020202020204" pitchFamily="34" charset="0"/>
              </a:rPr>
              <a:t>Beyond the Vision</a:t>
            </a:r>
          </a:p>
          <a:p>
            <a:pPr algn="ctr">
              <a:lnSpc>
                <a:spcPct val="150000"/>
              </a:lnSpc>
              <a:defRPr/>
            </a:pPr>
            <a:r>
              <a:rPr lang="en-US" b="0" i="1" dirty="0" smtClean="0">
                <a:latin typeface="Arial" panose="020B0604020202020204" pitchFamily="34" charset="0"/>
                <a:cs typeface="Arial" panose="020B0604020202020204" pitchFamily="34" charset="0"/>
              </a:rPr>
              <a:t>This Is Athlete Leadership</a:t>
            </a:r>
            <a:endParaRPr lang="en-US" b="0" i="1" dirty="0">
              <a:latin typeface="Arial" panose="020B0604020202020204" pitchFamily="34" charset="0"/>
              <a:cs typeface="Arial" panose="020B0604020202020204" pitchFamily="34" charset="0"/>
            </a:endParaRPr>
          </a:p>
        </p:txBody>
      </p:sp>
      <p:sp>
        <p:nvSpPr>
          <p:cNvPr id="102403" name="Rectangle 1027"/>
          <p:cNvSpPr>
            <a:spLocks noGrp="1" noChangeArrowheads="1"/>
          </p:cNvSpPr>
          <p:nvPr>
            <p:ph type="dt" sz="quarter" idx="1"/>
          </p:nvPr>
        </p:nvSpPr>
        <p:spPr bwMode="auto">
          <a:xfrm>
            <a:off x="3972259" y="3"/>
            <a:ext cx="3038144" cy="464205"/>
          </a:xfrm>
          <a:prstGeom prst="rect">
            <a:avLst/>
          </a:prstGeom>
          <a:noFill/>
          <a:ln>
            <a:noFill/>
          </a:ln>
          <a:effectLst/>
          <a:extLst/>
        </p:spPr>
        <p:txBody>
          <a:bodyPr vert="horz" wrap="square" lIns="92797" tIns="46399" rIns="92797" bIns="46399" numCol="1" anchor="t" anchorCtr="0" compatLnSpc="1">
            <a:prstTxWarp prst="textNoShape">
              <a:avLst/>
            </a:prstTxWarp>
          </a:bodyPr>
          <a:lstStyle>
            <a:lvl1pPr algn="r" defTabSz="928271">
              <a:spcBef>
                <a:spcPct val="0"/>
              </a:spcBef>
              <a:defRPr sz="1200"/>
            </a:lvl1pPr>
          </a:lstStyle>
          <a:p>
            <a:pPr>
              <a:defRPr/>
            </a:pPr>
            <a:endParaRPr lang="en-US" sz="1000" b="0" dirty="0">
              <a:latin typeface="Arial" panose="020B0604020202020204" pitchFamily="34" charset="0"/>
              <a:cs typeface="Arial" panose="020B0604020202020204" pitchFamily="34" charset="0"/>
            </a:endParaRPr>
          </a:p>
        </p:txBody>
      </p:sp>
      <p:sp>
        <p:nvSpPr>
          <p:cNvPr id="102404" name="Rectangle 1028"/>
          <p:cNvSpPr>
            <a:spLocks noGrp="1" noChangeArrowheads="1"/>
          </p:cNvSpPr>
          <p:nvPr>
            <p:ph type="ftr" sz="quarter" idx="2"/>
          </p:nvPr>
        </p:nvSpPr>
        <p:spPr bwMode="auto">
          <a:xfrm>
            <a:off x="1" y="8832197"/>
            <a:ext cx="3038145" cy="464205"/>
          </a:xfrm>
          <a:prstGeom prst="rect">
            <a:avLst/>
          </a:prstGeom>
          <a:noFill/>
          <a:ln>
            <a:noFill/>
          </a:ln>
          <a:effectLst/>
          <a:extLst/>
        </p:spPr>
        <p:txBody>
          <a:bodyPr vert="horz" wrap="square" lIns="92797" tIns="46399" rIns="92797" bIns="46399" numCol="1" anchor="b" anchorCtr="0" compatLnSpc="1">
            <a:prstTxWarp prst="textNoShape">
              <a:avLst/>
            </a:prstTxWarp>
          </a:bodyPr>
          <a:lstStyle>
            <a:lvl1pPr defTabSz="928271">
              <a:spcBef>
                <a:spcPct val="0"/>
              </a:spcBef>
              <a:defRPr sz="1200"/>
            </a:lvl1pPr>
          </a:lstStyle>
          <a:p>
            <a:pPr>
              <a:defRPr/>
            </a:pPr>
            <a:endParaRPr lang="en-US" sz="1000" b="0" dirty="0">
              <a:latin typeface="Arial" panose="020B0604020202020204" pitchFamily="34" charset="0"/>
              <a:cs typeface="Arial" panose="020B0604020202020204" pitchFamily="34" charset="0"/>
            </a:endParaRPr>
          </a:p>
        </p:txBody>
      </p:sp>
      <p:sp>
        <p:nvSpPr>
          <p:cNvPr id="102405" name="Rectangle 1029"/>
          <p:cNvSpPr>
            <a:spLocks noGrp="1" noChangeArrowheads="1"/>
          </p:cNvSpPr>
          <p:nvPr>
            <p:ph type="sldNum" sz="quarter" idx="3"/>
          </p:nvPr>
        </p:nvSpPr>
        <p:spPr bwMode="auto">
          <a:xfrm>
            <a:off x="3972259" y="8832197"/>
            <a:ext cx="3038144" cy="464205"/>
          </a:xfrm>
          <a:prstGeom prst="rect">
            <a:avLst/>
          </a:prstGeom>
          <a:noFill/>
          <a:ln>
            <a:noFill/>
          </a:ln>
          <a:effectLst/>
          <a:extLst/>
        </p:spPr>
        <p:txBody>
          <a:bodyPr vert="horz" wrap="square" lIns="92797" tIns="46399" rIns="92797" bIns="46399" numCol="1" anchor="b" anchorCtr="0" compatLnSpc="1">
            <a:prstTxWarp prst="textNoShape">
              <a:avLst/>
            </a:prstTxWarp>
          </a:bodyPr>
          <a:lstStyle>
            <a:lvl1pPr algn="r" defTabSz="928271">
              <a:spcBef>
                <a:spcPct val="0"/>
              </a:spcBef>
              <a:defRPr sz="1200"/>
            </a:lvl1pPr>
          </a:lstStyle>
          <a:p>
            <a:pPr>
              <a:defRPr/>
            </a:pPr>
            <a:fld id="{CF365D3A-1686-44CE-95B0-D2D2F996B10A}" type="slidenum">
              <a:rPr lang="en-US" sz="1000" b="0">
                <a:latin typeface="Arial" panose="020B0604020202020204" pitchFamily="34" charset="0"/>
                <a:cs typeface="Arial" panose="020B0604020202020204" pitchFamily="34" charset="0"/>
              </a:rPr>
              <a:pPr>
                <a:defRPr/>
              </a:pPr>
              <a:t>‹#›</a:t>
            </a:fld>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996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1026"/>
          <p:cNvSpPr>
            <a:spLocks noGrp="1" noChangeArrowheads="1"/>
          </p:cNvSpPr>
          <p:nvPr>
            <p:ph type="hdr" sz="quarter"/>
          </p:nvPr>
        </p:nvSpPr>
        <p:spPr bwMode="auto">
          <a:xfrm>
            <a:off x="1" y="3"/>
            <a:ext cx="3038145" cy="464205"/>
          </a:xfrm>
          <a:prstGeom prst="rect">
            <a:avLst/>
          </a:prstGeom>
          <a:noFill/>
          <a:ln>
            <a:noFill/>
          </a:ln>
          <a:effectLst/>
          <a:extLst/>
        </p:spPr>
        <p:txBody>
          <a:bodyPr vert="horz" wrap="square" lIns="92797" tIns="46399" rIns="92797" bIns="46399" numCol="1" anchor="t" anchorCtr="0" compatLnSpc="1">
            <a:prstTxWarp prst="textNoShape">
              <a:avLst/>
            </a:prstTxWarp>
          </a:bodyPr>
          <a:lstStyle>
            <a:lvl1pPr defTabSz="928271">
              <a:spcBef>
                <a:spcPct val="0"/>
              </a:spcBef>
              <a:defRPr sz="1200"/>
            </a:lvl1pPr>
          </a:lstStyle>
          <a:p>
            <a:pPr>
              <a:defRPr/>
            </a:pPr>
            <a:endParaRPr lang="en-US" dirty="0"/>
          </a:p>
        </p:txBody>
      </p:sp>
      <p:sp>
        <p:nvSpPr>
          <p:cNvPr id="109571" name="Rectangle 1027"/>
          <p:cNvSpPr>
            <a:spLocks noGrp="1" noChangeArrowheads="1"/>
          </p:cNvSpPr>
          <p:nvPr>
            <p:ph type="dt" idx="1"/>
          </p:nvPr>
        </p:nvSpPr>
        <p:spPr bwMode="auto">
          <a:xfrm>
            <a:off x="3972259" y="3"/>
            <a:ext cx="3038144" cy="464205"/>
          </a:xfrm>
          <a:prstGeom prst="rect">
            <a:avLst/>
          </a:prstGeom>
          <a:noFill/>
          <a:ln>
            <a:noFill/>
          </a:ln>
          <a:effectLst/>
          <a:extLst/>
        </p:spPr>
        <p:txBody>
          <a:bodyPr vert="horz" wrap="square" lIns="92797" tIns="46399" rIns="92797" bIns="46399" numCol="1" anchor="t" anchorCtr="0" compatLnSpc="1">
            <a:prstTxWarp prst="textNoShape">
              <a:avLst/>
            </a:prstTxWarp>
          </a:bodyPr>
          <a:lstStyle>
            <a:lvl1pPr algn="r" defTabSz="928271">
              <a:spcBef>
                <a:spcPct val="0"/>
              </a:spcBef>
              <a:defRPr sz="1200"/>
            </a:lvl1pPr>
          </a:lstStyle>
          <a:p>
            <a:pPr>
              <a:defRPr/>
            </a:pPr>
            <a:endParaRPr lang="en-US" dirty="0"/>
          </a:p>
        </p:txBody>
      </p:sp>
      <p:sp>
        <p:nvSpPr>
          <p:cNvPr id="82948" name="Rectangle 1028"/>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1029"/>
          <p:cNvSpPr>
            <a:spLocks noGrp="1" noChangeArrowheads="1"/>
          </p:cNvSpPr>
          <p:nvPr>
            <p:ph type="body" sz="quarter" idx="3"/>
          </p:nvPr>
        </p:nvSpPr>
        <p:spPr bwMode="auto">
          <a:xfrm>
            <a:off x="932594" y="4416100"/>
            <a:ext cx="5145219" cy="4182457"/>
          </a:xfrm>
          <a:prstGeom prst="rect">
            <a:avLst/>
          </a:prstGeom>
          <a:noFill/>
          <a:ln>
            <a:noFill/>
          </a:ln>
          <a:effectLst/>
          <a:extLst/>
        </p:spPr>
        <p:txBody>
          <a:bodyPr vert="horz" wrap="square" lIns="92797" tIns="46399" rIns="92797" bIns="4639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Footer Placeholder 3"/>
          <p:cNvSpPr txBox="1">
            <a:spLocks/>
          </p:cNvSpPr>
          <p:nvPr/>
        </p:nvSpPr>
        <p:spPr>
          <a:xfrm>
            <a:off x="0" y="8821335"/>
            <a:ext cx="3632994" cy="464205"/>
          </a:xfrm>
          <a:prstGeom prst="rect">
            <a:avLst/>
          </a:prstGeom>
        </p:spPr>
        <p:txBody>
          <a:bodyPr lIns="91943" tIns="45973" rIns="91943" bIns="45973" anchor="b"/>
          <a:lstStyle>
            <a:defPPr>
              <a:defRPr lang="en-US"/>
            </a:defPPr>
            <a:lvl1pPr algn="l" rtl="0" fontAlgn="base">
              <a:spcBef>
                <a:spcPct val="50000"/>
              </a:spcBef>
              <a:spcAft>
                <a:spcPct val="0"/>
              </a:spcAft>
              <a:defRPr sz="24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pPr>
              <a:defRPr/>
            </a:pPr>
            <a:fld id="{E4B26529-71CC-4440-82BC-66D33325CD9E}" type="slidenum">
              <a:rPr lang="en-US" sz="1000" b="0" smtClean="0">
                <a:latin typeface="Arial" panose="020B0604020202020204" pitchFamily="34" charset="0"/>
                <a:cs typeface="Arial" panose="020B0604020202020204" pitchFamily="34" charset="0"/>
              </a:rPr>
              <a:pPr>
                <a:defRPr/>
              </a:pPr>
              <a:t>‹#›</a:t>
            </a:fld>
            <a:r>
              <a:rPr lang="en-US" sz="1000" b="0" smtClean="0">
                <a:latin typeface="Arial" panose="020B0604020202020204" pitchFamily="34" charset="0"/>
                <a:cs typeface="Arial" panose="020B0604020202020204" pitchFamily="34" charset="0"/>
              </a:rPr>
              <a:t> – Beyond the Vision</a:t>
            </a: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9020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t>Note: </a:t>
            </a:r>
            <a:r>
              <a:rPr lang="en-US" i="1" dirty="0" smtClean="0"/>
              <a:t>Page 1 should </a:t>
            </a:r>
            <a:r>
              <a:rPr lang="en-US" i="1" dirty="0"/>
              <a:t>be personalized </a:t>
            </a:r>
            <a:r>
              <a:rPr lang="en-US" i="1" dirty="0" smtClean="0"/>
              <a:t>by naming the presenter.</a:t>
            </a:r>
            <a:endParaRPr lang="en-US" dirty="0" smtClean="0"/>
          </a:p>
        </p:txBody>
      </p:sp>
    </p:spTree>
    <p:extLst>
      <p:ext uri="{BB962C8B-B14F-4D97-AF65-F5344CB8AC3E}">
        <p14:creationId xmlns:p14="http://schemas.microsoft.com/office/powerpoint/2010/main" val="92936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dirty="0" smtClean="0"/>
              <a:t>Every athlete who joins Athlete</a:t>
            </a:r>
            <a:r>
              <a:rPr lang="en-US" baseline="0" dirty="0" smtClean="0"/>
              <a:t> Leadership</a:t>
            </a:r>
            <a:r>
              <a:rPr lang="en-US" dirty="0" smtClean="0"/>
              <a:t> becomes a spokesperson for Special Olympics -  even if we don’t become a Global Messenger.</a:t>
            </a:r>
          </a:p>
          <a:p>
            <a:pPr>
              <a:lnSpc>
                <a:spcPct val="150000"/>
              </a:lnSpc>
            </a:pPr>
            <a:endParaRPr lang="en-US" dirty="0" smtClean="0"/>
          </a:p>
          <a:p>
            <a:pPr>
              <a:lnSpc>
                <a:spcPct val="150000"/>
              </a:lnSpc>
            </a:pPr>
            <a:r>
              <a:rPr lang="en-US" dirty="0" smtClean="0"/>
              <a:t>By being involved in helping run Special Olympics we change people’s attitudes about what a person with an intellectual disability can do.  With us involved people are much more likely to donate or get involved as a volunteer.</a:t>
            </a:r>
          </a:p>
        </p:txBody>
      </p:sp>
    </p:spTree>
    <p:extLst>
      <p:ext uri="{BB962C8B-B14F-4D97-AF65-F5344CB8AC3E}">
        <p14:creationId xmlns:p14="http://schemas.microsoft.com/office/powerpoint/2010/main" val="312327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xfrm>
            <a:off x="1182688" y="698500"/>
            <a:ext cx="4646612" cy="3486150"/>
          </a:xfrm>
          <a:ln/>
        </p:spPr>
      </p:sp>
      <p:sp>
        <p:nvSpPr>
          <p:cNvPr id="81924" name="Rectangle 3"/>
          <p:cNvSpPr>
            <a:spLocks noGrp="1" noChangeArrowheads="1"/>
          </p:cNvSpPr>
          <p:nvPr>
            <p:ph type="body" idx="1"/>
          </p:nvPr>
        </p:nvSpPr>
        <p:spPr>
          <a:xfrm>
            <a:off x="934720" y="4415791"/>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8" tIns="46400" rIns="92798" bIns="46400"/>
          <a:lstStyle/>
          <a:p>
            <a:pPr eaLnBrk="1" hangingPunct="1">
              <a:lnSpc>
                <a:spcPct val="150000"/>
              </a:lnSpc>
            </a:pPr>
            <a:r>
              <a:rPr lang="en-US" dirty="0" smtClean="0"/>
              <a:t>The best Athlete Leadership Programs have staff and volunteers who really believe in the potential of athletes.  Every Athlete</a:t>
            </a:r>
            <a:r>
              <a:rPr lang="en-US" baseline="0" dirty="0" smtClean="0"/>
              <a:t> Leader has the best chance for success if they have a mentor who believes in them, and is willing to invest the time to help us be successful in whatever role we choose.</a:t>
            </a:r>
            <a:endParaRPr lang="en-US" dirty="0" smtClean="0"/>
          </a:p>
        </p:txBody>
      </p:sp>
    </p:spTree>
    <p:extLst>
      <p:ext uri="{BB962C8B-B14F-4D97-AF65-F5344CB8AC3E}">
        <p14:creationId xmlns:p14="http://schemas.microsoft.com/office/powerpoint/2010/main" val="70978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91953" y="4416100"/>
            <a:ext cx="5948455" cy="45662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i="1" dirty="0"/>
              <a:t>Hand out the folder with Athlete Leadership materials to everyone in the meeting</a:t>
            </a:r>
            <a:r>
              <a:rPr lang="en-US" b="1" i="1" dirty="0" smtClean="0"/>
              <a:t>. </a:t>
            </a:r>
          </a:p>
          <a:p>
            <a:pPr>
              <a:spcBef>
                <a:spcPct val="0"/>
              </a:spcBef>
            </a:pPr>
            <a:r>
              <a:rPr lang="en-US" i="1" dirty="0" smtClean="0"/>
              <a:t>If </a:t>
            </a:r>
            <a:r>
              <a:rPr lang="en-US" i="1" dirty="0"/>
              <a:t>you are at </a:t>
            </a:r>
            <a:r>
              <a:rPr lang="en-US" i="1" smtClean="0"/>
              <a:t>a </a:t>
            </a:r>
            <a:r>
              <a:rPr lang="en-US" i="1" smtClean="0"/>
              <a:t>Regional/group </a:t>
            </a:r>
            <a:r>
              <a:rPr lang="en-US" i="1" dirty="0" smtClean="0"/>
              <a:t>meeting </a:t>
            </a:r>
            <a:r>
              <a:rPr lang="en-US" i="1" dirty="0"/>
              <a:t>where there are more than 25 people, </a:t>
            </a:r>
            <a:r>
              <a:rPr lang="en-US" i="1" dirty="0" smtClean="0"/>
              <a:t>consider handing </a:t>
            </a:r>
            <a:r>
              <a:rPr lang="en-US" i="1" dirty="0"/>
              <a:t>out the materials before the presentation. </a:t>
            </a:r>
            <a:r>
              <a:rPr lang="en-US" i="1" dirty="0" smtClean="0"/>
              <a:t>If you are meeting with the CEO and/or Board, hand </a:t>
            </a:r>
            <a:r>
              <a:rPr lang="en-US" i="1" dirty="0"/>
              <a:t>out the materials now. </a:t>
            </a:r>
            <a:endParaRPr lang="en-US" i="1" dirty="0" smtClean="0"/>
          </a:p>
          <a:p>
            <a:pPr>
              <a:spcBef>
                <a:spcPct val="0"/>
              </a:spcBef>
            </a:pPr>
            <a:endParaRPr lang="en-US" sz="800" dirty="0" smtClean="0"/>
          </a:p>
          <a:p>
            <a:pPr>
              <a:spcBef>
                <a:spcPct val="0"/>
              </a:spcBef>
            </a:pPr>
            <a:r>
              <a:rPr lang="en-US" dirty="0" smtClean="0"/>
              <a:t>In the folder you will find an Athlete Leadership Fact Sheet, Training Series and University model. Also included is the Handbook for Athlete Leaders, which explains the many course offered. We wanted to show you that we have materials to support Athlete Leadership.</a:t>
            </a:r>
          </a:p>
          <a:p>
            <a:pPr>
              <a:spcBef>
                <a:spcPct val="0"/>
              </a:spcBef>
            </a:pPr>
            <a:endParaRPr lang="en-US" sz="800" dirty="0"/>
          </a:p>
          <a:p>
            <a:pPr marL="274366" indent="-274366">
              <a:spcBef>
                <a:spcPct val="0"/>
              </a:spcBef>
              <a:buFontTx/>
              <a:buChar char="•"/>
            </a:pPr>
            <a:r>
              <a:rPr lang="en-US" dirty="0" smtClean="0"/>
              <a:t>Today, we are asking you </a:t>
            </a:r>
            <a:r>
              <a:rPr lang="en-US" dirty="0"/>
              <a:t>to </a:t>
            </a:r>
            <a:r>
              <a:rPr lang="en-US" dirty="0" smtClean="0"/>
              <a:t>commit to making </a:t>
            </a:r>
            <a:r>
              <a:rPr lang="en-US" dirty="0"/>
              <a:t>Athlete Leadership an important part of your Program.</a:t>
            </a:r>
          </a:p>
          <a:p>
            <a:pPr marL="274366" indent="-274366">
              <a:spcBef>
                <a:spcPct val="0"/>
              </a:spcBef>
              <a:buFontTx/>
              <a:buChar char="•"/>
            </a:pPr>
            <a:r>
              <a:rPr lang="en-US" dirty="0" smtClean="0"/>
              <a:t>We want you to use </a:t>
            </a:r>
            <a:r>
              <a:rPr lang="en-US" dirty="0"/>
              <a:t>these materials to familiarize your staff and volunteers with Athlete Leadership.</a:t>
            </a:r>
          </a:p>
          <a:p>
            <a:pPr marL="274366" indent="-274366">
              <a:spcBef>
                <a:spcPct val="0"/>
              </a:spcBef>
              <a:buFontTx/>
              <a:buChar char="•"/>
            </a:pPr>
            <a:r>
              <a:rPr lang="en-US" dirty="0" smtClean="0"/>
              <a:t>We want you to offer </a:t>
            </a:r>
            <a:r>
              <a:rPr lang="en-US" dirty="0"/>
              <a:t>Leadership training for interested Athletes </a:t>
            </a:r>
            <a:endParaRPr lang="en-US" dirty="0" smtClean="0"/>
          </a:p>
          <a:p>
            <a:pPr marL="274366" indent="-274366">
              <a:spcBef>
                <a:spcPct val="0"/>
              </a:spcBef>
              <a:buFontTx/>
              <a:buChar char="•"/>
            </a:pPr>
            <a:r>
              <a:rPr lang="en-US" dirty="0" smtClean="0"/>
              <a:t>Please </a:t>
            </a:r>
            <a:r>
              <a:rPr lang="en-US" dirty="0"/>
              <a:t>s</a:t>
            </a:r>
            <a:r>
              <a:rPr lang="en-US" dirty="0" smtClean="0"/>
              <a:t>tart </a:t>
            </a:r>
            <a:r>
              <a:rPr lang="en-US" dirty="0"/>
              <a:t>listening to athletes </a:t>
            </a:r>
            <a:r>
              <a:rPr lang="en-US" dirty="0" smtClean="0"/>
              <a:t>by using an</a:t>
            </a:r>
            <a:r>
              <a:rPr lang="en-US" dirty="0" smtClean="0">
                <a:solidFill>
                  <a:srgbClr val="FF0000"/>
                </a:solidFill>
              </a:rPr>
              <a:t> </a:t>
            </a:r>
            <a:r>
              <a:rPr lang="en-US" dirty="0"/>
              <a:t>Input </a:t>
            </a:r>
            <a:r>
              <a:rPr lang="en-US" dirty="0" smtClean="0"/>
              <a:t>Council.  </a:t>
            </a:r>
          </a:p>
          <a:p>
            <a:pPr marL="724717" lvl="1" indent="-274366">
              <a:spcBef>
                <a:spcPct val="0"/>
              </a:spcBef>
              <a:buFontTx/>
              <a:buChar char="•"/>
            </a:pPr>
            <a:r>
              <a:rPr lang="en-US" dirty="0" smtClean="0"/>
              <a:t>Please start a state Athlete Input Council soon if you do not have one. </a:t>
            </a:r>
          </a:p>
          <a:p>
            <a:pPr marL="724717" lvl="1" indent="-274366">
              <a:spcBef>
                <a:spcPct val="0"/>
              </a:spcBef>
              <a:buFontTx/>
              <a:buChar char="•"/>
            </a:pPr>
            <a:r>
              <a:rPr lang="en-US" dirty="0" smtClean="0"/>
              <a:t>Holding </a:t>
            </a:r>
            <a:r>
              <a:rPr lang="en-US" dirty="0"/>
              <a:t>an Athlete Input </a:t>
            </a:r>
            <a:r>
              <a:rPr lang="en-US" dirty="0" smtClean="0"/>
              <a:t>Council meeting </a:t>
            </a:r>
            <a:r>
              <a:rPr lang="en-US" dirty="0"/>
              <a:t>is easy.  </a:t>
            </a:r>
            <a:endParaRPr lang="en-US" dirty="0" smtClean="0"/>
          </a:p>
          <a:p>
            <a:pPr marL="724717" lvl="1" indent="-274366">
              <a:spcBef>
                <a:spcPct val="0"/>
              </a:spcBef>
              <a:buFontTx/>
              <a:buChar char="•"/>
            </a:pPr>
            <a:r>
              <a:rPr lang="en-US" dirty="0" smtClean="0"/>
              <a:t>Just </a:t>
            </a:r>
            <a:r>
              <a:rPr lang="en-US" dirty="0"/>
              <a:t>find a time </a:t>
            </a:r>
            <a:r>
              <a:rPr lang="en-US" dirty="0" smtClean="0"/>
              <a:t>( </a:t>
            </a:r>
            <a:r>
              <a:rPr lang="en-US" dirty="0"/>
              <a:t>after an </a:t>
            </a:r>
            <a:r>
              <a:rPr lang="en-US" dirty="0" smtClean="0"/>
              <a:t>event is a great way to start) </a:t>
            </a:r>
            <a:r>
              <a:rPr lang="en-US" dirty="0"/>
              <a:t>and ask them </a:t>
            </a:r>
            <a:r>
              <a:rPr lang="en-US" dirty="0" smtClean="0"/>
              <a:t>to share</a:t>
            </a:r>
            <a:r>
              <a:rPr lang="en-US" baseline="0" dirty="0" smtClean="0"/>
              <a:t> their opinions.</a:t>
            </a:r>
            <a:r>
              <a:rPr lang="en-US" dirty="0" smtClean="0"/>
              <a:t>  </a:t>
            </a:r>
          </a:p>
          <a:p>
            <a:pPr marL="724717" lvl="1" indent="-274366">
              <a:spcBef>
                <a:spcPct val="0"/>
              </a:spcBef>
              <a:buFontTx/>
              <a:buChar char="•"/>
            </a:pPr>
            <a:r>
              <a:rPr lang="en-US" dirty="0" smtClean="0"/>
              <a:t>What </a:t>
            </a:r>
            <a:r>
              <a:rPr lang="en-US" dirty="0"/>
              <a:t>did you like about the event?  </a:t>
            </a:r>
            <a:endParaRPr lang="en-US" dirty="0" smtClean="0"/>
          </a:p>
          <a:p>
            <a:pPr marL="724717" lvl="1" indent="-274366">
              <a:spcBef>
                <a:spcPct val="0"/>
              </a:spcBef>
              <a:buFontTx/>
              <a:buChar char="•"/>
            </a:pPr>
            <a:r>
              <a:rPr lang="en-US" dirty="0" smtClean="0"/>
              <a:t>What </a:t>
            </a:r>
            <a:r>
              <a:rPr lang="en-US" dirty="0"/>
              <a:t>could we do </a:t>
            </a:r>
            <a:r>
              <a:rPr lang="en-US" dirty="0" smtClean="0"/>
              <a:t>to make it better?  </a:t>
            </a:r>
          </a:p>
          <a:p>
            <a:pPr marL="724717" lvl="1" indent="-274366">
              <a:spcBef>
                <a:spcPct val="0"/>
              </a:spcBef>
              <a:buFontTx/>
              <a:buChar char="•"/>
            </a:pPr>
            <a:r>
              <a:rPr lang="en-US" dirty="0" smtClean="0"/>
              <a:t>Take </a:t>
            </a:r>
            <a:r>
              <a:rPr lang="en-US" dirty="0"/>
              <a:t>notes, ask your management team to consider </a:t>
            </a:r>
            <a:r>
              <a:rPr lang="en-US" dirty="0" smtClean="0"/>
              <a:t>their </a:t>
            </a:r>
            <a:r>
              <a:rPr lang="en-US" dirty="0"/>
              <a:t>ideas, and see if there are ways to improve</a:t>
            </a:r>
            <a:r>
              <a:rPr lang="en-US" dirty="0" smtClean="0"/>
              <a:t>.</a:t>
            </a:r>
            <a:endParaRPr lang="en-US" dirty="0"/>
          </a:p>
          <a:p>
            <a:endParaRPr lang="en-US" sz="800" dirty="0" smtClean="0"/>
          </a:p>
          <a:p>
            <a:r>
              <a:rPr lang="en-US" dirty="0" smtClean="0"/>
              <a:t>Are </a:t>
            </a:r>
            <a:r>
              <a:rPr lang="en-US" dirty="0"/>
              <a:t>you ready to start or expand Athlete Leadership in your Program?</a:t>
            </a:r>
            <a:endParaRPr lang="en-US" i="1" dirty="0"/>
          </a:p>
          <a:p>
            <a:endParaRPr lang="en-US" sz="800" dirty="0" smtClean="0"/>
          </a:p>
          <a:p>
            <a:r>
              <a:rPr lang="en-US" dirty="0" smtClean="0"/>
              <a:t>So, what </a:t>
            </a:r>
            <a:r>
              <a:rPr lang="en-US" b="1" dirty="0"/>
              <a:t>are</a:t>
            </a:r>
            <a:r>
              <a:rPr lang="en-US" dirty="0"/>
              <a:t> the </a:t>
            </a:r>
            <a:r>
              <a:rPr lang="en-US" b="1" dirty="0"/>
              <a:t>next steps</a:t>
            </a:r>
            <a:r>
              <a:rPr lang="en-US" dirty="0" smtClean="0"/>
              <a:t>?</a:t>
            </a:r>
            <a:endParaRPr lang="en-US" dirty="0"/>
          </a:p>
        </p:txBody>
      </p:sp>
    </p:spTree>
    <p:extLst>
      <p:ext uri="{BB962C8B-B14F-4D97-AF65-F5344CB8AC3E}">
        <p14:creationId xmlns:p14="http://schemas.microsoft.com/office/powerpoint/2010/main" val="98619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Remember, we </a:t>
            </a:r>
            <a:r>
              <a:rPr lang="en-US" dirty="0"/>
              <a:t>are here to help you provide these opportunities to athletes who truly can be involved at every level of the </a:t>
            </a:r>
            <a:r>
              <a:rPr lang="en-US" dirty="0" smtClean="0"/>
              <a:t>program.</a:t>
            </a:r>
          </a:p>
          <a:p>
            <a:pPr>
              <a:lnSpc>
                <a:spcPct val="150000"/>
              </a:lnSpc>
            </a:pPr>
            <a:endParaRPr lang="en-US" dirty="0" smtClean="0"/>
          </a:p>
          <a:p>
            <a:pPr>
              <a:lnSpc>
                <a:spcPct val="150000"/>
              </a:lnSpc>
            </a:pPr>
            <a:r>
              <a:rPr lang="en-US" dirty="0" smtClean="0"/>
              <a:t>For a Regional Meeting or State/Provincial </a:t>
            </a:r>
            <a:r>
              <a:rPr lang="en-US" baseline="0" dirty="0" smtClean="0"/>
              <a:t> </a:t>
            </a:r>
            <a:r>
              <a:rPr lang="en-US" dirty="0" smtClean="0"/>
              <a:t>meeting, say : “We will be available to answer any questions after the presentation.”</a:t>
            </a:r>
          </a:p>
          <a:p>
            <a:pPr>
              <a:lnSpc>
                <a:spcPct val="150000"/>
              </a:lnSpc>
            </a:pPr>
            <a:r>
              <a:rPr lang="en-US" dirty="0" smtClean="0"/>
              <a:t>If meeting with CEO and Board or </a:t>
            </a:r>
            <a:r>
              <a:rPr lang="en-US" smtClean="0"/>
              <a:t>Board</a:t>
            </a:r>
            <a:r>
              <a:rPr lang="en-US" baseline="0" smtClean="0"/>
              <a:t> member</a:t>
            </a:r>
            <a:r>
              <a:rPr lang="en-US" smtClean="0"/>
              <a:t>, </a:t>
            </a:r>
            <a:r>
              <a:rPr lang="en-US" dirty="0" smtClean="0"/>
              <a:t>say: “Do you have any questions?”</a:t>
            </a:r>
          </a:p>
          <a:p>
            <a:pPr>
              <a:lnSpc>
                <a:spcPct val="150000"/>
              </a:lnSpc>
            </a:pPr>
            <a:endParaRPr lang="en-US" dirty="0" smtClean="0"/>
          </a:p>
          <a:p>
            <a:pPr>
              <a:lnSpc>
                <a:spcPct val="150000"/>
              </a:lnSpc>
            </a:pPr>
            <a:r>
              <a:rPr lang="en-US" b="1" dirty="0" smtClean="0"/>
              <a:t>Note: </a:t>
            </a:r>
            <a:r>
              <a:rPr lang="en-US" dirty="0" smtClean="0"/>
              <a:t>Be sure you have a copy of the </a:t>
            </a:r>
            <a:r>
              <a:rPr lang="en-US" b="1" dirty="0" smtClean="0"/>
              <a:t>Frequently Asked Questions</a:t>
            </a:r>
            <a:r>
              <a:rPr lang="en-US" dirty="0" smtClean="0"/>
              <a:t> from the </a:t>
            </a:r>
            <a:r>
              <a:rPr lang="en-US" i="1" dirty="0" smtClean="0"/>
              <a:t>Beyond the Vision</a:t>
            </a:r>
            <a:r>
              <a:rPr lang="en-US" dirty="0" smtClean="0"/>
              <a:t> Presenter’s Guide with you.</a:t>
            </a:r>
            <a:endParaRPr lang="en-US" dirty="0"/>
          </a:p>
          <a:p>
            <a:pPr>
              <a:lnSpc>
                <a:spcPct val="150000"/>
              </a:lnSpc>
            </a:pPr>
            <a:endParaRPr lang="en-US" dirty="0"/>
          </a:p>
        </p:txBody>
      </p:sp>
    </p:spTree>
    <p:extLst>
      <p:ext uri="{BB962C8B-B14F-4D97-AF65-F5344CB8AC3E}">
        <p14:creationId xmlns:p14="http://schemas.microsoft.com/office/powerpoint/2010/main" val="265691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2594" y="4416099"/>
            <a:ext cx="5145219" cy="4425542"/>
          </a:xfrm>
        </p:spPr>
        <p:txBody>
          <a:bodyPr/>
          <a:lstStyle/>
          <a:p>
            <a:pPr>
              <a:lnSpc>
                <a:spcPct val="150000"/>
              </a:lnSpc>
            </a:pPr>
            <a:r>
              <a:rPr lang="en-US" dirty="0" smtClean="0"/>
              <a:t>Thank you for having me here today to share my passion for Athlete Leadership and what we think it can do to improve the Special Olympics Movement as well as each of our Programs.</a:t>
            </a:r>
          </a:p>
          <a:p>
            <a:pPr>
              <a:lnSpc>
                <a:spcPct val="150000"/>
              </a:lnSpc>
            </a:pPr>
            <a:endParaRPr lang="en-US" dirty="0" smtClean="0"/>
          </a:p>
          <a:p>
            <a:pPr>
              <a:lnSpc>
                <a:spcPct val="150000"/>
              </a:lnSpc>
            </a:pPr>
            <a:r>
              <a:rPr lang="en-US" dirty="0" smtClean="0"/>
              <a:t>I am looking forward to talking with each of you soon.</a:t>
            </a:r>
          </a:p>
          <a:p>
            <a:pPr>
              <a:lnSpc>
                <a:spcPct val="150000"/>
              </a:lnSpc>
            </a:pPr>
            <a:endParaRPr lang="en-US" dirty="0" smtClean="0"/>
          </a:p>
        </p:txBody>
      </p:sp>
    </p:spTree>
    <p:extLst>
      <p:ext uri="{BB962C8B-B14F-4D97-AF65-F5344CB8AC3E}">
        <p14:creationId xmlns:p14="http://schemas.microsoft.com/office/powerpoint/2010/main" val="249296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r>
              <a:rPr lang="en-US" b="1" i="1" dirty="0" smtClean="0"/>
              <a:t>Note: </a:t>
            </a:r>
            <a:r>
              <a:rPr lang="en-US" b="0" i="1" dirty="0" smtClean="0"/>
              <a:t>Replace</a:t>
            </a:r>
            <a:r>
              <a:rPr lang="en-US" b="0" i="1" baseline="0" dirty="0" smtClean="0"/>
              <a:t> the picture on this page with a headshot of the Athlete Leader presenter and list his/her name underneath the picture. </a:t>
            </a:r>
            <a:endParaRPr lang="en-US" b="0" i="1" dirty="0" smtClean="0"/>
          </a:p>
          <a:p>
            <a:pPr eaLnBrk="1" hangingPunct="1">
              <a:lnSpc>
                <a:spcPct val="150000"/>
              </a:lnSpc>
            </a:pPr>
            <a:endParaRPr lang="en-US" b="1" dirty="0" smtClean="0"/>
          </a:p>
          <a:p>
            <a:pPr eaLnBrk="1" hangingPunct="1">
              <a:lnSpc>
                <a:spcPct val="150000"/>
              </a:lnSpc>
            </a:pPr>
            <a:r>
              <a:rPr lang="en-US" b="1" dirty="0" smtClean="0"/>
              <a:t>Tell your story</a:t>
            </a:r>
            <a:r>
              <a:rPr lang="en-US" b="1" baseline="0" dirty="0" smtClean="0"/>
              <a:t> (2-3 minutes)</a:t>
            </a:r>
            <a:endParaRPr lang="en-US" b="1" dirty="0" smtClean="0"/>
          </a:p>
          <a:p>
            <a:pPr marL="603604" lvl="1" indent="-164619" eaLnBrk="1" hangingPunct="1">
              <a:lnSpc>
                <a:spcPct val="150000"/>
              </a:lnSpc>
              <a:buFont typeface="Arial" panose="020B0604020202020204" pitchFamily="34" charset="0"/>
              <a:buChar char="•"/>
            </a:pPr>
            <a:r>
              <a:rPr lang="en-US" i="1" dirty="0" smtClean="0"/>
              <a:t>How long have you been in Special Olympics?</a:t>
            </a:r>
          </a:p>
          <a:p>
            <a:pPr marL="603604" lvl="1" indent="-164619" eaLnBrk="1" hangingPunct="1">
              <a:lnSpc>
                <a:spcPct val="150000"/>
              </a:lnSpc>
              <a:buFont typeface="Arial" panose="020B0604020202020204" pitchFamily="34" charset="0"/>
              <a:buChar char="•"/>
            </a:pPr>
            <a:r>
              <a:rPr lang="en-US" i="1" dirty="0" smtClean="0"/>
              <a:t>How has being an Athlete </a:t>
            </a:r>
            <a:r>
              <a:rPr lang="en-US" i="1" dirty="0"/>
              <a:t>L</a:t>
            </a:r>
            <a:r>
              <a:rPr lang="en-US" i="1" dirty="0" smtClean="0"/>
              <a:t>eader changed your life?</a:t>
            </a:r>
          </a:p>
          <a:p>
            <a:pPr eaLnBrk="1" hangingPunct="1">
              <a:lnSpc>
                <a:spcPct val="150000"/>
              </a:lnSpc>
            </a:pPr>
            <a:endParaRPr lang="en-US" dirty="0" smtClean="0"/>
          </a:p>
          <a:p>
            <a:pPr eaLnBrk="1" hangingPunct="1">
              <a:lnSpc>
                <a:spcPct val="150000"/>
              </a:lnSpc>
            </a:pPr>
            <a:r>
              <a:rPr lang="en-US" dirty="0" smtClean="0"/>
              <a:t>I’m here today to make sure you know about Athlete Leadership, and see if you might be interested in doing more to help athletes become leaders in your Program.  You may have heard it called ALPs before, now it’s called Athlete Leadership.</a:t>
            </a:r>
          </a:p>
          <a:p>
            <a:pPr eaLnBrk="1" hangingPunct="1">
              <a:lnSpc>
                <a:spcPct val="150000"/>
              </a:lnSpc>
            </a:pPr>
            <a:endParaRPr lang="en-US" dirty="0" smtClean="0"/>
          </a:p>
          <a:p>
            <a:pPr eaLnBrk="1" hangingPunct="1">
              <a:lnSpc>
                <a:spcPct val="150000"/>
              </a:lnSpc>
            </a:pPr>
            <a:endParaRPr lang="en-US" dirty="0" smtClean="0"/>
          </a:p>
          <a:p>
            <a:pPr>
              <a:lnSpc>
                <a:spcPct val="150000"/>
              </a:lnSpc>
            </a:pPr>
            <a:endParaRPr lang="en-US" dirty="0"/>
          </a:p>
        </p:txBody>
      </p:sp>
    </p:spTree>
    <p:extLst>
      <p:ext uri="{BB962C8B-B14F-4D97-AF65-F5344CB8AC3E}">
        <p14:creationId xmlns:p14="http://schemas.microsoft.com/office/powerpoint/2010/main" val="236368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a:latin typeface="Arial  "/>
              </a:rPr>
              <a:t>Making choices is usually something new to Special </a:t>
            </a:r>
            <a:r>
              <a:rPr lang="en-US" dirty="0" smtClean="0">
                <a:latin typeface="Arial  "/>
              </a:rPr>
              <a:t>Olympics athletes</a:t>
            </a:r>
            <a:r>
              <a:rPr lang="en-US" dirty="0">
                <a:latin typeface="Arial  "/>
              </a:rPr>
              <a:t>. Even something as simple as choosing what sport to play is made for us.  </a:t>
            </a:r>
            <a:endParaRPr lang="en-US" dirty="0" smtClean="0">
              <a:latin typeface="Arial  "/>
            </a:endParaRPr>
          </a:p>
          <a:p>
            <a:pPr eaLnBrk="1" hangingPunct="1">
              <a:lnSpc>
                <a:spcPct val="150000"/>
              </a:lnSpc>
            </a:pPr>
            <a:r>
              <a:rPr lang="en-US" dirty="0" smtClean="0">
                <a:latin typeface="Arial  "/>
              </a:rPr>
              <a:t>Until </a:t>
            </a:r>
            <a:r>
              <a:rPr lang="en-US" dirty="0">
                <a:latin typeface="Arial  "/>
              </a:rPr>
              <a:t>Athlete Leadership, no one thought we could become a coach or committee member.  </a:t>
            </a:r>
          </a:p>
          <a:p>
            <a:pPr eaLnBrk="1" hangingPunct="1">
              <a:lnSpc>
                <a:spcPct val="150000"/>
              </a:lnSpc>
            </a:pPr>
            <a:r>
              <a:rPr lang="en-US" dirty="0">
                <a:latin typeface="Arial  "/>
              </a:rPr>
              <a:t>The key is our ideas can really help drive the direction of Special Olympics at all levels of the organization.  </a:t>
            </a:r>
          </a:p>
          <a:p>
            <a:pPr eaLnBrk="1" hangingPunct="1">
              <a:lnSpc>
                <a:spcPct val="150000"/>
              </a:lnSpc>
            </a:pPr>
            <a:r>
              <a:rPr lang="en-US" dirty="0">
                <a:latin typeface="Arial  "/>
              </a:rPr>
              <a:t>For example, a decision on whether to add a new sport should always include an athlete survey.  </a:t>
            </a:r>
            <a:endParaRPr lang="en-US" dirty="0" smtClean="0">
              <a:latin typeface="Arial  "/>
            </a:endParaRPr>
          </a:p>
          <a:p>
            <a:pPr eaLnBrk="1" hangingPunct="1">
              <a:lnSpc>
                <a:spcPct val="150000"/>
              </a:lnSpc>
            </a:pPr>
            <a:r>
              <a:rPr lang="en-US" dirty="0" smtClean="0">
                <a:latin typeface="Arial  "/>
              </a:rPr>
              <a:t>Adding </a:t>
            </a:r>
            <a:r>
              <a:rPr lang="en-US" dirty="0">
                <a:latin typeface="Arial  "/>
              </a:rPr>
              <a:t>or deleting events or activities should be decided after athlete input and advice on the subject.</a:t>
            </a:r>
          </a:p>
          <a:p>
            <a:pPr eaLnBrk="1" hangingPunct="1">
              <a:lnSpc>
                <a:spcPct val="150000"/>
              </a:lnSpc>
            </a:pPr>
            <a:r>
              <a:rPr lang="en-US" dirty="0">
                <a:latin typeface="Arial  "/>
              </a:rPr>
              <a:t>Prior to Athlete Leadership there was only one ROLE for us in Special Olympics – as an ATHLETE.  </a:t>
            </a:r>
            <a:endParaRPr lang="en-US" dirty="0" smtClean="0">
              <a:latin typeface="Arial  "/>
            </a:endParaRPr>
          </a:p>
          <a:p>
            <a:pPr eaLnBrk="1" hangingPunct="1">
              <a:lnSpc>
                <a:spcPct val="150000"/>
              </a:lnSpc>
            </a:pPr>
            <a:r>
              <a:rPr lang="en-US" dirty="0" smtClean="0">
                <a:latin typeface="Arial  "/>
              </a:rPr>
              <a:t>Now </a:t>
            </a:r>
            <a:r>
              <a:rPr lang="en-US" dirty="0">
                <a:latin typeface="Arial  "/>
              </a:rPr>
              <a:t>that we have started Athlete </a:t>
            </a:r>
            <a:r>
              <a:rPr lang="en-US" dirty="0" smtClean="0">
                <a:latin typeface="Arial  "/>
              </a:rPr>
              <a:t>Leadership, </a:t>
            </a:r>
            <a:r>
              <a:rPr lang="en-US" dirty="0">
                <a:latin typeface="Arial  "/>
              </a:rPr>
              <a:t>there are many roles for us </a:t>
            </a:r>
            <a:r>
              <a:rPr lang="en-US" dirty="0" smtClean="0">
                <a:latin typeface="Arial  "/>
              </a:rPr>
              <a:t>throughout </a:t>
            </a:r>
            <a:r>
              <a:rPr lang="en-US" dirty="0">
                <a:latin typeface="Arial  "/>
              </a:rPr>
              <a:t>Special Olympics. </a:t>
            </a:r>
          </a:p>
          <a:p>
            <a:pPr eaLnBrk="1" hangingPunct="1">
              <a:lnSpc>
                <a:spcPct val="150000"/>
              </a:lnSpc>
            </a:pPr>
            <a:endParaRPr lang="en-US" dirty="0">
              <a:latin typeface="Arial  "/>
            </a:endParaRPr>
          </a:p>
        </p:txBody>
      </p:sp>
    </p:spTree>
    <p:extLst>
      <p:ext uri="{BB962C8B-B14F-4D97-AF65-F5344CB8AC3E}">
        <p14:creationId xmlns:p14="http://schemas.microsoft.com/office/powerpoint/2010/main" val="24189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Note: </a:t>
            </a:r>
          </a:p>
          <a:p>
            <a:r>
              <a:rPr lang="en-US" i="1" dirty="0" smtClean="0"/>
              <a:t>Work with your mentor to ensure the video as well as this PowerPoint is on your computer’s desktop. </a:t>
            </a:r>
          </a:p>
          <a:p>
            <a:endParaRPr lang="en-US" i="1" dirty="0" smtClean="0"/>
          </a:p>
          <a:p>
            <a:r>
              <a:rPr lang="en-US" i="1" dirty="0" smtClean="0"/>
              <a:t>Secondly, you must have:</a:t>
            </a:r>
          </a:p>
          <a:p>
            <a:r>
              <a:rPr lang="en-US" i="1" dirty="0" smtClean="0"/>
              <a:t>a</a:t>
            </a:r>
            <a:r>
              <a:rPr lang="en-US" i="1" smtClean="0"/>
              <a:t>.  Speakers </a:t>
            </a:r>
            <a:r>
              <a:rPr lang="en-US" i="1" dirty="0" smtClean="0"/>
              <a:t>plugged into the computer or</a:t>
            </a:r>
          </a:p>
          <a:p>
            <a:r>
              <a:rPr lang="en-US" i="1" dirty="0" smtClean="0"/>
              <a:t>b.  An audio patch which means your computer is plugged into the site’s sound system.</a:t>
            </a:r>
            <a:endParaRPr lang="en-US" i="1" dirty="0"/>
          </a:p>
        </p:txBody>
      </p:sp>
    </p:spTree>
    <p:extLst>
      <p:ext uri="{BB962C8B-B14F-4D97-AF65-F5344CB8AC3E}">
        <p14:creationId xmlns:p14="http://schemas.microsoft.com/office/powerpoint/2010/main" val="93659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smtClean="0"/>
              <a:t>Here are some of the roles that athletes can fill for Special Olympics.  You already may have athletes serving in some of these roles in your Special Olympics Program.</a:t>
            </a:r>
          </a:p>
          <a:p>
            <a:pPr eaLnBrk="1" hangingPunct="1">
              <a:lnSpc>
                <a:spcPct val="150000"/>
              </a:lnSpc>
            </a:pPr>
            <a:endParaRPr lang="en-US" dirty="0" smtClean="0"/>
          </a:p>
          <a:p>
            <a:pPr eaLnBrk="1" hangingPunct="1">
              <a:lnSpc>
                <a:spcPct val="150000"/>
              </a:lnSpc>
            </a:pPr>
            <a:r>
              <a:rPr lang="en-US" baseline="0" dirty="0" smtClean="0"/>
              <a:t>Each of us finds a role that best suits our abilities and interests.  For example, I am</a:t>
            </a:r>
            <a:r>
              <a:rPr lang="en-US" dirty="0" smtClean="0"/>
              <a:t> </a:t>
            </a:r>
            <a:r>
              <a:rPr lang="en-US" baseline="0" dirty="0" smtClean="0"/>
              <a:t>involved in Athlete Leadership </a:t>
            </a:r>
            <a:r>
              <a:rPr lang="en-US" dirty="0" smtClean="0"/>
              <a:t>as ____________________________________________________</a:t>
            </a:r>
          </a:p>
          <a:p>
            <a:pPr eaLnBrk="1" hangingPunct="1">
              <a:lnSpc>
                <a:spcPct val="150000"/>
              </a:lnSpc>
            </a:pPr>
            <a:endParaRPr lang="en-US" baseline="0" dirty="0" smtClean="0"/>
          </a:p>
          <a:p>
            <a:pPr eaLnBrk="1" hangingPunct="1">
              <a:lnSpc>
                <a:spcPct val="150000"/>
              </a:lnSpc>
            </a:pPr>
            <a:r>
              <a:rPr lang="en-US" baseline="0" dirty="0" smtClean="0"/>
              <a:t>______________________________________________________________________________________________________________________________________________________________________________</a:t>
            </a:r>
          </a:p>
          <a:p>
            <a:pPr eaLnBrk="1" hangingPunct="1">
              <a:lnSpc>
                <a:spcPct val="150000"/>
              </a:lnSpc>
            </a:pPr>
            <a:r>
              <a:rPr lang="en-US" i="1" baseline="0" dirty="0" smtClean="0"/>
              <a:t>(</a:t>
            </a:r>
            <a:r>
              <a:rPr lang="en-US" i="1" u="sng" baseline="0" dirty="0" smtClean="0"/>
              <a:t>List all the roles you</a:t>
            </a:r>
            <a:r>
              <a:rPr lang="en-US" i="1" u="sng" dirty="0" smtClean="0"/>
              <a:t> have experienced</a:t>
            </a:r>
            <a:r>
              <a:rPr lang="en-US" i="1" u="sng" baseline="0" dirty="0" smtClean="0"/>
              <a:t> as an athlete leader.)</a:t>
            </a:r>
            <a:endParaRPr lang="en-US" i="1" baseline="0" dirty="0" smtClean="0"/>
          </a:p>
          <a:p>
            <a:pPr eaLnBrk="1" hangingPunct="1">
              <a:lnSpc>
                <a:spcPct val="150000"/>
              </a:lnSpc>
            </a:pPr>
            <a:r>
              <a:rPr lang="en-US" baseline="0" dirty="0" smtClean="0"/>
              <a:t> </a:t>
            </a:r>
          </a:p>
          <a:p>
            <a:pPr eaLnBrk="1" hangingPunct="1">
              <a:lnSpc>
                <a:spcPct val="150000"/>
              </a:lnSpc>
            </a:pPr>
            <a:r>
              <a:rPr lang="en-US" baseline="0" dirty="0" smtClean="0"/>
              <a:t>The important thing to remember is this … no one understands the importance of Special Olympics like athletes.  When we’re given a chance, we’ll do our best to lead.</a:t>
            </a:r>
            <a:endParaRPr lang="en-US" dirty="0" smtClean="0"/>
          </a:p>
        </p:txBody>
      </p:sp>
    </p:spTree>
    <p:extLst>
      <p:ext uri="{BB962C8B-B14F-4D97-AF65-F5344CB8AC3E}">
        <p14:creationId xmlns:p14="http://schemas.microsoft.com/office/powerpoint/2010/main" val="30772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smtClean="0"/>
              <a:t>Training is important for both Athlete Leaders and volunteers, coaches and parents who will support our efforts.  </a:t>
            </a:r>
          </a:p>
          <a:p>
            <a:pPr eaLnBrk="1" hangingPunct="1">
              <a:lnSpc>
                <a:spcPct val="150000"/>
              </a:lnSpc>
            </a:pPr>
            <a:endParaRPr lang="en-US" dirty="0" smtClean="0"/>
          </a:p>
          <a:p>
            <a:pPr eaLnBrk="1" hangingPunct="1">
              <a:lnSpc>
                <a:spcPct val="150000"/>
              </a:lnSpc>
            </a:pPr>
            <a:r>
              <a:rPr lang="en-US" dirty="0" smtClean="0"/>
              <a:t>Athletes need to learn how meetings work, how to speak in public, and how to coach; they need to know</a:t>
            </a:r>
            <a:r>
              <a:rPr lang="en-US" baseline="0" dirty="0" smtClean="0"/>
              <a:t> everything they can about Special Olympics</a:t>
            </a:r>
            <a:r>
              <a:rPr lang="en-US" dirty="0" smtClean="0"/>
              <a:t>. </a:t>
            </a:r>
          </a:p>
          <a:p>
            <a:pPr eaLnBrk="1" hangingPunct="1">
              <a:lnSpc>
                <a:spcPct val="150000"/>
              </a:lnSpc>
            </a:pPr>
            <a:endParaRPr lang="en-US" dirty="0" smtClean="0"/>
          </a:p>
          <a:p>
            <a:pPr eaLnBrk="1" hangingPunct="1">
              <a:lnSpc>
                <a:spcPct val="150000"/>
              </a:lnSpc>
            </a:pPr>
            <a:r>
              <a:rPr lang="en-US" dirty="0" smtClean="0"/>
              <a:t>Volunteers and coaches need to learn how to mentor athletes and how to serve as facilitators at meetings so that we feel welcome, safe and valued as a peer.</a:t>
            </a:r>
          </a:p>
          <a:p>
            <a:pPr eaLnBrk="1" hangingPunct="1">
              <a:lnSpc>
                <a:spcPct val="150000"/>
              </a:lnSpc>
            </a:pPr>
            <a:endParaRPr lang="en-US" dirty="0" smtClean="0"/>
          </a:p>
          <a:p>
            <a:pPr eaLnBrk="1" hangingPunct="1">
              <a:lnSpc>
                <a:spcPct val="150000"/>
              </a:lnSpc>
            </a:pPr>
            <a:r>
              <a:rPr lang="en-US" dirty="0" smtClean="0"/>
              <a:t>Program leaders, volunteers, and family members sometimes need to let their</a:t>
            </a:r>
            <a:r>
              <a:rPr lang="en-US" baseline="0" dirty="0" smtClean="0"/>
              <a:t> athletes voice their own opinions and help only when the athlete requests it.</a:t>
            </a:r>
            <a:endParaRPr lang="en-US" dirty="0" smtClean="0"/>
          </a:p>
          <a:p>
            <a:pPr eaLnBrk="1" hangingPunct="1">
              <a:lnSpc>
                <a:spcPct val="150000"/>
              </a:lnSpc>
            </a:pPr>
            <a:endParaRPr lang="en-US" dirty="0" smtClean="0"/>
          </a:p>
        </p:txBody>
      </p:sp>
    </p:spTree>
    <p:extLst>
      <p:ext uri="{BB962C8B-B14F-4D97-AF65-F5344CB8AC3E}">
        <p14:creationId xmlns:p14="http://schemas.microsoft.com/office/powerpoint/2010/main" val="295078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b="1" dirty="0" smtClean="0"/>
              <a:t>Why is training for volunteers, family members, and coaches important?</a:t>
            </a:r>
          </a:p>
          <a:p>
            <a:pPr>
              <a:lnSpc>
                <a:spcPct val="150000"/>
              </a:lnSpc>
            </a:pPr>
            <a:endParaRPr lang="en-US" sz="1200" b="1" dirty="0"/>
          </a:p>
          <a:p>
            <a:pPr>
              <a:lnSpc>
                <a:spcPct val="150000"/>
              </a:lnSpc>
            </a:pPr>
            <a:r>
              <a:rPr lang="en-US" dirty="0" smtClean="0"/>
              <a:t>It is important for volunteers, parents or coaches to come  to the training with us so that they can see what we can do because  sometimes they don’t’ think we can do it. </a:t>
            </a:r>
          </a:p>
          <a:p>
            <a:pPr>
              <a:lnSpc>
                <a:spcPct val="150000"/>
              </a:lnSpc>
            </a:pPr>
            <a:r>
              <a:rPr lang="en-US" i="1" dirty="0" smtClean="0"/>
              <a:t>(Give a personal story of when people did not think you could be in a leadership role.)</a:t>
            </a:r>
          </a:p>
          <a:p>
            <a:pPr>
              <a:lnSpc>
                <a:spcPct val="150000"/>
              </a:lnSpc>
            </a:pPr>
            <a:endParaRPr lang="en-US" dirty="0"/>
          </a:p>
          <a:p>
            <a:pPr>
              <a:lnSpc>
                <a:spcPct val="150000"/>
              </a:lnSpc>
            </a:pPr>
            <a:r>
              <a:rPr lang="en-US" dirty="0" smtClean="0"/>
              <a:t>They also need to learn to believe in our abilities.</a:t>
            </a:r>
          </a:p>
          <a:p>
            <a:pPr>
              <a:lnSpc>
                <a:spcPct val="150000"/>
              </a:lnSpc>
            </a:pPr>
            <a:endParaRPr lang="en-US" dirty="0" smtClean="0"/>
          </a:p>
          <a:p>
            <a:pPr>
              <a:lnSpc>
                <a:spcPct val="150000"/>
              </a:lnSpc>
            </a:pPr>
            <a:r>
              <a:rPr lang="en-US" dirty="0" smtClean="0"/>
              <a:t>The hardest thing that they need to remember is that they are there to </a:t>
            </a:r>
            <a:r>
              <a:rPr lang="en-US" b="1" dirty="0" smtClean="0"/>
              <a:t>help us</a:t>
            </a:r>
            <a:r>
              <a:rPr lang="en-US" dirty="0" smtClean="0"/>
              <a:t>, not do the work for us.</a:t>
            </a:r>
          </a:p>
        </p:txBody>
      </p:sp>
    </p:spTree>
    <p:extLst>
      <p:ext uri="{BB962C8B-B14F-4D97-AF65-F5344CB8AC3E}">
        <p14:creationId xmlns:p14="http://schemas.microsoft.com/office/powerpoint/2010/main" val="48228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b="0" dirty="0" smtClean="0"/>
              <a:t>Special Olympics has created an Athlete Leadership Training Series for athletes </a:t>
            </a:r>
            <a:r>
              <a:rPr lang="en-US" b="0" baseline="0" dirty="0" smtClean="0"/>
              <a:t>that helps provide the knowledge and skills needed for us to handle most leadership roles.  Knowledge is power.</a:t>
            </a:r>
          </a:p>
          <a:p>
            <a:pPr>
              <a:lnSpc>
                <a:spcPct val="150000"/>
              </a:lnSpc>
            </a:pPr>
            <a:endParaRPr lang="en-US" b="0" baseline="0" dirty="0" smtClean="0"/>
          </a:p>
          <a:p>
            <a:pPr>
              <a:lnSpc>
                <a:spcPct val="150000"/>
              </a:lnSpc>
            </a:pPr>
            <a:r>
              <a:rPr lang="en-US" b="0" baseline="0" dirty="0" smtClean="0"/>
              <a:t>Training can happen one class at a time, or can be organized into a University-type setting, where athletes have choices of classes.</a:t>
            </a:r>
          </a:p>
          <a:p>
            <a:pPr>
              <a:lnSpc>
                <a:spcPct val="150000"/>
              </a:lnSpc>
            </a:pPr>
            <a:endParaRPr lang="en-US" b="0" baseline="0" dirty="0" smtClean="0"/>
          </a:p>
          <a:p>
            <a:pPr>
              <a:lnSpc>
                <a:spcPct val="150000"/>
              </a:lnSpc>
            </a:pPr>
            <a:r>
              <a:rPr lang="en-US" b="0" baseline="0" dirty="0" smtClean="0"/>
              <a:t>All the training materials can be found at: </a:t>
            </a:r>
            <a:r>
              <a:rPr lang="en-US" b="0" u="sng" baseline="0" dirty="0" smtClean="0"/>
              <a:t> </a:t>
            </a:r>
            <a:r>
              <a:rPr lang="en-US" b="0" u="sng" baseline="0" dirty="0" smtClean="0">
                <a:solidFill>
                  <a:srgbClr val="FF0000"/>
                </a:solidFill>
              </a:rPr>
              <a:t>website address  </a:t>
            </a:r>
            <a:r>
              <a:rPr lang="en-US" b="0" u="sng" baseline="0" dirty="0" smtClean="0"/>
              <a:t>.</a:t>
            </a:r>
          </a:p>
          <a:p>
            <a:pPr>
              <a:lnSpc>
                <a:spcPct val="150000"/>
              </a:lnSpc>
            </a:pPr>
            <a:endParaRPr lang="en-US" b="0" i="1" u="none" baseline="0" dirty="0" smtClean="0"/>
          </a:p>
          <a:p>
            <a:pPr>
              <a:lnSpc>
                <a:spcPct val="150000"/>
              </a:lnSpc>
            </a:pPr>
            <a:r>
              <a:rPr lang="en-US" b="1" i="1" u="none" baseline="0" dirty="0" smtClean="0"/>
              <a:t>Explain how athlete leadership and training is offered in your Program.</a:t>
            </a:r>
          </a:p>
          <a:p>
            <a:pPr>
              <a:lnSpc>
                <a:spcPct val="150000"/>
              </a:lnSpc>
            </a:pPr>
            <a:endParaRPr lang="en-US" b="0" i="0" u="none" baseline="0" dirty="0" smtClean="0"/>
          </a:p>
          <a:p>
            <a:pPr>
              <a:lnSpc>
                <a:spcPct val="150000"/>
              </a:lnSpc>
            </a:pPr>
            <a:r>
              <a:rPr lang="en-US" b="0" i="0" u="none" baseline="0" dirty="0" smtClean="0"/>
              <a:t>When we’re done, I’ll give you a flyer and sample materials about the courses in our Athlete Leadership Training Series.</a:t>
            </a:r>
            <a:endParaRPr lang="en-US" b="0" i="0" u="none" dirty="0" smtClean="0"/>
          </a:p>
        </p:txBody>
      </p:sp>
    </p:spTree>
    <p:extLst>
      <p:ext uri="{BB962C8B-B14F-4D97-AF65-F5344CB8AC3E}">
        <p14:creationId xmlns:p14="http://schemas.microsoft.com/office/powerpoint/2010/main" val="154030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0" dirty="0" smtClean="0"/>
              <a:t>We love to see our ideas come to life.</a:t>
            </a:r>
          </a:p>
          <a:p>
            <a:pPr>
              <a:lnSpc>
                <a:spcPct val="150000"/>
              </a:lnSpc>
            </a:pPr>
            <a:endParaRPr lang="en-US" dirty="0" smtClean="0"/>
          </a:p>
          <a:p>
            <a:pPr>
              <a:lnSpc>
                <a:spcPct val="150000"/>
              </a:lnSpc>
            </a:pPr>
            <a:r>
              <a:rPr lang="en-US" dirty="0" smtClean="0"/>
              <a:t>When we’re part of the decision-making team</a:t>
            </a:r>
            <a:r>
              <a:rPr lang="en-US" baseline="0" dirty="0" smtClean="0"/>
              <a:t> both within Special Olympics and in our community we gain confidence and learn more.</a:t>
            </a:r>
            <a:endParaRPr lang="en-US" dirty="0"/>
          </a:p>
        </p:txBody>
      </p:sp>
    </p:spTree>
    <p:extLst>
      <p:ext uri="{BB962C8B-B14F-4D97-AF65-F5344CB8AC3E}">
        <p14:creationId xmlns:p14="http://schemas.microsoft.com/office/powerpoint/2010/main" val="204002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72621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5296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a:xfrm>
            <a:off x="544513" y="1741488"/>
            <a:ext cx="7912100" cy="4464050"/>
          </a:xfrm>
          <a:prstGeom prst="rect">
            <a:avLst/>
          </a:prstGeo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dirty="0"/>
          </a:p>
        </p:txBody>
      </p:sp>
    </p:spTree>
    <p:extLst>
      <p:ext uri="{BB962C8B-B14F-4D97-AF65-F5344CB8AC3E}">
        <p14:creationId xmlns:p14="http://schemas.microsoft.com/office/powerpoint/2010/main" val="13068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dirty="0"/>
          </a:p>
        </p:txBody>
      </p:sp>
    </p:spTree>
    <p:extLst>
      <p:ext uri="{BB962C8B-B14F-4D97-AF65-F5344CB8AC3E}">
        <p14:creationId xmlns:p14="http://schemas.microsoft.com/office/powerpoint/2010/main" val="25715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7683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Arial  "/>
              </a:defRPr>
            </a:lvl1pPr>
          </a:lstStyle>
          <a:p>
            <a:r>
              <a:rPr lang="ga-IE"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Box 4"/>
          <p:cNvSpPr txBox="1">
            <a:spLocks noGrp="1" noChangeArrowheads="1"/>
          </p:cNvSpPr>
          <p:nvPr>
            <p:ph type="sldNum" sz="quarter" idx="10"/>
          </p:nvPr>
        </p:nvSpPr>
        <p:spPr>
          <a:ln/>
        </p:spPr>
        <p:txBody>
          <a:bodyPr/>
          <a:lstStyle>
            <a:lvl1pPr>
              <a:defRPr sz="1000">
                <a:latin typeface="Arial  "/>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p>
        </p:txBody>
      </p:sp>
    </p:spTree>
    <p:extLst>
      <p:ext uri="{BB962C8B-B14F-4D97-AF65-F5344CB8AC3E}">
        <p14:creationId xmlns:p14="http://schemas.microsoft.com/office/powerpoint/2010/main" val="23104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b="0" smtClean="0"/>
              <a:pPr/>
              <a:t>‹#›</a:t>
            </a:fld>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42931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b="0" smtClean="0"/>
              <a:pPr/>
              <a:t>‹#›</a:t>
            </a:fld>
            <a:r>
              <a:rPr lang="en-US" b="0" dirty="0" smtClean="0">
                <a:solidFill>
                  <a:srgbClr val="2E3333"/>
                </a:solidFill>
              </a:rPr>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1802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30936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7028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28282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dirty="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19784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889358"/>
            <a:ext cx="7773293" cy="147004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74703" y="2712061"/>
            <a:ext cx="6400354" cy="1752451"/>
          </a:xfrm>
          <a:prstGeom prst="rect">
            <a:avLst/>
          </a:prstGeo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
        <p:nvSpPr>
          <p:cNvPr id="5" name="Rectangle 4"/>
          <p:cNvSpPr/>
          <p:nvPr userDrawn="1"/>
        </p:nvSpPr>
        <p:spPr bwMode="auto">
          <a:xfrm>
            <a:off x="6589986" y="5833241"/>
            <a:ext cx="930166" cy="299545"/>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8008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75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charset="0"/>
              </a:rPr>
              <a:t>Click to edit Master text styles</a:t>
            </a:r>
          </a:p>
          <a:p>
            <a:pPr lvl="1"/>
            <a:r>
              <a:rPr lang="ga-IE" dirty="0" smtClean="0">
                <a:sym typeface="Ubuntu" charset="0"/>
              </a:rPr>
              <a:t>Second level</a:t>
            </a:r>
          </a:p>
          <a:p>
            <a:pPr lvl="2"/>
            <a:r>
              <a:rPr lang="ga-IE" dirty="0" smtClean="0">
                <a:sym typeface="Ubuntu" charset="0"/>
              </a:rPr>
              <a:t>Third level</a:t>
            </a:r>
          </a:p>
          <a:p>
            <a:pPr lvl="3"/>
            <a:r>
              <a:rPr lang="ga-IE" dirty="0" smtClean="0">
                <a:sym typeface="Ubuntu" charset="0"/>
              </a:rPr>
              <a:t>Fourth level</a:t>
            </a:r>
          </a:p>
          <a:p>
            <a:pPr lvl="4"/>
            <a:r>
              <a:rPr lang="ga-IE" dirty="0"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4766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b="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  Beyond the Vision</a:t>
            </a:r>
            <a:endParaRPr lang="en-US" dirty="0">
              <a:solidFill>
                <a:srgbClr val="2E3333"/>
              </a:solidFill>
            </a:endParaRPr>
          </a:p>
        </p:txBody>
      </p:sp>
    </p:spTree>
    <p:extLst>
      <p:ext uri="{BB962C8B-B14F-4D97-AF65-F5344CB8AC3E}">
        <p14:creationId xmlns:p14="http://schemas.microsoft.com/office/powerpoint/2010/main" val="318934551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4400" b="0" spc="-100">
          <a:solidFill>
            <a:schemeClr val="tx1"/>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Arial" panose="020B0604020202020204" pitchFamily="34" charset="0"/>
          <a:ea typeface="+mn-ea"/>
          <a:cs typeface="Arial" panose="020B0604020202020204" pitchFamily="34" charset="0"/>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Arial" panose="020B0604020202020204" pitchFamily="34" charset="0"/>
          <a:ea typeface="+mn-ea"/>
          <a:cs typeface="Arial" panose="020B0604020202020204" pitchFamily="34" charset="0"/>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smtClean="0">
                <a:solidFill>
                  <a:srgbClr val="4F5146"/>
                </a:solidFill>
                <a:latin typeface="Ubuntu"/>
              </a:rPr>
              <a:t>Florida</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1805051869"/>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50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87355"/>
            <a:ext cx="7773293" cy="1172052"/>
          </a:xfrm>
        </p:spPr>
        <p:txBody>
          <a:bodyPr/>
          <a:lstStyle/>
          <a:p>
            <a:r>
              <a:rPr lang="en-US" sz="6000" cap="small" dirty="0" smtClean="0">
                <a:effectLst>
                  <a:outerShdw blurRad="38100" dist="38100" dir="2700000" algn="tl">
                    <a:srgbClr val="000000">
                      <a:alpha val="43137"/>
                    </a:srgbClr>
                  </a:outerShdw>
                </a:effectLst>
                <a:latin typeface="Arial  "/>
              </a:rPr>
              <a:t>Beyond the Vision</a:t>
            </a:r>
            <a:endParaRPr lang="en-US" sz="6000" cap="small" dirty="0">
              <a:effectLst>
                <a:outerShdw blurRad="38100" dist="38100" dir="2700000" algn="tl">
                  <a:srgbClr val="000000">
                    <a:alpha val="43137"/>
                  </a:srgbClr>
                </a:outerShdw>
              </a:effectLst>
              <a:latin typeface="Arial  "/>
            </a:endParaRPr>
          </a:p>
        </p:txBody>
      </p:sp>
      <p:sp>
        <p:nvSpPr>
          <p:cNvPr id="5" name="Subtitle 4"/>
          <p:cNvSpPr>
            <a:spLocks noGrp="1"/>
          </p:cNvSpPr>
          <p:nvPr>
            <p:ph type="subTitle" idx="1"/>
          </p:nvPr>
        </p:nvSpPr>
        <p:spPr>
          <a:xfrm>
            <a:off x="711639" y="2696900"/>
            <a:ext cx="7572552" cy="1389691"/>
          </a:xfrm>
        </p:spPr>
        <p:txBody>
          <a:bodyPr/>
          <a:lstStyle/>
          <a:p>
            <a:pPr>
              <a:lnSpc>
                <a:spcPct val="100000"/>
              </a:lnSpc>
              <a:spcAft>
                <a:spcPts val="1500"/>
              </a:spcAft>
            </a:pPr>
            <a:r>
              <a:rPr lang="en-US" sz="3600" i="1" dirty="0" smtClean="0">
                <a:latin typeface="Arial  "/>
              </a:rPr>
              <a:t>This is Athlete Leadership </a:t>
            </a:r>
          </a:p>
          <a:p>
            <a:r>
              <a:rPr lang="en-US" sz="3600" dirty="0" smtClean="0">
                <a:latin typeface="Arial  "/>
              </a:rPr>
              <a:t>Presenter: </a:t>
            </a:r>
            <a:endParaRPr lang="en-US" sz="3600" dirty="0">
              <a:latin typeface="Arial  "/>
            </a:endParaRPr>
          </a:p>
        </p:txBody>
      </p:sp>
    </p:spTree>
    <p:extLst>
      <p:ext uri="{BB962C8B-B14F-4D97-AF65-F5344CB8AC3E}">
        <p14:creationId xmlns:p14="http://schemas.microsoft.com/office/powerpoint/2010/main" val="1493787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44513" y="287669"/>
            <a:ext cx="7356195" cy="1131887"/>
          </a:xfrm>
        </p:spPr>
        <p:txBody>
          <a:bodyPr/>
          <a:lstStyle/>
          <a:p>
            <a:pPr>
              <a:lnSpc>
                <a:spcPct val="100000"/>
              </a:lnSpc>
            </a:pPr>
            <a:r>
              <a:rPr lang="en-US" dirty="0" smtClean="0"/>
              <a:t>What can athletes do for Special Olympics?</a:t>
            </a:r>
          </a:p>
        </p:txBody>
      </p:sp>
      <p:sp>
        <p:nvSpPr>
          <p:cNvPr id="36867" name="Content Placeholder 2"/>
          <p:cNvSpPr>
            <a:spLocks noGrp="1"/>
          </p:cNvSpPr>
          <p:nvPr>
            <p:ph idx="1"/>
          </p:nvPr>
        </p:nvSpPr>
        <p:spPr>
          <a:xfrm>
            <a:off x="709613" y="1773190"/>
            <a:ext cx="8434387" cy="3949693"/>
          </a:xfrm>
        </p:spPr>
        <p:txBody>
          <a:bodyPr/>
          <a:lstStyle/>
          <a:p>
            <a:pPr marL="571500" indent="-571500">
              <a:lnSpc>
                <a:spcPct val="150000"/>
              </a:lnSpc>
              <a:buFont typeface="Arial" pitchFamily="34" charset="0"/>
              <a:buChar char="•"/>
            </a:pPr>
            <a:r>
              <a:rPr lang="en-US" sz="2800" dirty="0" smtClean="0"/>
              <a:t>Educate others</a:t>
            </a:r>
          </a:p>
          <a:p>
            <a:pPr marL="571500" indent="-571500">
              <a:lnSpc>
                <a:spcPct val="150000"/>
              </a:lnSpc>
              <a:buFont typeface="Arial" pitchFamily="34" charset="0"/>
              <a:buChar char="•"/>
            </a:pPr>
            <a:r>
              <a:rPr lang="en-US" sz="2800" dirty="0" smtClean="0"/>
              <a:t>Change attitudes</a:t>
            </a:r>
          </a:p>
          <a:p>
            <a:pPr marL="571500" indent="-571500">
              <a:lnSpc>
                <a:spcPct val="150000"/>
              </a:lnSpc>
              <a:buFont typeface="Arial" pitchFamily="34" charset="0"/>
              <a:buChar char="•"/>
            </a:pPr>
            <a:r>
              <a:rPr lang="en-US" sz="2800" dirty="0" smtClean="0"/>
              <a:t>Raise money</a:t>
            </a:r>
          </a:p>
          <a:p>
            <a:pPr marL="571500" indent="-571500">
              <a:lnSpc>
                <a:spcPct val="150000"/>
              </a:lnSpc>
              <a:buFont typeface="Arial" pitchFamily="34" charset="0"/>
              <a:buChar char="•"/>
            </a:pPr>
            <a:r>
              <a:rPr lang="en-US" sz="2800" dirty="0" smtClean="0"/>
              <a:t>Recruit new athletes and volunteers</a:t>
            </a:r>
          </a:p>
          <a:p>
            <a:pPr marL="571500" indent="-571500">
              <a:lnSpc>
                <a:spcPct val="150000"/>
              </a:lnSpc>
              <a:buFont typeface="Arial" pitchFamily="34" charset="0"/>
              <a:buChar char="•"/>
            </a:pPr>
            <a:r>
              <a:rPr lang="en-US" sz="2800" dirty="0" smtClean="0"/>
              <a:t>Mentor new athlete leaders</a:t>
            </a:r>
          </a:p>
          <a:p>
            <a:pPr marL="571500" indent="-571500">
              <a:lnSpc>
                <a:spcPct val="150000"/>
              </a:lnSpc>
              <a:buFont typeface="Arial" pitchFamily="34" charset="0"/>
              <a:buChar char="•"/>
            </a:pPr>
            <a:r>
              <a:rPr lang="en-US" sz="2800" dirty="0" smtClean="0"/>
              <a:t>Help staff and volunteers</a:t>
            </a:r>
          </a:p>
        </p:txBody>
      </p:sp>
      <p:sp>
        <p:nvSpPr>
          <p:cNvPr id="471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10</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grpSp>
        <p:nvGrpSpPr>
          <p:cNvPr id="3" name="Group 2"/>
          <p:cNvGrpSpPr/>
          <p:nvPr/>
        </p:nvGrpSpPr>
        <p:grpSpPr>
          <a:xfrm>
            <a:off x="5046846" y="1789949"/>
            <a:ext cx="3275351" cy="2342213"/>
            <a:chOff x="4590092" y="1419556"/>
            <a:chExt cx="3182307" cy="2115896"/>
          </a:xfrm>
          <a:effectLst>
            <a:glow rad="228600">
              <a:schemeClr val="accent4">
                <a:satMod val="175000"/>
                <a:alpha val="40000"/>
              </a:schemeClr>
            </a:glow>
          </a:effectLst>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092" y="1419556"/>
              <a:ext cx="3182307" cy="2115896"/>
            </a:xfrm>
            <a:prstGeom prst="rect">
              <a:avLst/>
            </a:prstGeom>
          </p:spPr>
        </p:pic>
        <p:sp>
          <p:nvSpPr>
            <p:cNvPr id="2" name="Rectangle 1"/>
            <p:cNvSpPr/>
            <p:nvPr/>
          </p:nvSpPr>
          <p:spPr bwMode="auto">
            <a:xfrm>
              <a:off x="7204841" y="1773190"/>
              <a:ext cx="567558" cy="197500"/>
            </a:xfrm>
            <a:prstGeom prst="rect">
              <a:avLst/>
            </a:prstGeom>
            <a:solidFill>
              <a:srgbClr val="FFCC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Effect transition="in" filter="fade">
                                      <p:cBhvr>
                                        <p:cTn id="13" dur="1000"/>
                                        <p:tgtEl>
                                          <p:spTgt spid="36867">
                                            <p:txEl>
                                              <p:pRg st="1" end="1"/>
                                            </p:txEl>
                                          </p:spTgt>
                                        </p:tgtEl>
                                      </p:cBhvr>
                                    </p:animEffect>
                                    <p:anim calcmode="lin" valueType="num">
                                      <p:cBhvr>
                                        <p:cTn id="14"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686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fade">
                                      <p:cBhvr>
                                        <p:cTn id="19" dur="1000"/>
                                        <p:tgtEl>
                                          <p:spTgt spid="36867">
                                            <p:txEl>
                                              <p:pRg st="2" end="2"/>
                                            </p:txEl>
                                          </p:spTgt>
                                        </p:tgtEl>
                                      </p:cBhvr>
                                    </p:animEffect>
                                    <p:anim calcmode="lin" valueType="num">
                                      <p:cBhvr>
                                        <p:cTn id="20"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686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686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Effect transition="in" filter="fade">
                                      <p:cBhvr>
                                        <p:cTn id="25" dur="1000"/>
                                        <p:tgtEl>
                                          <p:spTgt spid="36867">
                                            <p:txEl>
                                              <p:pRg st="3" end="3"/>
                                            </p:txEl>
                                          </p:spTgt>
                                        </p:tgtEl>
                                      </p:cBhvr>
                                    </p:animEffect>
                                    <p:anim calcmode="lin" valueType="num">
                                      <p:cBhvr>
                                        <p:cTn id="26"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686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1000"/>
                                        <p:tgtEl>
                                          <p:spTgt spid="36867">
                                            <p:txEl>
                                              <p:pRg st="4" end="4"/>
                                            </p:txEl>
                                          </p:spTgt>
                                        </p:tgtEl>
                                      </p:cBhvr>
                                    </p:animEffect>
                                    <p:anim calcmode="lin" valueType="num">
                                      <p:cBhvr>
                                        <p:cTn id="32"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686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867">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fade">
                                      <p:cBhvr>
                                        <p:cTn id="37" dur="1000"/>
                                        <p:tgtEl>
                                          <p:spTgt spid="36867">
                                            <p:txEl>
                                              <p:pRg st="5" end="5"/>
                                            </p:txEl>
                                          </p:spTgt>
                                        </p:tgtEl>
                                      </p:cBhvr>
                                    </p:animEffect>
                                    <p:anim calcmode="lin" valueType="num">
                                      <p:cBhvr>
                                        <p:cTn id="3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6867">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86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4" name="Rectangle 34"/>
          <p:cNvSpPr>
            <a:spLocks noGrp="1" noChangeArrowheads="1"/>
          </p:cNvSpPr>
          <p:nvPr>
            <p:ph type="title" idx="4294967295"/>
          </p:nvPr>
        </p:nvSpPr>
        <p:spPr>
          <a:xfrm>
            <a:off x="596901" y="295275"/>
            <a:ext cx="8153400" cy="1143000"/>
          </a:xfrm>
        </p:spPr>
        <p:txBody>
          <a:bodyPr lIns="91440" tIns="45720" rIns="91440" bIns="45720">
            <a:normAutofit/>
          </a:bodyPr>
          <a:lstStyle/>
          <a:p>
            <a:pPr eaLnBrk="1" hangingPunct="1">
              <a:defRPr/>
            </a:pPr>
            <a:r>
              <a:rPr lang="en-US" dirty="0" smtClean="0"/>
              <a:t>Key to Success</a:t>
            </a:r>
          </a:p>
        </p:txBody>
      </p:sp>
      <p:sp>
        <p:nvSpPr>
          <p:cNvPr id="29700" name="Rectangle 8"/>
          <p:cNvSpPr>
            <a:spLocks noChangeArrowheads="1"/>
          </p:cNvSpPr>
          <p:nvPr/>
        </p:nvSpPr>
        <p:spPr bwMode="auto">
          <a:xfrm>
            <a:off x="5312979" y="2215055"/>
            <a:ext cx="361030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0" dirty="0" smtClean="0">
                <a:latin typeface="Arial  "/>
              </a:rPr>
              <a:t>Respect </a:t>
            </a:r>
            <a:r>
              <a:rPr lang="en-US" sz="3200" b="0" dirty="0">
                <a:latin typeface="Arial  "/>
              </a:rPr>
              <a:t>athletes as </a:t>
            </a:r>
            <a:r>
              <a:rPr lang="en-US" sz="3200" b="0" dirty="0" smtClean="0">
                <a:latin typeface="Arial  "/>
              </a:rPr>
              <a:t>partners </a:t>
            </a:r>
            <a:r>
              <a:rPr lang="en-US" sz="3200" b="0" dirty="0">
                <a:latin typeface="Arial  "/>
              </a:rPr>
              <a:t>in your Special Olympics experience</a:t>
            </a:r>
            <a:r>
              <a:rPr lang="en-US" sz="3200" b="0" dirty="0" smtClean="0">
                <a:latin typeface="+mj-lt"/>
              </a:rPr>
              <a:t>.</a:t>
            </a:r>
            <a:endParaRPr lang="en-US" b="0" dirty="0">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01" y="1871278"/>
            <a:ext cx="4416533" cy="2936525"/>
          </a:xfrm>
          <a:prstGeom prst="rect">
            <a:avLst/>
          </a:prstGeom>
          <a:effectLst>
            <a:softEdge rad="127000"/>
          </a:effectLst>
        </p:spPr>
      </p:pic>
      <p:sp>
        <p:nvSpPr>
          <p:cNvPr id="6" name="Slide Number Placeholder 3"/>
          <p:cNvSpPr>
            <a:spLocks noGrp="1"/>
          </p:cNvSpPr>
          <p:nvPr>
            <p:ph type="sldNum" sz="quarter" idx="10"/>
          </p:nvPr>
        </p:nvSpPr>
        <p:spPr>
          <a:xfrm>
            <a:off x="554038" y="6470814"/>
            <a:ext cx="3498781"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11</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3" name="TextBox 2"/>
          <p:cNvSpPr txBox="1"/>
          <p:nvPr/>
        </p:nvSpPr>
        <p:spPr>
          <a:xfrm>
            <a:off x="772905" y="5297225"/>
            <a:ext cx="7614350" cy="584775"/>
          </a:xfrm>
          <a:prstGeom prst="rect">
            <a:avLst/>
          </a:prstGeom>
          <a:noFill/>
        </p:spPr>
        <p:txBody>
          <a:bodyPr wrap="square" rtlCol="0">
            <a:spAutoFit/>
          </a:bodyPr>
          <a:lstStyle/>
          <a:p>
            <a:pPr algn="ctr"/>
            <a:r>
              <a:rPr lang="en-US" sz="3200" b="0" i="1" dirty="0">
                <a:latin typeface="Arial  "/>
              </a:rPr>
              <a:t>Value athlete opinions and preferences</a:t>
            </a:r>
            <a:r>
              <a:rPr lang="en-US" sz="3200" b="0" i="1" dirty="0" smtClean="0">
                <a:latin typeface="Arial  "/>
              </a:rPr>
              <a:t>.</a:t>
            </a:r>
            <a:endParaRPr lang="en-US" dirty="0">
              <a:latin typeface="Arial  "/>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554039" y="287338"/>
            <a:ext cx="6928012" cy="1143000"/>
          </a:xfrm>
        </p:spPr>
        <p:txBody>
          <a:bodyPr/>
          <a:lstStyle/>
          <a:p>
            <a:pPr eaLnBrk="1" hangingPunct="1"/>
            <a:r>
              <a:rPr lang="en-US" sz="4000" dirty="0" smtClean="0"/>
              <a:t>What does it take to start?</a:t>
            </a:r>
          </a:p>
        </p:txBody>
      </p:sp>
      <p:sp>
        <p:nvSpPr>
          <p:cNvPr id="56324" name="Rectangle 1027"/>
          <p:cNvSpPr>
            <a:spLocks noChangeArrowheads="1"/>
          </p:cNvSpPr>
          <p:nvPr/>
        </p:nvSpPr>
        <p:spPr bwMode="auto">
          <a:xfrm>
            <a:off x="863220" y="1685626"/>
            <a:ext cx="7717810" cy="463405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6325" name="Rectangle 1028"/>
          <p:cNvSpPr>
            <a:spLocks noChangeArrowheads="1"/>
          </p:cNvSpPr>
          <p:nvPr/>
        </p:nvSpPr>
        <p:spPr bwMode="white">
          <a:xfrm>
            <a:off x="968990" y="2116688"/>
            <a:ext cx="750627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0"/>
              </a:spcBef>
              <a:spcAft>
                <a:spcPts val="2000"/>
              </a:spcAft>
              <a:buClr>
                <a:srgbClr val="FFFF00"/>
              </a:buClr>
              <a:buFont typeface="+mj-lt"/>
              <a:buAutoNum type="arabicPeriod"/>
            </a:pPr>
            <a:r>
              <a:rPr lang="en-US" dirty="0" smtClean="0">
                <a:solidFill>
                  <a:schemeClr val="bg1"/>
                </a:solidFill>
                <a:latin typeface="Arial  "/>
              </a:rPr>
              <a:t>Commit today to making Athlete Leadership an important part of your Program</a:t>
            </a:r>
          </a:p>
          <a:p>
            <a:pPr marL="457200" indent="-457200">
              <a:spcBef>
                <a:spcPct val="0"/>
              </a:spcBef>
              <a:spcAft>
                <a:spcPts val="2000"/>
              </a:spcAft>
              <a:buClr>
                <a:srgbClr val="FFFF00"/>
              </a:buClr>
              <a:buFont typeface="+mj-lt"/>
              <a:buAutoNum type="arabicPeriod"/>
            </a:pPr>
            <a:r>
              <a:rPr lang="en-US" dirty="0" smtClean="0">
                <a:solidFill>
                  <a:schemeClr val="bg1"/>
                </a:solidFill>
                <a:latin typeface="Arial  "/>
              </a:rPr>
              <a:t>Use these materials to familiarize your staff, Board, and volunteers with Athlete Leadership</a:t>
            </a:r>
            <a:endParaRPr lang="en-US" dirty="0">
              <a:solidFill>
                <a:schemeClr val="bg1"/>
              </a:solidFill>
              <a:latin typeface="Arial  "/>
            </a:endParaRPr>
          </a:p>
          <a:p>
            <a:pPr marL="457200" indent="-457200">
              <a:spcBef>
                <a:spcPct val="0"/>
              </a:spcBef>
              <a:spcAft>
                <a:spcPts val="2000"/>
              </a:spcAft>
              <a:buClr>
                <a:srgbClr val="FFFF00"/>
              </a:buClr>
              <a:buFont typeface="+mj-lt"/>
              <a:buAutoNum type="arabicPeriod"/>
            </a:pPr>
            <a:r>
              <a:rPr lang="en-US" dirty="0" smtClean="0">
                <a:solidFill>
                  <a:schemeClr val="bg1"/>
                </a:solidFill>
                <a:latin typeface="Arial  "/>
              </a:rPr>
              <a:t>Offer Leadership training for interested Athletes  … </a:t>
            </a:r>
            <a:r>
              <a:rPr lang="en-US" i="1" dirty="0" smtClean="0">
                <a:solidFill>
                  <a:srgbClr val="FFFF00"/>
                </a:solidFill>
                <a:effectLst>
                  <a:outerShdw blurRad="38100" dist="38100" dir="2700000" algn="tl">
                    <a:srgbClr val="000000">
                      <a:alpha val="43137"/>
                    </a:srgbClr>
                  </a:outerShdw>
                </a:effectLst>
                <a:latin typeface="Arial  "/>
              </a:rPr>
              <a:t>Knowledge </a:t>
            </a:r>
            <a:r>
              <a:rPr lang="en-US" i="1" dirty="0">
                <a:solidFill>
                  <a:srgbClr val="FFFF00"/>
                </a:solidFill>
                <a:effectLst>
                  <a:outerShdw blurRad="38100" dist="38100" dir="2700000" algn="tl">
                    <a:srgbClr val="000000">
                      <a:alpha val="43137"/>
                    </a:srgbClr>
                  </a:outerShdw>
                </a:effectLst>
                <a:latin typeface="Arial  "/>
              </a:rPr>
              <a:t>is power</a:t>
            </a:r>
            <a:r>
              <a:rPr lang="en-US" i="1" dirty="0" smtClean="0">
                <a:solidFill>
                  <a:srgbClr val="FFFF00"/>
                </a:solidFill>
                <a:effectLst>
                  <a:outerShdw blurRad="38100" dist="38100" dir="2700000" algn="tl">
                    <a:srgbClr val="000000">
                      <a:alpha val="43137"/>
                    </a:srgbClr>
                  </a:outerShdw>
                </a:effectLst>
                <a:latin typeface="Arial  "/>
              </a:rPr>
              <a:t>!</a:t>
            </a:r>
            <a:endParaRPr lang="en-US" dirty="0" smtClean="0">
              <a:solidFill>
                <a:schemeClr val="bg1"/>
              </a:solidFill>
              <a:effectLst>
                <a:outerShdw blurRad="38100" dist="38100" dir="2700000" algn="tl">
                  <a:srgbClr val="000000">
                    <a:alpha val="43137"/>
                  </a:srgbClr>
                </a:outerShdw>
              </a:effectLst>
              <a:latin typeface="Arial  "/>
            </a:endParaRPr>
          </a:p>
          <a:p>
            <a:pPr marL="457200" lvl="0" indent="-457200">
              <a:spcBef>
                <a:spcPct val="0"/>
              </a:spcBef>
              <a:spcAft>
                <a:spcPts val="2000"/>
              </a:spcAft>
              <a:buClr>
                <a:srgbClr val="FFFF00"/>
              </a:buClr>
              <a:buFont typeface="+mj-lt"/>
              <a:buAutoNum type="arabicPeriod"/>
            </a:pPr>
            <a:r>
              <a:rPr lang="en-US" dirty="0" smtClean="0">
                <a:solidFill>
                  <a:srgbClr val="FFFFFF"/>
                </a:solidFill>
                <a:latin typeface="Arial  "/>
              </a:rPr>
              <a:t>Start listening to athletes – conduct an Input Council soon</a:t>
            </a:r>
            <a:endParaRPr lang="en-US" dirty="0">
              <a:solidFill>
                <a:schemeClr val="bg1"/>
              </a:solidFill>
              <a:latin typeface="Arial  "/>
            </a:endParaRPr>
          </a:p>
        </p:txBody>
      </p:sp>
      <p:sp>
        <p:nvSpPr>
          <p:cNvPr id="6"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12</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B0000"/>
                </a:solidFill>
              </a:rPr>
              <a:t>Ready; Set, Go!</a:t>
            </a:r>
            <a:endParaRPr lang="en-US" sz="4800" dirty="0">
              <a:solidFill>
                <a:srgbClr val="EB0000"/>
              </a:solidFill>
            </a:endParaRPr>
          </a:p>
        </p:txBody>
      </p:sp>
      <p:sp>
        <p:nvSpPr>
          <p:cNvPr id="3" name="Content Placeholder 2"/>
          <p:cNvSpPr>
            <a:spLocks noGrp="1"/>
          </p:cNvSpPr>
          <p:nvPr>
            <p:ph idx="1"/>
          </p:nvPr>
        </p:nvSpPr>
        <p:spPr>
          <a:xfrm>
            <a:off x="544512" y="1741488"/>
            <a:ext cx="4583073" cy="4464050"/>
          </a:xfrm>
        </p:spPr>
        <p:txBody>
          <a:bodyPr/>
          <a:lstStyle/>
          <a:p>
            <a:pPr marL="0" indent="0"/>
            <a:r>
              <a:rPr lang="en-US" sz="4000" dirty="0" smtClean="0"/>
              <a:t>As you make your next steps to start or expand Athlete Leadership … remember, we are here to help you!</a:t>
            </a:r>
            <a:endParaRPr lang="en-US" sz="4000" dirty="0"/>
          </a:p>
        </p:txBody>
      </p:sp>
      <p:sp>
        <p:nvSpPr>
          <p:cNvPr id="4" name="Slide Number Placeholder 3"/>
          <p:cNvSpPr>
            <a:spLocks noGrp="1"/>
          </p:cNvSpPr>
          <p:nvPr>
            <p:ph type="sldNum" sz="quarter" idx="10"/>
          </p:nvPr>
        </p:nvSpPr>
        <p:spPr/>
        <p:txBody>
          <a:bodyPr/>
          <a:lstStyle/>
          <a:p>
            <a:fld id="{F4B88F72-1EA4-FE40-A5CA-BD0111E6622B}" type="slidenum">
              <a:rPr lang="en-US" b="0" smtClean="0"/>
              <a:pPr/>
              <a:t>13</a:t>
            </a:fld>
            <a:r>
              <a:rPr lang="en-US" b="0" dirty="0" smtClean="0"/>
              <a:t> </a:t>
            </a:r>
            <a:r>
              <a:rPr lang="en-US" b="0" dirty="0" smtClean="0">
                <a:solidFill>
                  <a:srgbClr val="2E3333"/>
                </a:solidFill>
              </a:rPr>
              <a:t> |  </a:t>
            </a:r>
            <a:r>
              <a:rPr lang="en-US" b="0" dirty="0" smtClean="0">
                <a:solidFill>
                  <a:srgbClr val="2E3333"/>
                </a:solidFill>
                <a:cs typeface="Ubuntu"/>
              </a:rPr>
              <a:t>Beyond the Vision</a:t>
            </a:r>
          </a:p>
        </p:txBody>
      </p:sp>
      <p:pic>
        <p:nvPicPr>
          <p:cNvPr id="7" name="Picture 2" descr="C:\Users\ALYNCH\Desktop\2013 SOFL Athlete Congress 2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049" b="17708"/>
          <a:stretch/>
        </p:blipFill>
        <p:spPr bwMode="auto">
          <a:xfrm>
            <a:off x="5127585" y="2231983"/>
            <a:ext cx="3227096" cy="3116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76449"/>
            <a:ext cx="7773293" cy="2459898"/>
          </a:xfrm>
        </p:spPr>
        <p:txBody>
          <a:bodyPr/>
          <a:lstStyle/>
          <a:p>
            <a:pPr algn="ctr">
              <a:lnSpc>
                <a:spcPct val="150000"/>
              </a:lnSpc>
            </a:pPr>
            <a:r>
              <a:rPr lang="en-US" sz="4800" dirty="0" smtClean="0">
                <a:latin typeface="Arial" panose="020B0604020202020204" pitchFamily="34" charset="0"/>
                <a:cs typeface="Arial" panose="020B0604020202020204" pitchFamily="34" charset="0"/>
              </a:rPr>
              <a:t>Thank you for learning more about Athlete Leadership</a:t>
            </a:r>
            <a:endParaRPr lang="en-US" sz="4800" dirty="0">
              <a:latin typeface="Arial" panose="020B0604020202020204" pitchFamily="34" charset="0"/>
              <a:cs typeface="Arial" panose="020B0604020202020204" pitchFamily="34" charset="0"/>
            </a:endParaRPr>
          </a:p>
        </p:txBody>
      </p:sp>
      <p:sp>
        <p:nvSpPr>
          <p:cNvPr id="3"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14</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extLst>
      <p:ext uri="{BB962C8B-B14F-4D97-AF65-F5344CB8AC3E}">
        <p14:creationId xmlns:p14="http://schemas.microsoft.com/office/powerpoint/2010/main" val="29700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Welcome to Athlete Leadership</a:t>
            </a:r>
            <a:endParaRPr lang="en-US" sz="4000" dirty="0"/>
          </a:p>
        </p:txBody>
      </p:sp>
      <p:sp>
        <p:nvSpPr>
          <p:cNvPr id="3" name="Content Placeholder 2"/>
          <p:cNvSpPr>
            <a:spLocks noGrp="1"/>
          </p:cNvSpPr>
          <p:nvPr>
            <p:ph idx="1"/>
          </p:nvPr>
        </p:nvSpPr>
        <p:spPr>
          <a:xfrm>
            <a:off x="4201225" y="2067762"/>
            <a:ext cx="4255387" cy="4137776"/>
          </a:xfrm>
        </p:spPr>
        <p:txBody>
          <a:bodyPr/>
          <a:lstStyle/>
          <a:p>
            <a:pPr marL="0" indent="0" algn="ctr">
              <a:lnSpc>
                <a:spcPct val="200000"/>
              </a:lnSpc>
            </a:pPr>
            <a:r>
              <a:rPr lang="en-US" dirty="0" smtClean="0"/>
              <a:t>“</a:t>
            </a:r>
            <a:r>
              <a:rPr lang="en-US" dirty="0"/>
              <a:t>If your actions inspire others to dream more, learn more, do more and become more, you are a leader</a:t>
            </a:r>
            <a:r>
              <a:rPr lang="en-US" dirty="0" smtClean="0"/>
              <a:t>.”</a:t>
            </a:r>
            <a:r>
              <a:rPr lang="en-US" dirty="0"/>
              <a:t/>
            </a:r>
            <a:br>
              <a:rPr lang="en-US" dirty="0"/>
            </a:br>
            <a:endParaRPr lang="en-US" dirty="0"/>
          </a:p>
          <a:p>
            <a:endParaRPr lang="en-US" dirty="0"/>
          </a:p>
          <a:p>
            <a:endParaRPr lang="en-US" dirty="0"/>
          </a:p>
        </p:txBody>
      </p:sp>
      <p:pic>
        <p:nvPicPr>
          <p:cNvPr id="1027" name="Picture 3" descr="C:\Users\mfurnish.AD\AppData\Local\Microsoft\Windows\Temporary Internet Files\Content.IE5\B29ZDZZG\man-156584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45" y="2067762"/>
            <a:ext cx="3656713" cy="301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8813" y="5213442"/>
            <a:ext cx="3026083" cy="461665"/>
          </a:xfrm>
          <a:prstGeom prst="rect">
            <a:avLst/>
          </a:prstGeom>
          <a:noFill/>
        </p:spPr>
        <p:txBody>
          <a:bodyPr wrap="square" rtlCol="0">
            <a:spAutoFit/>
          </a:bodyPr>
          <a:lstStyle/>
          <a:p>
            <a:pPr algn="ctr"/>
            <a:r>
              <a:rPr lang="en-US" dirty="0" smtClean="0">
                <a:solidFill>
                  <a:schemeClr val="accent1"/>
                </a:solidFill>
                <a:latin typeface="Arial  "/>
              </a:rPr>
              <a:t>Presenter’s Name</a:t>
            </a:r>
            <a:endParaRPr lang="en-US" dirty="0">
              <a:solidFill>
                <a:schemeClr val="accent1"/>
              </a:solidFill>
              <a:latin typeface="Arial  "/>
            </a:endParaRPr>
          </a:p>
        </p:txBody>
      </p:sp>
      <p:sp>
        <p:nvSpPr>
          <p:cNvPr id="7"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2</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extLst>
      <p:ext uri="{BB962C8B-B14F-4D97-AF65-F5344CB8AC3E}">
        <p14:creationId xmlns:p14="http://schemas.microsoft.com/office/powerpoint/2010/main" val="377735787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2389" y="275463"/>
            <a:ext cx="6799662" cy="1143000"/>
          </a:xfrm>
        </p:spPr>
        <p:txBody>
          <a:bodyPr/>
          <a:lstStyle/>
          <a:p>
            <a:pPr eaLnBrk="1" hangingPunct="1"/>
            <a:r>
              <a:rPr lang="en-US" dirty="0" smtClean="0">
                <a:effectLst>
                  <a:outerShdw blurRad="38100" dist="38100" dir="2700000" algn="tl">
                    <a:srgbClr val="000000">
                      <a:alpha val="43137"/>
                    </a:srgbClr>
                  </a:outerShdw>
                </a:effectLst>
                <a:latin typeface="Arial  "/>
              </a:rPr>
              <a:t>Athlete Leadership</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pSp>
        <p:nvGrpSpPr>
          <p:cNvPr id="4" name="Group 3"/>
          <p:cNvGrpSpPr/>
          <p:nvPr/>
        </p:nvGrpSpPr>
        <p:grpSpPr>
          <a:xfrm>
            <a:off x="950196" y="1378136"/>
            <a:ext cx="7134129" cy="5175225"/>
            <a:chOff x="950196" y="1378136"/>
            <a:chExt cx="7134129" cy="5175225"/>
          </a:xfrm>
        </p:grpSpPr>
        <p:sp>
          <p:nvSpPr>
            <p:cNvPr id="9" name="Rectangle 3"/>
            <p:cNvSpPr>
              <a:spLocks noChangeArrowheads="1"/>
            </p:cNvSpPr>
            <p:nvPr/>
          </p:nvSpPr>
          <p:spPr bwMode="auto">
            <a:xfrm>
              <a:off x="950196" y="1378136"/>
              <a:ext cx="7132320" cy="1944481"/>
            </a:xfrm>
            <a:prstGeom prst="rect">
              <a:avLst/>
            </a:prstGeom>
            <a:solidFill>
              <a:srgbClr val="EB0000"/>
            </a:solidFill>
            <a:ln>
              <a:noFill/>
            </a:ln>
            <a:extLst/>
          </p:spPr>
          <p:txBody>
            <a:bodyPr wrap="none" anchor="ctr"/>
            <a:lstStyle/>
            <a:p>
              <a:pPr marL="0" indent="0" algn="ctr" eaLnBrk="1" hangingPunct="1">
                <a:lnSpc>
                  <a:spcPct val="100000"/>
                </a:lnSpc>
                <a:spcBef>
                  <a:spcPts val="1200"/>
                </a:spcBef>
                <a:spcAft>
                  <a:spcPts val="1200"/>
                </a:spcAft>
                <a:buNone/>
              </a:pPr>
              <a:r>
                <a:rPr lang="en-US" sz="2500" dirty="0">
                  <a:solidFill>
                    <a:schemeClr val="bg1"/>
                  </a:solidFill>
                  <a:latin typeface="Arial  "/>
                </a:rPr>
                <a:t>Encouraging athletes to take </a:t>
              </a:r>
              <a:r>
                <a:rPr lang="en-US" sz="2500" dirty="0">
                  <a:solidFill>
                    <a:srgbClr val="FFFF00"/>
                  </a:solidFill>
                  <a:effectLst>
                    <a:outerShdw blurRad="38100" dist="38100" dir="2700000" algn="tl">
                      <a:srgbClr val="000000">
                        <a:alpha val="43137"/>
                      </a:srgbClr>
                    </a:outerShdw>
                  </a:effectLst>
                  <a:latin typeface="Arial  "/>
                </a:rPr>
                <a:t>meaningful </a:t>
              </a:r>
              <a:r>
                <a:rPr lang="en-US" sz="2500" dirty="0" smtClean="0">
                  <a:solidFill>
                    <a:srgbClr val="FFFF00"/>
                  </a:solidFill>
                  <a:effectLst>
                    <a:outerShdw blurRad="38100" dist="38100" dir="2700000" algn="tl">
                      <a:srgbClr val="000000">
                        <a:alpha val="43137"/>
                      </a:srgbClr>
                    </a:outerShdw>
                  </a:effectLst>
                  <a:latin typeface="Arial  "/>
                </a:rPr>
                <a:t/>
              </a:r>
              <a:br>
                <a:rPr lang="en-US" sz="2500" dirty="0" smtClean="0">
                  <a:solidFill>
                    <a:srgbClr val="FFFF00"/>
                  </a:solidFill>
                  <a:effectLst>
                    <a:outerShdw blurRad="38100" dist="38100" dir="2700000" algn="tl">
                      <a:srgbClr val="000000">
                        <a:alpha val="43137"/>
                      </a:srgbClr>
                    </a:outerShdw>
                  </a:effectLst>
                  <a:latin typeface="Arial  "/>
                </a:rPr>
              </a:br>
              <a:r>
                <a:rPr lang="en-US" sz="2500" dirty="0" smtClean="0">
                  <a:solidFill>
                    <a:srgbClr val="FFFF00"/>
                  </a:solidFill>
                  <a:effectLst>
                    <a:outerShdw blurRad="38100" dist="38100" dir="2700000" algn="tl">
                      <a:srgbClr val="000000">
                        <a:alpha val="43137"/>
                      </a:srgbClr>
                    </a:outerShdw>
                  </a:effectLst>
                  <a:latin typeface="Arial  "/>
                </a:rPr>
                <a:t>positions </a:t>
              </a:r>
              <a:r>
                <a:rPr lang="en-US" sz="2500" dirty="0">
                  <a:solidFill>
                    <a:schemeClr val="bg1"/>
                  </a:solidFill>
                  <a:latin typeface="Arial  "/>
                </a:rPr>
                <a:t>of influence and leadership </a:t>
              </a:r>
              <a:br>
                <a:rPr lang="en-US" sz="2500" dirty="0">
                  <a:solidFill>
                    <a:schemeClr val="bg1"/>
                  </a:solidFill>
                  <a:latin typeface="Arial  "/>
                </a:rPr>
              </a:br>
              <a:r>
                <a:rPr lang="en-US" sz="2500" dirty="0">
                  <a:solidFill>
                    <a:schemeClr val="bg1"/>
                  </a:solidFill>
                  <a:latin typeface="Arial  "/>
                </a:rPr>
                <a:t>throughout the organization to help </a:t>
              </a:r>
              <a:br>
                <a:rPr lang="en-US" sz="2500" dirty="0">
                  <a:solidFill>
                    <a:schemeClr val="bg1"/>
                  </a:solidFill>
                  <a:latin typeface="Arial  "/>
                </a:rPr>
              </a:br>
              <a:r>
                <a:rPr lang="en-US" sz="2500" dirty="0">
                  <a:solidFill>
                    <a:schemeClr val="bg1"/>
                  </a:solidFill>
                  <a:latin typeface="Arial  "/>
                </a:rPr>
                <a:t>determine policy and set </a:t>
              </a:r>
              <a:r>
                <a:rPr lang="en-US" sz="2500" dirty="0" smtClean="0">
                  <a:solidFill>
                    <a:schemeClr val="bg1"/>
                  </a:solidFill>
                  <a:latin typeface="Arial  "/>
                </a:rPr>
                <a:t>direction</a:t>
              </a:r>
              <a:endParaRPr lang="en-US" sz="2500" dirty="0">
                <a:solidFill>
                  <a:schemeClr val="bg1"/>
                </a:solidFill>
                <a:latin typeface="Arial  "/>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1456"/>
            <a:stretch/>
          </p:blipFill>
          <p:spPr>
            <a:xfrm>
              <a:off x="952005" y="3293358"/>
              <a:ext cx="7132320" cy="3260003"/>
            </a:xfrm>
            <a:prstGeom prst="rect">
              <a:avLst/>
            </a:prstGeom>
            <a:ln w="50800">
              <a:solidFill>
                <a:schemeClr val="bg1"/>
              </a:solidFill>
            </a:ln>
            <a:effectLst>
              <a:softEdge rad="317500"/>
            </a:effectLst>
          </p:spPr>
        </p:pic>
      </p:grpSp>
      <p:sp>
        <p:nvSpPr>
          <p:cNvPr id="8"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3</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Vision Video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2FADDA2-E13B-F548-856B-05843CC20AFE}" type="slidenum">
              <a:rPr lang="en-US" sz="1000" b="0" smtClean="0"/>
              <a:pPr/>
              <a:t>4</a:t>
            </a:fld>
            <a:r>
              <a:rPr lang="en-US" sz="1000" b="0" dirty="0" smtClean="0"/>
              <a:t> </a:t>
            </a:r>
            <a:r>
              <a:rPr lang="en-US" sz="1000" b="0" dirty="0" smtClean="0">
                <a:solidFill>
                  <a:srgbClr val="2E3333"/>
                </a:solidFill>
              </a:rPr>
              <a:t> |  </a:t>
            </a:r>
            <a:r>
              <a:rPr lang="en-US" sz="1000" b="0" dirty="0">
                <a:solidFill>
                  <a:srgbClr val="2E3333"/>
                </a:solidFill>
                <a:cs typeface="Ubuntu"/>
              </a:rPr>
              <a:t>Beyond the </a:t>
            </a:r>
            <a:r>
              <a:rPr lang="en-US" sz="1000" b="0" dirty="0" smtClean="0">
                <a:solidFill>
                  <a:srgbClr val="2E3333"/>
                </a:solidFill>
                <a:cs typeface="Ubuntu"/>
              </a:rPr>
              <a:t>Vision</a:t>
            </a:r>
            <a:endParaRPr lang="en-US" sz="1000" b="0" dirty="0">
              <a:solidFill>
                <a:srgbClr val="2E3333"/>
              </a:solidFill>
              <a:cs typeface="Ubuntu"/>
            </a:endParaRPr>
          </a:p>
        </p:txBody>
      </p:sp>
    </p:spTree>
    <p:extLst>
      <p:ext uri="{BB962C8B-B14F-4D97-AF65-F5344CB8AC3E}">
        <p14:creationId xmlns:p14="http://schemas.microsoft.com/office/powerpoint/2010/main" val="1860532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55093" y="273690"/>
            <a:ext cx="6823205" cy="1143000"/>
          </a:xfrm>
        </p:spPr>
        <p:txBody>
          <a:bodyPr/>
          <a:lstStyle/>
          <a:p>
            <a:pPr eaLnBrk="1" hangingPunct="1"/>
            <a:r>
              <a:rPr lang="en-US" dirty="0" smtClean="0"/>
              <a:t>Roles for Athlete Leaders</a:t>
            </a:r>
          </a:p>
        </p:txBody>
      </p:sp>
      <p:sp>
        <p:nvSpPr>
          <p:cNvPr id="5222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62FADDA2-E13B-F548-856B-05843CC20AFE}" type="slidenum">
              <a:rPr lang="en-US" sz="1000" b="0" smtClean="0">
                <a:latin typeface="Arial  "/>
              </a:rPr>
              <a:pPr eaLnBrk="1" hangingPunct="1"/>
              <a:t>5</a:t>
            </a:fld>
            <a:r>
              <a:rPr lang="en-US" sz="1000" b="0" dirty="0" smtClean="0">
                <a:latin typeface="Arial  "/>
              </a:rPr>
              <a:t> </a:t>
            </a:r>
            <a:r>
              <a:rPr lang="en-US" sz="1000" b="0" dirty="0" smtClean="0">
                <a:solidFill>
                  <a:srgbClr val="2E3333"/>
                </a:solidFill>
                <a:latin typeface="Arial  "/>
              </a:rPr>
              <a:t> </a:t>
            </a:r>
            <a:r>
              <a:rPr lang="en-US" sz="1000" b="0" dirty="0">
                <a:solidFill>
                  <a:srgbClr val="2E3333"/>
                </a:solidFill>
                <a:latin typeface="Arial  "/>
              </a:rPr>
              <a:t>|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graphicFrame>
        <p:nvGraphicFramePr>
          <p:cNvPr id="2" name="Table 1"/>
          <p:cNvGraphicFramePr>
            <a:graphicFrameLocks noGrp="1"/>
          </p:cNvGraphicFramePr>
          <p:nvPr>
            <p:extLst>
              <p:ext uri="{D42A27DB-BD31-4B8C-83A1-F6EECF244321}">
                <p14:modId xmlns:p14="http://schemas.microsoft.com/office/powerpoint/2010/main" val="2236693515"/>
              </p:ext>
            </p:extLst>
          </p:nvPr>
        </p:nvGraphicFramePr>
        <p:xfrm>
          <a:off x="1037230" y="1620604"/>
          <a:ext cx="7233312" cy="4689900"/>
        </p:xfrm>
        <a:graphic>
          <a:graphicData uri="http://schemas.openxmlformats.org/drawingml/2006/table">
            <a:tbl>
              <a:tblPr firstRow="1" bandRow="1">
                <a:tableStyleId>{5940675A-B579-460E-94D1-54222C63F5DA}</a:tableStyleId>
              </a:tblPr>
              <a:tblGrid>
                <a:gridCol w="2411104">
                  <a:extLst>
                    <a:ext uri="{9D8B030D-6E8A-4147-A177-3AD203B41FA5}">
                      <a16:colId xmlns="" xmlns:a16="http://schemas.microsoft.com/office/drawing/2014/main" val="20000"/>
                    </a:ext>
                  </a:extLst>
                </a:gridCol>
                <a:gridCol w="2411104">
                  <a:extLst>
                    <a:ext uri="{9D8B030D-6E8A-4147-A177-3AD203B41FA5}">
                      <a16:colId xmlns="" xmlns:a16="http://schemas.microsoft.com/office/drawing/2014/main" val="20001"/>
                    </a:ext>
                  </a:extLst>
                </a:gridCol>
                <a:gridCol w="2411104">
                  <a:extLst>
                    <a:ext uri="{9D8B030D-6E8A-4147-A177-3AD203B41FA5}">
                      <a16:colId xmlns="" xmlns:a16="http://schemas.microsoft.com/office/drawing/2014/main" val="20002"/>
                    </a:ext>
                  </a:extLst>
                </a:gridCol>
              </a:tblGrid>
              <a:tr h="1563300">
                <a:tc>
                  <a:txBody>
                    <a:bodyPr/>
                    <a:lstStyle/>
                    <a:p>
                      <a:pPr algn="ctr"/>
                      <a:r>
                        <a:rPr lang="en-US" sz="2400" b="1" dirty="0" smtClean="0">
                          <a:latin typeface="Arial  "/>
                        </a:rPr>
                        <a:t>Fundraisers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baseline="0" dirty="0" smtClean="0">
                          <a:latin typeface="Arial  "/>
                        </a:rPr>
                        <a:t>Volunteers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Athlete Leadership Course Instructors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1563300">
                <a:tc>
                  <a:txBody>
                    <a:bodyPr/>
                    <a:lstStyle/>
                    <a:p>
                      <a:pPr algn="ctr"/>
                      <a:r>
                        <a:rPr lang="en-US" sz="2400" b="1" dirty="0" smtClean="0">
                          <a:latin typeface="Arial  "/>
                        </a:rPr>
                        <a:t>Coaches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Games Management Team Members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smtClean="0">
                          <a:latin typeface="Arial  "/>
                        </a:rPr>
                        <a:t>Board or Committee</a:t>
                      </a:r>
                      <a:r>
                        <a:rPr lang="en-US" sz="2400" b="1" baseline="0" dirty="0" smtClean="0">
                          <a:latin typeface="Arial  "/>
                        </a:rPr>
                        <a:t> Members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1"/>
                  </a:ext>
                </a:extLst>
              </a:tr>
              <a:tr h="1563300">
                <a:tc>
                  <a:txBody>
                    <a:bodyPr/>
                    <a:lstStyle/>
                    <a:p>
                      <a:pPr algn="ctr"/>
                      <a:r>
                        <a:rPr lang="en-US" sz="2400" b="1" dirty="0" smtClean="0">
                          <a:latin typeface="Arial  "/>
                        </a:rPr>
                        <a:t>Global Messenger</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smtClean="0">
                          <a:latin typeface="Arial  "/>
                        </a:rPr>
                        <a:t>Input Councils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Officials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655093" y="275463"/>
            <a:ext cx="6826957" cy="1143000"/>
          </a:xfrm>
        </p:spPr>
        <p:txBody>
          <a:bodyPr/>
          <a:lstStyle/>
          <a:p>
            <a:pPr eaLnBrk="1" hangingPunct="1"/>
            <a:r>
              <a:rPr lang="en-US" sz="4000" dirty="0" smtClean="0"/>
              <a:t>How Athlete Leadership Starts</a:t>
            </a:r>
          </a:p>
        </p:txBody>
      </p:sp>
      <p:sp>
        <p:nvSpPr>
          <p:cNvPr id="35847" name="Rectangle 1030"/>
          <p:cNvSpPr>
            <a:spLocks noGrp="1" noChangeArrowheads="1"/>
          </p:cNvSpPr>
          <p:nvPr>
            <p:ph idx="1"/>
          </p:nvPr>
        </p:nvSpPr>
        <p:spPr bwMode="white">
          <a:xfrm>
            <a:off x="808037" y="1891425"/>
            <a:ext cx="7461250" cy="1113023"/>
          </a:xfrm>
        </p:spPr>
        <p:txBody>
          <a:bodyPr lIns="92075" tIns="46038" rIns="92075" bIns="46038">
            <a:normAutofit fontScale="92500" lnSpcReduction="10000"/>
          </a:bodyPr>
          <a:lstStyle/>
          <a:p>
            <a:pPr marL="0" indent="0" algn="ctr" eaLnBrk="1" hangingPunct="1">
              <a:buNone/>
            </a:pPr>
            <a:r>
              <a:rPr lang="en-US" sz="2400" dirty="0" smtClean="0">
                <a:solidFill>
                  <a:schemeClr val="bg1"/>
                </a:solidFill>
              </a:rPr>
              <a:t>Providing training for </a:t>
            </a:r>
            <a:br>
              <a:rPr lang="en-US" sz="2400" dirty="0" smtClean="0">
                <a:solidFill>
                  <a:schemeClr val="bg1"/>
                </a:solidFill>
              </a:rPr>
            </a:br>
            <a:r>
              <a:rPr lang="en-US" sz="2400" dirty="0" smtClean="0">
                <a:solidFill>
                  <a:srgbClr val="FFC000"/>
                </a:solidFill>
              </a:rPr>
              <a:t>coaches,  volunteers &amp; parents</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as they welcome athletes in their new roles. </a:t>
            </a:r>
          </a:p>
        </p:txBody>
      </p:sp>
      <p:sp>
        <p:nvSpPr>
          <p:cNvPr id="3584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F4B88F72-1EA4-FE40-A5CA-BD0111E6622B}" type="slidenum">
              <a:rPr lang="en-US" sz="1000" b="0" smtClean="0">
                <a:latin typeface="Arial  "/>
              </a:rPr>
              <a:pPr eaLnBrk="1" hangingPunct="1"/>
              <a:t>6</a:t>
            </a:fld>
            <a:r>
              <a:rPr lang="en-US" sz="1000" b="0" dirty="0" smtClean="0">
                <a:latin typeface="Arial  "/>
              </a:rPr>
              <a:t> </a:t>
            </a:r>
            <a:r>
              <a:rPr lang="en-US" sz="1000" b="0" dirty="0" smtClean="0">
                <a:solidFill>
                  <a:srgbClr val="2E3333"/>
                </a:solidFill>
                <a:latin typeface="Arial  "/>
              </a:rPr>
              <a:t> </a:t>
            </a:r>
            <a:r>
              <a:rPr lang="en-US" sz="1000" b="0" dirty="0">
                <a:solidFill>
                  <a:srgbClr val="2E3333"/>
                </a:solidFill>
                <a:latin typeface="Arial  "/>
              </a:rPr>
              <a:t>|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104452" name="Rectangle 1028"/>
          <p:cNvSpPr>
            <a:spLocks noChangeArrowheads="1"/>
          </p:cNvSpPr>
          <p:nvPr/>
        </p:nvSpPr>
        <p:spPr bwMode="auto">
          <a:xfrm>
            <a:off x="808037" y="1774900"/>
            <a:ext cx="7991475" cy="2261071"/>
          </a:xfrm>
          <a:prstGeom prst="rect">
            <a:avLst/>
          </a:prstGeom>
          <a:solidFill>
            <a:srgbClr val="EB0000"/>
          </a:solidFill>
          <a:ln>
            <a:noFill/>
          </a:ln>
          <a:extLst/>
        </p:spPr>
        <p:txBody>
          <a:bodyPr wrap="none" anchor="ctr"/>
          <a:lstStyle/>
          <a:p>
            <a:pPr marL="0" indent="0" algn="ctr" eaLnBrk="1" hangingPunct="1">
              <a:buNone/>
            </a:pPr>
            <a:r>
              <a:rPr lang="en-US" sz="3600" dirty="0" smtClean="0">
                <a:solidFill>
                  <a:schemeClr val="bg1"/>
                </a:solidFill>
                <a:latin typeface="Arial  "/>
              </a:rPr>
              <a:t>Provide </a:t>
            </a:r>
            <a:r>
              <a:rPr lang="en-US" sz="3600" dirty="0">
                <a:solidFill>
                  <a:schemeClr val="bg1"/>
                </a:solidFill>
                <a:latin typeface="Arial  "/>
              </a:rPr>
              <a:t>training for </a:t>
            </a:r>
            <a:br>
              <a:rPr lang="en-US" sz="3600" dirty="0">
                <a:solidFill>
                  <a:schemeClr val="bg1"/>
                </a:solidFill>
                <a:latin typeface="Arial  "/>
              </a:rPr>
            </a:br>
            <a:r>
              <a:rPr lang="en-US" sz="3600" dirty="0" smtClean="0">
                <a:solidFill>
                  <a:srgbClr val="FFFF00"/>
                </a:solidFill>
                <a:effectLst>
                  <a:outerShdw blurRad="38100" dist="38100" dir="2700000" algn="tl">
                    <a:srgbClr val="000000">
                      <a:alpha val="43137"/>
                    </a:srgbClr>
                  </a:outerShdw>
                </a:effectLst>
                <a:latin typeface="Arial  "/>
              </a:rPr>
              <a:t>athletes,  volunteers and </a:t>
            </a:r>
            <a:r>
              <a:rPr lang="en-US" sz="3600" dirty="0">
                <a:solidFill>
                  <a:srgbClr val="FFFF00"/>
                </a:solidFill>
                <a:effectLst>
                  <a:outerShdw blurRad="38100" dist="38100" dir="2700000" algn="tl">
                    <a:srgbClr val="000000">
                      <a:alpha val="43137"/>
                    </a:srgbClr>
                  </a:outerShdw>
                </a:effectLst>
                <a:latin typeface="Arial  "/>
              </a:rPr>
              <a:t>parents </a:t>
            </a:r>
            <a:r>
              <a:rPr lang="en-US" sz="3600" dirty="0">
                <a:solidFill>
                  <a:schemeClr val="bg1"/>
                </a:solidFill>
                <a:latin typeface="Arial  "/>
              </a:rPr>
              <a:t/>
            </a:r>
            <a:br>
              <a:rPr lang="en-US" sz="3600" dirty="0">
                <a:solidFill>
                  <a:schemeClr val="bg1"/>
                </a:solidFill>
                <a:latin typeface="Arial  "/>
              </a:rPr>
            </a:br>
            <a:r>
              <a:rPr lang="en-US" sz="3600" dirty="0" smtClean="0">
                <a:solidFill>
                  <a:schemeClr val="bg1"/>
                </a:solidFill>
                <a:latin typeface="Arial  "/>
              </a:rPr>
              <a:t>for their </a:t>
            </a:r>
            <a:r>
              <a:rPr lang="en-US" sz="3600" dirty="0">
                <a:solidFill>
                  <a:schemeClr val="bg1"/>
                </a:solidFill>
                <a:latin typeface="Arial  "/>
              </a:rPr>
              <a:t>new roles.</a:t>
            </a:r>
            <a:r>
              <a:rPr lang="en-US" sz="2500" dirty="0">
                <a:solidFill>
                  <a:schemeClr val="bg1"/>
                </a:solidFill>
                <a:latin typeface="Arial  "/>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99" y="4230122"/>
            <a:ext cx="6896388" cy="1628709"/>
          </a:xfrm>
          <a:prstGeom prst="rect">
            <a:avLst/>
          </a:prstGeom>
          <a:ln w="57150">
            <a:solidFill>
              <a:schemeClr val="accent1"/>
            </a:solidFill>
          </a:ln>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arn(outVertical)">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218" y="1728788"/>
            <a:ext cx="7997588" cy="4114800"/>
          </a:xfrm>
        </p:spPr>
        <p:txBody>
          <a:bodyPr/>
          <a:lstStyle/>
          <a:p>
            <a:pPr marL="44450" lvl="1" indent="0">
              <a:spcBef>
                <a:spcPts val="0"/>
              </a:spcBef>
              <a:spcAft>
                <a:spcPts val="2400"/>
              </a:spcAft>
              <a:buNone/>
            </a:pPr>
            <a:r>
              <a:rPr lang="en-US" sz="2800" dirty="0" smtClean="0">
                <a:solidFill>
                  <a:schemeClr val="tx1"/>
                </a:solidFill>
              </a:rPr>
              <a:t>Sometimes…</a:t>
            </a:r>
          </a:p>
          <a:p>
            <a:pPr marL="387350" lvl="1" indent="-342900">
              <a:spcBef>
                <a:spcPts val="0"/>
              </a:spcBef>
              <a:spcAft>
                <a:spcPts val="2400"/>
              </a:spcAft>
              <a:buFont typeface="Arial" pitchFamily="34" charset="0"/>
              <a:buChar char="•"/>
            </a:pPr>
            <a:r>
              <a:rPr lang="en-US" sz="2800" b="1" dirty="0" smtClean="0">
                <a:solidFill>
                  <a:schemeClr val="tx1"/>
                </a:solidFill>
              </a:rPr>
              <a:t>They don’t think we can do it</a:t>
            </a:r>
          </a:p>
          <a:p>
            <a:pPr marL="387350" lvl="1" indent="-342900">
              <a:spcBef>
                <a:spcPts val="0"/>
              </a:spcBef>
              <a:spcAft>
                <a:spcPts val="2400"/>
              </a:spcAft>
              <a:buFont typeface="Arial" pitchFamily="34" charset="0"/>
              <a:buChar char="•"/>
            </a:pPr>
            <a:r>
              <a:rPr lang="en-US" sz="2800" b="1" dirty="0" smtClean="0">
                <a:solidFill>
                  <a:schemeClr val="tx1"/>
                </a:solidFill>
              </a:rPr>
              <a:t>They need to learn to believe in our abilities</a:t>
            </a:r>
          </a:p>
          <a:p>
            <a:pPr marL="387350" lvl="1" indent="-342900">
              <a:spcBef>
                <a:spcPts val="0"/>
              </a:spcBef>
              <a:spcAft>
                <a:spcPts val="2400"/>
              </a:spcAft>
              <a:buFont typeface="Arial" pitchFamily="34" charset="0"/>
              <a:buChar char="•"/>
            </a:pPr>
            <a:r>
              <a:rPr lang="en-US" sz="2800" b="1" dirty="0" smtClean="0">
                <a:solidFill>
                  <a:schemeClr val="tx1"/>
                </a:solidFill>
              </a:rPr>
              <a:t>They need to remember that they are there to help us … and not do the work for us</a:t>
            </a:r>
          </a:p>
          <a:p>
            <a:endParaRPr lang="en-US" dirty="0" smtClean="0"/>
          </a:p>
        </p:txBody>
      </p:sp>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7</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2" name="Title 1"/>
          <p:cNvSpPr>
            <a:spLocks noGrp="1"/>
          </p:cNvSpPr>
          <p:nvPr>
            <p:ph type="title"/>
          </p:nvPr>
        </p:nvSpPr>
        <p:spPr>
          <a:xfrm>
            <a:off x="544513" y="169937"/>
            <a:ext cx="7314697" cy="1362075"/>
          </a:xfrm>
        </p:spPr>
        <p:txBody>
          <a:bodyPr/>
          <a:lstStyle/>
          <a:p>
            <a:pPr>
              <a:lnSpc>
                <a:spcPct val="100000"/>
              </a:lnSpc>
            </a:pPr>
            <a:r>
              <a:rPr lang="en-US" sz="4000" dirty="0"/>
              <a:t>Why is training for volunteers, parents, </a:t>
            </a:r>
            <a:r>
              <a:rPr lang="en-US" sz="4000" dirty="0" smtClean="0"/>
              <a:t>and </a:t>
            </a:r>
            <a:r>
              <a:rPr lang="en-US" sz="4000" dirty="0"/>
              <a:t>coaches important</a:t>
            </a:r>
            <a:r>
              <a:rPr lang="en-US" sz="4000" dirty="0" smtClean="0"/>
              <a:t>?</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8</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2" name="Title 1"/>
          <p:cNvSpPr>
            <a:spLocks noGrp="1"/>
          </p:cNvSpPr>
          <p:nvPr>
            <p:ph type="title"/>
          </p:nvPr>
        </p:nvSpPr>
        <p:spPr/>
        <p:txBody>
          <a:bodyPr/>
          <a:lstStyle/>
          <a:p>
            <a:r>
              <a:rPr lang="en-US" dirty="0" smtClean="0"/>
              <a:t>How do athletes get training?</a:t>
            </a:r>
            <a:endParaRPr lang="en-US" dirty="0"/>
          </a:p>
        </p:txBody>
      </p:sp>
      <p:sp>
        <p:nvSpPr>
          <p:cNvPr id="4" name="TextBox 3"/>
          <p:cNvSpPr txBox="1"/>
          <p:nvPr/>
        </p:nvSpPr>
        <p:spPr>
          <a:xfrm>
            <a:off x="662050" y="1385570"/>
            <a:ext cx="2727435" cy="461665"/>
          </a:xfrm>
          <a:prstGeom prst="rect">
            <a:avLst/>
          </a:prstGeom>
          <a:noFill/>
        </p:spPr>
        <p:txBody>
          <a:bodyPr wrap="square" rtlCol="0">
            <a:spAutoFit/>
          </a:bodyPr>
          <a:lstStyle/>
          <a:p>
            <a:r>
              <a:rPr lang="en-US" u="sng" dirty="0" smtClean="0">
                <a:solidFill>
                  <a:srgbClr val="FF0000"/>
                </a:solidFill>
              </a:rPr>
              <a:t>www.alpsu.com</a:t>
            </a:r>
            <a:endParaRPr lang="en-US" u="sng"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950" y="2010593"/>
            <a:ext cx="2638140" cy="1978605"/>
          </a:xfrm>
          <a:prstGeom prst="rect">
            <a:avLst/>
          </a:prstGeom>
          <a:ln>
            <a:solidFill>
              <a:schemeClr val="tx2"/>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25" y="2010593"/>
            <a:ext cx="2638140" cy="1978605"/>
          </a:xfrm>
          <a:prstGeom prst="rect">
            <a:avLst/>
          </a:prstGeom>
          <a:ln>
            <a:solidFill>
              <a:schemeClr val="tx2"/>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621" y="4222083"/>
            <a:ext cx="2638141" cy="1978605"/>
          </a:xfrm>
          <a:prstGeom prst="rect">
            <a:avLst/>
          </a:prstGeom>
          <a:ln>
            <a:solidFill>
              <a:schemeClr val="tx2"/>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588" y="4222083"/>
            <a:ext cx="2638139" cy="1978605"/>
          </a:xfrm>
          <a:prstGeom prst="rect">
            <a:avLst/>
          </a:prstGeom>
          <a:ln>
            <a:solidFill>
              <a:schemeClr val="tx2"/>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9199" y="4222083"/>
            <a:ext cx="2638140" cy="1978605"/>
          </a:xfrm>
          <a:prstGeom prst="rect">
            <a:avLst/>
          </a:prstGeom>
          <a:ln>
            <a:solidFill>
              <a:schemeClr val="tx2"/>
            </a:solidFill>
          </a:ln>
        </p:spPr>
      </p:pic>
    </p:spTree>
    <p:extLst>
      <p:ext uri="{BB962C8B-B14F-4D97-AF65-F5344CB8AC3E}">
        <p14:creationId xmlns:p14="http://schemas.microsoft.com/office/powerpoint/2010/main" val="2355761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7174" y="4116959"/>
            <a:ext cx="2560320" cy="2105246"/>
          </a:xfrm>
        </p:spPr>
        <p:txBody>
          <a:bodyPr/>
          <a:lstStyle/>
          <a:p>
            <a:r>
              <a:rPr lang="en-US" sz="2200" b="1" dirty="0" smtClean="0"/>
              <a:t>More  Confidence</a:t>
            </a:r>
          </a:p>
          <a:p>
            <a:pPr marL="342900" lvl="1" indent="-231775">
              <a:buFont typeface="Arial" panose="020B0604020202020204" pitchFamily="34" charset="0"/>
              <a:buChar char="•"/>
            </a:pPr>
            <a:r>
              <a:rPr lang="en-US" sz="2200" dirty="0">
                <a:solidFill>
                  <a:schemeClr val="tx1"/>
                </a:solidFill>
              </a:rPr>
              <a:t>At work</a:t>
            </a:r>
          </a:p>
          <a:p>
            <a:pPr marL="342900" lvl="1" indent="-231775">
              <a:buFont typeface="Arial" panose="020B0604020202020204" pitchFamily="34" charset="0"/>
              <a:buChar char="•"/>
            </a:pPr>
            <a:r>
              <a:rPr lang="en-US" sz="2200" dirty="0">
                <a:solidFill>
                  <a:schemeClr val="tx1"/>
                </a:solidFill>
              </a:rPr>
              <a:t>At home</a:t>
            </a:r>
          </a:p>
          <a:p>
            <a:pPr marL="342900" lvl="1" indent="-231775">
              <a:buFont typeface="Arial" panose="020B0604020202020204" pitchFamily="34" charset="0"/>
              <a:buChar char="•"/>
            </a:pPr>
            <a:r>
              <a:rPr lang="en-US" sz="2200" dirty="0">
                <a:solidFill>
                  <a:schemeClr val="tx1"/>
                </a:solidFill>
              </a:rPr>
              <a:t>In the </a:t>
            </a:r>
            <a:r>
              <a:rPr lang="en-US" sz="2200" dirty="0" smtClean="0">
                <a:solidFill>
                  <a:schemeClr val="tx1"/>
                </a:solidFill>
              </a:rPr>
              <a:t>community</a:t>
            </a:r>
          </a:p>
        </p:txBody>
      </p:sp>
      <p:sp>
        <p:nvSpPr>
          <p:cNvPr id="4" name="Content Placeholder 3"/>
          <p:cNvSpPr>
            <a:spLocks noGrp="1"/>
          </p:cNvSpPr>
          <p:nvPr>
            <p:ph sz="half" idx="2"/>
          </p:nvPr>
        </p:nvSpPr>
        <p:spPr>
          <a:xfrm>
            <a:off x="3608424" y="4116959"/>
            <a:ext cx="2560320" cy="2562446"/>
          </a:xfrm>
        </p:spPr>
        <p:txBody>
          <a:bodyPr/>
          <a:lstStyle/>
          <a:p>
            <a:pPr marL="0" indent="0"/>
            <a:r>
              <a:rPr lang="en-US" sz="2200" b="1" dirty="0" smtClean="0"/>
              <a:t>More Knowledge</a:t>
            </a:r>
            <a:endParaRPr lang="en-US" sz="2200" b="1" dirty="0"/>
          </a:p>
          <a:p>
            <a:pPr marL="342900" lvl="1" indent="-231775">
              <a:buFont typeface="Arial" panose="020B0604020202020204" pitchFamily="34" charset="0"/>
              <a:buChar char="•"/>
            </a:pPr>
            <a:r>
              <a:rPr lang="en-US" sz="2200" dirty="0" smtClean="0">
                <a:solidFill>
                  <a:schemeClr val="tx1"/>
                </a:solidFill>
                <a:sym typeface="Ubuntu" charset="0"/>
              </a:rPr>
              <a:t>About Special Olympics</a:t>
            </a:r>
          </a:p>
          <a:p>
            <a:pPr marL="342900" lvl="1" indent="-231775">
              <a:buFont typeface="Arial" panose="020B0604020202020204" pitchFamily="34" charset="0"/>
              <a:buChar char="•"/>
            </a:pPr>
            <a:r>
              <a:rPr lang="en-US" sz="2200" dirty="0" smtClean="0">
                <a:solidFill>
                  <a:schemeClr val="tx1"/>
                </a:solidFill>
                <a:sym typeface="Ubuntu" charset="0"/>
              </a:rPr>
              <a:t>Public </a:t>
            </a:r>
            <a:r>
              <a:rPr lang="en-US" sz="2200" dirty="0">
                <a:solidFill>
                  <a:schemeClr val="tx1"/>
                </a:solidFill>
                <a:sym typeface="Ubuntu" charset="0"/>
              </a:rPr>
              <a:t>speaking</a:t>
            </a:r>
          </a:p>
          <a:p>
            <a:pPr marL="342900" lvl="1" indent="-231775">
              <a:buFont typeface="Arial" panose="020B0604020202020204" pitchFamily="34" charset="0"/>
              <a:buChar char="•"/>
            </a:pPr>
            <a:r>
              <a:rPr lang="en-US" sz="2200" dirty="0" smtClean="0">
                <a:solidFill>
                  <a:schemeClr val="tx1"/>
                </a:solidFill>
                <a:sym typeface="Ubuntu" charset="0"/>
              </a:rPr>
              <a:t>Technology</a:t>
            </a:r>
            <a:endParaRPr lang="en-US" sz="2200" dirty="0">
              <a:solidFill>
                <a:schemeClr val="tx1"/>
              </a:solidFill>
              <a:sym typeface="Ubuntu" charset="0"/>
            </a:endParaRPr>
          </a:p>
        </p:txBody>
      </p:sp>
      <p:sp>
        <p:nvSpPr>
          <p:cNvPr id="5" name="Slide Number Placeholder 4"/>
          <p:cNvSpPr>
            <a:spLocks noGrp="1"/>
          </p:cNvSpPr>
          <p:nvPr>
            <p:ph type="sldNum" sz="quarter" idx="10"/>
          </p:nvPr>
        </p:nvSpPr>
        <p:spPr/>
        <p:txBody>
          <a:bodyPr/>
          <a:lstStyle/>
          <a:p>
            <a:fld id="{F4B88F72-1EA4-FE40-A5CA-BD0111E6622B}" type="slidenum">
              <a:rPr lang="en-US" b="0"/>
              <a:pPr/>
              <a:t>9</a:t>
            </a:fld>
            <a:r>
              <a:rPr lang="en-US" b="0" dirty="0"/>
              <a:t> </a:t>
            </a:r>
            <a:r>
              <a:rPr lang="en-US" b="0" dirty="0">
                <a:solidFill>
                  <a:srgbClr val="2E3333"/>
                </a:solidFill>
              </a:rPr>
              <a:t> |  </a:t>
            </a:r>
            <a:r>
              <a:rPr lang="en-US" b="0" dirty="0">
                <a:solidFill>
                  <a:srgbClr val="2E3333"/>
                </a:solidFill>
                <a:cs typeface="Ubuntu"/>
              </a:rPr>
              <a:t>Beyond the </a:t>
            </a:r>
            <a:r>
              <a:rPr lang="en-US" b="0" dirty="0" smtClean="0">
                <a:solidFill>
                  <a:srgbClr val="2E3333"/>
                </a:solidFill>
                <a:cs typeface="Ubuntu"/>
              </a:rPr>
              <a:t>Vision</a:t>
            </a:r>
            <a:endParaRPr lang="en-US" b="0" dirty="0">
              <a:solidFill>
                <a:srgbClr val="2E3333"/>
              </a:solidFill>
              <a:cs typeface="Ubuntu"/>
            </a:endParaRPr>
          </a:p>
        </p:txBody>
      </p:sp>
      <p:sp>
        <p:nvSpPr>
          <p:cNvPr id="6" name="Content Placeholder 3"/>
          <p:cNvSpPr txBox="1">
            <a:spLocks/>
          </p:cNvSpPr>
          <p:nvPr/>
        </p:nvSpPr>
        <p:spPr bwMode="auto">
          <a:xfrm>
            <a:off x="6267227" y="1551008"/>
            <a:ext cx="2560320" cy="4307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sz="2200" dirty="0" smtClean="0">
                <a:latin typeface="Arial  "/>
              </a:rPr>
              <a:t>Better Social Skills</a:t>
            </a:r>
            <a:endParaRPr lang="en-US" sz="2200" dirty="0">
              <a:latin typeface="Arial  "/>
            </a:endParaRPr>
          </a:p>
          <a:p>
            <a:pPr marL="342900" lvl="1" indent="-231775">
              <a:buFont typeface="Arial" panose="020B0604020202020204" pitchFamily="34" charset="0"/>
              <a:buChar char="•"/>
            </a:pPr>
            <a:r>
              <a:rPr lang="en-US" sz="2200" b="0" dirty="0">
                <a:solidFill>
                  <a:schemeClr val="tx1"/>
                </a:solidFill>
                <a:latin typeface="Arial  "/>
              </a:rPr>
              <a:t>Interacting with a variety of people</a:t>
            </a:r>
          </a:p>
          <a:p>
            <a:pPr marL="342900" lvl="1" indent="-231775">
              <a:buFont typeface="Arial" panose="020B0604020202020204" pitchFamily="34" charset="0"/>
              <a:buChar char="•"/>
            </a:pPr>
            <a:r>
              <a:rPr lang="en-US" sz="2200" b="0" dirty="0" smtClean="0">
                <a:solidFill>
                  <a:schemeClr val="tx1"/>
                </a:solidFill>
                <a:latin typeface="Arial  "/>
              </a:rPr>
              <a:t>Respecting </a:t>
            </a:r>
            <a:r>
              <a:rPr lang="en-US" sz="2200" b="0" dirty="0">
                <a:solidFill>
                  <a:schemeClr val="tx1"/>
                </a:solidFill>
                <a:latin typeface="Arial  "/>
              </a:rPr>
              <a:t>opinions of others</a:t>
            </a:r>
          </a:p>
          <a:p>
            <a:pPr marL="342900" lvl="1" indent="-231775">
              <a:buFont typeface="Arial" panose="020B0604020202020204" pitchFamily="34" charset="0"/>
              <a:buChar char="•"/>
            </a:pPr>
            <a:r>
              <a:rPr lang="en-US" sz="2200" b="0" dirty="0">
                <a:solidFill>
                  <a:schemeClr val="tx1"/>
                </a:solidFill>
                <a:latin typeface="Arial  "/>
              </a:rPr>
              <a:t>Advocating for other </a:t>
            </a:r>
            <a:r>
              <a:rPr lang="en-US" sz="2200" b="0" dirty="0" smtClean="0">
                <a:solidFill>
                  <a:schemeClr val="tx1"/>
                </a:solidFill>
                <a:latin typeface="Arial  "/>
              </a:rPr>
              <a:t>athletes</a:t>
            </a:r>
          </a:p>
          <a:p>
            <a:pPr marL="342900" lvl="1" indent="-231775">
              <a:buFont typeface="Arial" panose="020B0604020202020204" pitchFamily="34" charset="0"/>
              <a:buChar char="•"/>
            </a:pPr>
            <a:r>
              <a:rPr lang="en-US" sz="2200" b="0" dirty="0" smtClean="0">
                <a:solidFill>
                  <a:schemeClr val="tx1"/>
                </a:solidFill>
                <a:latin typeface="Arial  "/>
              </a:rPr>
              <a:t>Listening</a:t>
            </a:r>
            <a:endParaRPr lang="en-US" sz="2200" dirty="0">
              <a:latin typeface="Arial  "/>
            </a:endParaRPr>
          </a:p>
          <a:p>
            <a:pPr marL="342900" indent="-342900">
              <a:buFont typeface="Arial" pitchFamily="34" charset="0"/>
              <a:buChar char="•"/>
              <a:defRPr/>
            </a:pPr>
            <a:endParaRPr lang="en-US" sz="2200" dirty="0">
              <a:latin typeface="Arial  "/>
            </a:endParaRPr>
          </a:p>
        </p:txBody>
      </p:sp>
      <p:sp>
        <p:nvSpPr>
          <p:cNvPr id="7" name="Title 1"/>
          <p:cNvSpPr>
            <a:spLocks noGrp="1"/>
          </p:cNvSpPr>
          <p:nvPr>
            <p:ph type="title"/>
          </p:nvPr>
        </p:nvSpPr>
        <p:spPr>
          <a:xfrm>
            <a:off x="384952" y="234865"/>
            <a:ext cx="7345892" cy="1143000"/>
          </a:xfrm>
        </p:spPr>
        <p:txBody>
          <a:bodyPr/>
          <a:lstStyle/>
          <a:p>
            <a:pPr>
              <a:lnSpc>
                <a:spcPct val="100000"/>
              </a:lnSpc>
            </a:pPr>
            <a:r>
              <a:rPr lang="en-US" sz="4000" dirty="0" smtClean="0"/>
              <a:t>What does Athlete Leadership do for athletes?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131"/>
          <a:stretch/>
        </p:blipFill>
        <p:spPr>
          <a:xfrm>
            <a:off x="1032503" y="1397040"/>
            <a:ext cx="3986064" cy="2647102"/>
          </a:xfrm>
          <a:prstGeom prst="rect">
            <a:avLst/>
          </a:prstGeom>
          <a:effectLst>
            <a:softEdge rad="127000"/>
          </a:effectLst>
        </p:spPr>
      </p:pic>
    </p:spTree>
    <p:extLst>
      <p:ext uri="{BB962C8B-B14F-4D97-AF65-F5344CB8AC3E}">
        <p14:creationId xmlns:p14="http://schemas.microsoft.com/office/powerpoint/2010/main" val="17360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FL PPT Theme">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13387</TotalTime>
  <Words>1649</Words>
  <Application>Microsoft Office PowerPoint</Application>
  <PresentationFormat>On-screen Show (4:3)</PresentationFormat>
  <Paragraphs>164</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MS PGothic</vt:lpstr>
      <vt:lpstr>Arial</vt:lpstr>
      <vt:lpstr>Arial  </vt:lpstr>
      <vt:lpstr>Gill Sans</vt:lpstr>
      <vt:lpstr>Tahoma</vt:lpstr>
      <vt:lpstr>Ubuntu</vt:lpstr>
      <vt:lpstr>Ubuntu Light</vt:lpstr>
      <vt:lpstr>ヒラギノ角ゴ ProN W3</vt:lpstr>
      <vt:lpstr>Body White copy</vt:lpstr>
      <vt:lpstr>SOFL PPT Theme</vt:lpstr>
      <vt:lpstr>Beyond the Vision</vt:lpstr>
      <vt:lpstr>Welcome to Athlete Leadership</vt:lpstr>
      <vt:lpstr>Athlete Leadership</vt:lpstr>
      <vt:lpstr>Beyond the Vision Video</vt:lpstr>
      <vt:lpstr>Roles for Athlete Leaders</vt:lpstr>
      <vt:lpstr>How Athlete Leadership Starts</vt:lpstr>
      <vt:lpstr>Why is training for volunteers, parents, and coaches important?</vt:lpstr>
      <vt:lpstr>How do athletes get training?</vt:lpstr>
      <vt:lpstr>What does Athlete Leadership do for athletes?</vt:lpstr>
      <vt:lpstr>What can athletes do for Special Olympics?</vt:lpstr>
      <vt:lpstr>Key to Success</vt:lpstr>
      <vt:lpstr>What does it take to start?</vt:lpstr>
      <vt:lpstr>Ready; Set, Go!</vt:lpstr>
      <vt:lpstr>Thank you for learning more about Athlete Leadership</vt:lpstr>
    </vt:vector>
  </TitlesOfParts>
  <Company>Valerie Gravley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Doyle</dc:creator>
  <cp:lastModifiedBy>Nancy Sawyer</cp:lastModifiedBy>
  <cp:revision>453</cp:revision>
  <cp:lastPrinted>2016-02-14T20:54:12Z</cp:lastPrinted>
  <dcterms:created xsi:type="dcterms:W3CDTF">2000-01-02T22:17:41Z</dcterms:created>
  <dcterms:modified xsi:type="dcterms:W3CDTF">2016-02-17T18:11:13Z</dcterms:modified>
</cp:coreProperties>
</file>