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13"/>
  </p:notesMasterIdLst>
  <p:handoutMasterIdLst>
    <p:handoutMasterId r:id="rId14"/>
  </p:handoutMasterIdLst>
  <p:sldIdLst>
    <p:sldId id="256" r:id="rId5"/>
    <p:sldId id="267" r:id="rId6"/>
    <p:sldId id="272" r:id="rId7"/>
    <p:sldId id="273" r:id="rId8"/>
    <p:sldId id="274" r:id="rId9"/>
    <p:sldId id="275" r:id="rId10"/>
    <p:sldId id="276" r:id="rId11"/>
    <p:sldId id="27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91"/>
  </p:normalViewPr>
  <p:slideViewPr>
    <p:cSldViewPr snapToGrid="0" snapToObjects="1">
      <p:cViewPr varScale="1">
        <p:scale>
          <a:sx n="115" d="100"/>
          <a:sy n="115" d="100"/>
        </p:scale>
        <p:origin x="372" y="10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5/12/2020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5/12/2020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1</a:t>
            </a:fld>
            <a:endParaRPr lang="en-US"/>
          </a:p>
        </p:txBody>
      </p:sp>
    </p:spTree>
    <p:extLst>
      <p:ext uri="{BB962C8B-B14F-4D97-AF65-F5344CB8AC3E}">
        <p14:creationId xmlns:p14="http://schemas.microsoft.com/office/powerpoint/2010/main" val="111405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1150623"/>
            <a:ext cx="10364391"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32938" y="2973325"/>
            <a:ext cx="8533805"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p:spPr>
        <p:txBody>
          <a:bodyPr/>
          <a:lstStyle/>
          <a:p>
            <a:r>
              <a:rPr lang="ga-IE"/>
              <a:t>Click to edit Master title style</a:t>
            </a:r>
            <a:endParaRPr lang="en-US"/>
          </a:p>
        </p:txBody>
      </p:sp>
      <p:sp>
        <p:nvSpPr>
          <p:cNvPr id="3" name="Subtitle 2"/>
          <p:cNvSpPr>
            <a:spLocks noGrp="1"/>
          </p:cNvSpPr>
          <p:nvPr>
            <p:ph type="subTitle" idx="1"/>
          </p:nvPr>
        </p:nvSpPr>
        <p:spPr>
          <a:xfrm>
            <a:off x="1829099" y="3886648"/>
            <a:ext cx="8533805"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726282"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6072189"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610196" y="1534791"/>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610196" y="2174380"/>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6192741" y="1534791"/>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6192741" y="2174380"/>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4766965" y="1910081"/>
            <a:ext cx="681484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610197" y="1910081"/>
            <a:ext cx="401091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235890" y="221922"/>
            <a:ext cx="11721415"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400991" y="5084342"/>
            <a:ext cx="9166843"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400991" y="5757637"/>
            <a:ext cx="9189012"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829099" y="3886648"/>
            <a:ext cx="8533805"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19" y="2600180"/>
            <a:ext cx="10362901" cy="1361777"/>
          </a:xfrm>
        </p:spPr>
        <p:txBody>
          <a:bodyPr/>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962919" y="1099991"/>
            <a:ext cx="10362901"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smtClean="0"/>
              <a:t>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6282"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72189"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0196" y="2246178"/>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4" name="Content Placeholder 3"/>
          <p:cNvSpPr>
            <a:spLocks noGrp="1"/>
          </p:cNvSpPr>
          <p:nvPr>
            <p:ph sz="half" idx="2"/>
          </p:nvPr>
        </p:nvSpPr>
        <p:spPr>
          <a:xfrm>
            <a:off x="610196" y="2885766"/>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2741" y="2267026"/>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6" name="Content Placeholder 5"/>
          <p:cNvSpPr>
            <a:spLocks noGrp="1"/>
          </p:cNvSpPr>
          <p:nvPr>
            <p:ph sz="quarter" idx="4"/>
          </p:nvPr>
        </p:nvSpPr>
        <p:spPr>
          <a:xfrm>
            <a:off x="6192741" y="2906614"/>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1161975"/>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4766965" y="273472"/>
            <a:ext cx="681484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0197" y="1435448"/>
            <a:ext cx="401091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181" y="4800825"/>
            <a:ext cx="7314903" cy="567035"/>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2390181" y="612800"/>
            <a:ext cx="7314903"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smtClean="0">
                <a:sym typeface="Ubuntu Light" charset="0"/>
              </a:rPr>
              <a:t>Click icon to add picture</a:t>
            </a:r>
            <a:endParaRPr lang="en-US" noProof="0">
              <a:sym typeface="Ubuntu Light" charset="0"/>
            </a:endParaRPr>
          </a:p>
        </p:txBody>
      </p:sp>
      <p:sp>
        <p:nvSpPr>
          <p:cNvPr id="4" name="Text Placeholder 3"/>
          <p:cNvSpPr>
            <a:spLocks noGrp="1"/>
          </p:cNvSpPr>
          <p:nvPr>
            <p:ph type="body" sz="half" idx="2"/>
          </p:nvPr>
        </p:nvSpPr>
        <p:spPr>
          <a:xfrm>
            <a:off x="2390181" y="5367859"/>
            <a:ext cx="7314903"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7" y="2374901"/>
            <a:ext cx="10549467" cy="18573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smtClean="0">
                <a:sym typeface="Ubuntu Light" charset="0"/>
              </a:rPr>
              <a:t>Edit Master text styles</a:t>
            </a:r>
          </a:p>
          <a:p>
            <a:pPr lvl="1"/>
            <a:r>
              <a:rPr lang="en-US" smtClean="0">
                <a:sym typeface="Ubuntu Light" charset="0"/>
              </a:rPr>
              <a:t>Second level</a:t>
            </a:r>
          </a:p>
          <a:p>
            <a:pPr lvl="2"/>
            <a:r>
              <a:rPr lang="en-US" smtClean="0">
                <a:sym typeface="Ubuntu Light" charset="0"/>
              </a:rPr>
              <a:t>Third level</a:t>
            </a:r>
          </a:p>
          <a:p>
            <a:pPr lvl="3"/>
            <a:r>
              <a:rPr lang="en-US" smtClean="0">
                <a:sym typeface="Ubuntu Light" charset="0"/>
              </a:rPr>
              <a:t>Fourth level</a:t>
            </a:r>
          </a:p>
          <a:p>
            <a:pPr lvl="4"/>
            <a:r>
              <a:rPr lang="en-US"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726018" y="482600"/>
            <a:ext cx="10536767" cy="119538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en-US"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738717" y="6446157"/>
            <a:ext cx="4840849"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8" y="1874010"/>
            <a:ext cx="10549467" cy="44640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dirty="0">
                <a:sym typeface="Ubuntu" charset="0"/>
              </a:rPr>
              <a:t>Second level</a:t>
            </a:r>
          </a:p>
          <a:p>
            <a:pPr lvl="2"/>
            <a:r>
              <a:rPr lang="ga-IE" dirty="0">
                <a:sym typeface="Ubuntu" charset="0"/>
              </a:rPr>
              <a:t>Third level</a:t>
            </a:r>
          </a:p>
          <a:p>
            <a:pPr lvl="3"/>
            <a:r>
              <a:rPr lang="ga-IE" dirty="0">
                <a:sym typeface="Ubuntu" charset="0"/>
              </a:rPr>
              <a:t>Fourth level</a:t>
            </a:r>
          </a:p>
          <a:p>
            <a:pPr lvl="4"/>
            <a:r>
              <a:rPr lang="ga-IE" dirty="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726018" y="366713"/>
            <a:ext cx="9402431" cy="1046064"/>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738718" y="6470815"/>
            <a:ext cx="4665041" cy="1873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s://specialolympics.qualtrics.com/jfe/form/SV_0HtyY6AACOQlk0Z"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Healthy Communities Webinar</a:t>
            </a:r>
            <a:br>
              <a:rPr lang="en-US" dirty="0" smtClean="0"/>
            </a:br>
            <a:endParaRPr lang="en-US" dirty="0"/>
          </a:p>
        </p:txBody>
      </p:sp>
      <p:sp>
        <p:nvSpPr>
          <p:cNvPr id="9" name="Subtitle 8"/>
          <p:cNvSpPr>
            <a:spLocks noGrp="1"/>
          </p:cNvSpPr>
          <p:nvPr>
            <p:ph type="subTitle" idx="1"/>
          </p:nvPr>
        </p:nvSpPr>
        <p:spPr>
          <a:xfrm>
            <a:off x="913806" y="3157611"/>
            <a:ext cx="5543510" cy="1696942"/>
          </a:xfrm>
        </p:spPr>
        <p:txBody>
          <a:bodyPr/>
          <a:lstStyle/>
          <a:p>
            <a:r>
              <a:rPr lang="en-US" dirty="0" smtClean="0"/>
              <a:t>12 May 2020</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
        <p:nvSpPr>
          <p:cNvPr id="2" name="TextBox 1">
            <a:extLst>
              <a:ext uri="{FF2B5EF4-FFF2-40B4-BE49-F238E27FC236}">
                <a16:creationId xmlns:a16="http://schemas.microsoft.com/office/drawing/2014/main" id="{F470543D-00E7-1141-B861-1A0BA0B51089}"/>
              </a:ext>
            </a:extLst>
          </p:cNvPr>
          <p:cNvSpPr txBox="1"/>
          <p:nvPr/>
        </p:nvSpPr>
        <p:spPr>
          <a:xfrm>
            <a:off x="1931670" y="6633483"/>
            <a:ext cx="10115550" cy="184666"/>
          </a:xfrm>
          <a:prstGeom prst="rect">
            <a:avLst/>
          </a:prstGeom>
          <a:noFill/>
        </p:spPr>
        <p:txBody>
          <a:bodyPr wrap="square" rtlCol="0">
            <a:spAutoFit/>
          </a:bodyPr>
          <a:lstStyle/>
          <a:p>
            <a:pPr algn="r"/>
            <a:r>
              <a:rPr lang="en-US" sz="600" dirty="0"/>
              <a:t>The mark “CDC” is owned by the US Dept. of Health and Human Services and is used with permission. Use of this logo is not an endorsement by HHS or CDC of any particular product, service, or enterprise.</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a:xfrm>
            <a:off x="726018" y="2194090"/>
            <a:ext cx="9888973" cy="4464050"/>
          </a:xfrm>
        </p:spPr>
        <p:txBody>
          <a:bodyPr/>
          <a:lstStyle/>
          <a:p>
            <a:pPr marL="342900" indent="-342900">
              <a:spcBef>
                <a:spcPts val="844"/>
              </a:spcBef>
              <a:buFont typeface="Arial"/>
              <a:buChar char="•"/>
              <a:defRPr/>
            </a:pPr>
            <a:r>
              <a:rPr lang="en-US" sz="2400" dirty="0" smtClean="0">
                <a:cs typeface="Ubuntu Light"/>
              </a:rPr>
              <a:t>Award Letters and funding for 2020-2021</a:t>
            </a:r>
          </a:p>
          <a:p>
            <a:pPr marL="342900" indent="-342900">
              <a:spcBef>
                <a:spcPts val="844"/>
              </a:spcBef>
              <a:buFont typeface="Arial"/>
              <a:buChar char="•"/>
              <a:defRPr/>
            </a:pPr>
            <a:r>
              <a:rPr lang="en-US" sz="2400" dirty="0" smtClean="0"/>
              <a:t>Budgets &amp; Project Plans</a:t>
            </a:r>
          </a:p>
          <a:p>
            <a:pPr marL="342900" indent="-342900">
              <a:spcBef>
                <a:spcPts val="844"/>
              </a:spcBef>
              <a:buFont typeface="Arial"/>
              <a:buChar char="•"/>
              <a:defRPr/>
            </a:pPr>
            <a:r>
              <a:rPr lang="en-US" sz="2400" dirty="0" smtClean="0"/>
              <a:t>Report Cards from 2019-2020</a:t>
            </a:r>
          </a:p>
          <a:p>
            <a:pPr marL="342900" indent="-342900">
              <a:spcBef>
                <a:spcPts val="844"/>
              </a:spcBef>
              <a:buFont typeface="Arial"/>
              <a:buChar char="•"/>
              <a:defRPr/>
            </a:pPr>
            <a:r>
              <a:rPr lang="en-US" sz="2400" dirty="0" smtClean="0"/>
              <a:t>Mid-Year &amp; Year End Reports </a:t>
            </a:r>
          </a:p>
          <a:p>
            <a:pPr marL="342900" indent="-342900">
              <a:spcBef>
                <a:spcPts val="844"/>
              </a:spcBef>
              <a:buFont typeface="Arial"/>
              <a:buChar char="•"/>
              <a:defRPr/>
            </a:pPr>
            <a:r>
              <a:rPr lang="en-US" sz="2400" dirty="0" smtClean="0"/>
              <a:t>Monthly Reports</a:t>
            </a:r>
          </a:p>
          <a:p>
            <a:pPr marL="342900" indent="-342900">
              <a:spcBef>
                <a:spcPts val="844"/>
              </a:spcBef>
              <a:buFont typeface="Arial"/>
              <a:buChar char="•"/>
              <a:defRPr/>
            </a:pPr>
            <a:r>
              <a:rPr lang="en-US" sz="2400" dirty="0" smtClean="0"/>
              <a:t>Resources</a:t>
            </a:r>
          </a:p>
          <a:p>
            <a:pPr marL="638175" lvl="2" indent="-342900">
              <a:spcBef>
                <a:spcPts val="844"/>
              </a:spcBef>
              <a:buFont typeface="Arial"/>
              <a:buChar char="•"/>
              <a:defRPr/>
            </a:pPr>
            <a:r>
              <a:rPr lang="en-US" sz="2000" dirty="0" smtClean="0">
                <a:latin typeface="+mn-lt"/>
              </a:rPr>
              <a:t>Training for Healthcare Providers</a:t>
            </a:r>
          </a:p>
          <a:p>
            <a:pPr marL="638175" lvl="2" indent="-342900">
              <a:spcBef>
                <a:spcPts val="844"/>
              </a:spcBef>
              <a:buFont typeface="Arial"/>
              <a:buChar char="•"/>
              <a:defRPr/>
            </a:pPr>
            <a:r>
              <a:rPr lang="en-US" sz="2000" i="1" dirty="0" smtClean="0">
                <a:latin typeface="+mn-lt"/>
              </a:rPr>
              <a:t>About Me </a:t>
            </a:r>
            <a:r>
              <a:rPr lang="en-US" sz="2000" dirty="0" smtClean="0">
                <a:latin typeface="+mn-lt"/>
              </a:rPr>
              <a:t>document</a:t>
            </a:r>
            <a:endParaRPr lang="en-US" sz="2000" dirty="0">
              <a:latin typeface="+mn-lt"/>
            </a:endParaRP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Award Letters and Funding for 2020-2021</a:t>
            </a:r>
            <a:endParaRPr lang="en-US" b="1" dirty="0"/>
          </a:p>
        </p:txBody>
      </p:sp>
      <p:sp>
        <p:nvSpPr>
          <p:cNvPr id="3" name="Content Placeholder 2"/>
          <p:cNvSpPr>
            <a:spLocks noGrp="1"/>
          </p:cNvSpPr>
          <p:nvPr>
            <p:ph idx="1"/>
          </p:nvPr>
        </p:nvSpPr>
        <p:spPr>
          <a:xfrm>
            <a:off x="726018" y="2194090"/>
            <a:ext cx="9888973" cy="4464050"/>
          </a:xfrm>
        </p:spPr>
        <p:txBody>
          <a:bodyPr/>
          <a:lstStyle/>
          <a:p>
            <a:pPr marL="342900" indent="-342900">
              <a:spcBef>
                <a:spcPts val="844"/>
              </a:spcBef>
              <a:buFont typeface="Arial"/>
              <a:buChar char="•"/>
              <a:defRPr/>
            </a:pPr>
            <a:r>
              <a:rPr lang="en-US" sz="2400" dirty="0" smtClean="0">
                <a:cs typeface="Ubuntu Light"/>
              </a:rPr>
              <a:t>CDC Funding has been received</a:t>
            </a:r>
          </a:p>
          <a:p>
            <a:pPr marL="342900" indent="-342900">
              <a:spcBef>
                <a:spcPts val="844"/>
              </a:spcBef>
              <a:buFont typeface="Arial"/>
              <a:buChar char="•"/>
              <a:defRPr/>
            </a:pPr>
            <a:r>
              <a:rPr lang="en-US" sz="2400" dirty="0" smtClean="0">
                <a:latin typeface="+mn-lt"/>
              </a:rPr>
              <a:t>We expect our Golisano Foundation funds </a:t>
            </a:r>
            <a:r>
              <a:rPr lang="en-US" sz="2400" dirty="0" smtClean="0"/>
              <a:t>within the next 2 weeks</a:t>
            </a:r>
          </a:p>
          <a:p>
            <a:pPr marL="342900" indent="-342900">
              <a:spcBef>
                <a:spcPts val="844"/>
              </a:spcBef>
              <a:buFont typeface="Arial"/>
              <a:buChar char="•"/>
              <a:defRPr/>
            </a:pPr>
            <a:r>
              <a:rPr lang="en-US" sz="2400" dirty="0" smtClean="0">
                <a:latin typeface="+mn-lt"/>
              </a:rPr>
              <a:t>US Programs, who are up to date on reports, will be receiving award letters within 2 weeks</a:t>
            </a:r>
          </a:p>
          <a:p>
            <a:pPr marL="342900" indent="-342900">
              <a:spcBef>
                <a:spcPts val="844"/>
              </a:spcBef>
              <a:buFont typeface="Arial"/>
              <a:buChar char="•"/>
              <a:defRPr/>
            </a:pPr>
            <a:r>
              <a:rPr lang="en-US" sz="2400" dirty="0" smtClean="0"/>
              <a:t>Non-US Programs, who are up to date on reports, will receive award letters in about 4 weeks </a:t>
            </a:r>
          </a:p>
          <a:p>
            <a:pPr marL="342900" indent="-342900">
              <a:spcBef>
                <a:spcPts val="844"/>
              </a:spcBef>
              <a:buFont typeface="Arial"/>
              <a:buChar char="•"/>
              <a:defRPr/>
            </a:pPr>
            <a:r>
              <a:rPr lang="en-US" sz="2400" b="1" dirty="0" smtClean="0">
                <a:latin typeface="+mn-lt"/>
              </a:rPr>
              <a:t>Only funds for salary, benefits, and activities that are on-line or at home will be wired until restrictions on in-person events are lifted by SOI</a:t>
            </a:r>
            <a:endParaRPr lang="en-US" sz="2000" b="1" dirty="0">
              <a:latin typeface="+mn-lt"/>
            </a:endParaRP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37045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Budgets and Project Plans</a:t>
            </a:r>
            <a:endParaRPr lang="en-US" b="1" dirty="0"/>
          </a:p>
        </p:txBody>
      </p:sp>
      <p:sp>
        <p:nvSpPr>
          <p:cNvPr id="3" name="Content Placeholder 2"/>
          <p:cNvSpPr>
            <a:spLocks noGrp="1"/>
          </p:cNvSpPr>
          <p:nvPr>
            <p:ph idx="1"/>
          </p:nvPr>
        </p:nvSpPr>
        <p:spPr>
          <a:xfrm>
            <a:off x="726018" y="2194090"/>
            <a:ext cx="9888973" cy="4464050"/>
          </a:xfrm>
        </p:spPr>
        <p:txBody>
          <a:bodyPr/>
          <a:lstStyle/>
          <a:p>
            <a:pPr marL="342900" indent="-342900">
              <a:spcBef>
                <a:spcPts val="844"/>
              </a:spcBef>
              <a:buFont typeface="Arial"/>
              <a:buChar char="•"/>
              <a:defRPr/>
            </a:pPr>
            <a:r>
              <a:rPr lang="en-US" sz="2400" dirty="0" smtClean="0">
                <a:cs typeface="Ubuntu Light"/>
              </a:rPr>
              <a:t>Budgets need to be updated in </a:t>
            </a:r>
            <a:r>
              <a:rPr lang="en-US" sz="2400" dirty="0" err="1" smtClean="0">
                <a:cs typeface="Ubuntu Light"/>
              </a:rPr>
              <a:t>SmartSimple</a:t>
            </a:r>
            <a:r>
              <a:rPr lang="en-US" sz="2400" dirty="0" smtClean="0">
                <a:cs typeface="Ubuntu Light"/>
              </a:rPr>
              <a:t> (if you are making changes)</a:t>
            </a:r>
          </a:p>
          <a:p>
            <a:pPr marL="342900" indent="-342900">
              <a:spcBef>
                <a:spcPts val="844"/>
              </a:spcBef>
              <a:buFont typeface="Arial"/>
              <a:buChar char="•"/>
              <a:defRPr/>
            </a:pPr>
            <a:endParaRPr lang="en-US" sz="2400" dirty="0" smtClean="0">
              <a:cs typeface="Ubuntu Light"/>
            </a:endParaRPr>
          </a:p>
          <a:p>
            <a:pPr marL="342900" indent="-342900">
              <a:spcBef>
                <a:spcPts val="844"/>
              </a:spcBef>
              <a:buFont typeface="Arial"/>
              <a:buChar char="•"/>
              <a:defRPr/>
            </a:pPr>
            <a:r>
              <a:rPr lang="en-US" sz="2400" dirty="0" smtClean="0"/>
              <a:t>2020-2021 Project Plans will evolve as the year goes on. Hope that this additional planning is helpful to you. It is very helpful to us.</a:t>
            </a: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4</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21691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 Cards from 2019-2020</a:t>
            </a:r>
            <a:endParaRPr lang="en-US" b="1" dirty="0"/>
          </a:p>
        </p:txBody>
      </p:sp>
      <p:sp>
        <p:nvSpPr>
          <p:cNvPr id="3" name="Content Placeholder 2"/>
          <p:cNvSpPr>
            <a:spLocks noGrp="1"/>
          </p:cNvSpPr>
          <p:nvPr>
            <p:ph idx="1"/>
          </p:nvPr>
        </p:nvSpPr>
        <p:spPr>
          <a:xfrm>
            <a:off x="738718" y="2006765"/>
            <a:ext cx="9888973" cy="4464050"/>
          </a:xfrm>
        </p:spPr>
        <p:txBody>
          <a:bodyPr/>
          <a:lstStyle/>
          <a:p>
            <a:pPr marL="342900" indent="-342900">
              <a:spcBef>
                <a:spcPts val="844"/>
              </a:spcBef>
              <a:buFont typeface="Arial"/>
              <a:buChar char="•"/>
              <a:defRPr/>
            </a:pPr>
            <a:r>
              <a:rPr lang="en-US" sz="2400" dirty="0" smtClean="0">
                <a:cs typeface="Ubuntu Light"/>
              </a:rPr>
              <a:t>Healthy Communities Report Cards tell you how close you are to achieving Healthy Communities recognition.</a:t>
            </a:r>
          </a:p>
          <a:p>
            <a:pPr marL="342900" indent="-342900">
              <a:spcBef>
                <a:spcPts val="844"/>
              </a:spcBef>
              <a:buFont typeface="Arial"/>
              <a:buChar char="•"/>
              <a:defRPr/>
            </a:pPr>
            <a:r>
              <a:rPr lang="en-US" sz="2400" dirty="0" smtClean="0"/>
              <a:t>Most Programs, who sent in  year-end reports on time, have received their Report Cards. If you haven’t received a report card, don’t worry it will be coming this week.</a:t>
            </a:r>
          </a:p>
          <a:p>
            <a:pPr marL="342900" indent="-342900">
              <a:spcBef>
                <a:spcPts val="844"/>
              </a:spcBef>
              <a:buFont typeface="Arial"/>
              <a:buChar char="•"/>
              <a:defRPr/>
            </a:pPr>
            <a:r>
              <a:rPr lang="en-US" sz="2400" dirty="0" smtClean="0">
                <a:latin typeface="+mn-lt"/>
              </a:rPr>
              <a:t>Programs who were late sending in their year-end reports will receive report cards later. </a:t>
            </a:r>
          </a:p>
          <a:p>
            <a:pPr marL="342900" indent="-342900">
              <a:spcBef>
                <a:spcPts val="844"/>
              </a:spcBef>
              <a:buFont typeface="Arial"/>
              <a:buChar char="•"/>
              <a:defRPr/>
            </a:pPr>
            <a:r>
              <a:rPr lang="en-US" sz="2400" b="1" dirty="0" smtClean="0"/>
              <a:t>Please send back answers to any questions we asked you in the report card by the end of May.</a:t>
            </a:r>
            <a:endParaRPr lang="en-US" sz="2000" b="1" dirty="0">
              <a:latin typeface="+mn-lt"/>
            </a:endParaRP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5</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128038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Mid-Year and Year End Reports</a:t>
            </a:r>
            <a:endParaRPr lang="en-US" b="1" dirty="0"/>
          </a:p>
        </p:txBody>
      </p:sp>
      <p:sp>
        <p:nvSpPr>
          <p:cNvPr id="3" name="Content Placeholder 2"/>
          <p:cNvSpPr>
            <a:spLocks noGrp="1"/>
          </p:cNvSpPr>
          <p:nvPr>
            <p:ph idx="1"/>
          </p:nvPr>
        </p:nvSpPr>
        <p:spPr>
          <a:xfrm>
            <a:off x="726018" y="1928083"/>
            <a:ext cx="9888973" cy="4464050"/>
          </a:xfrm>
        </p:spPr>
        <p:txBody>
          <a:bodyPr/>
          <a:lstStyle/>
          <a:p>
            <a:pPr marL="342900" indent="-342900">
              <a:spcBef>
                <a:spcPts val="844"/>
              </a:spcBef>
              <a:buFont typeface="Arial"/>
              <a:buChar char="•"/>
              <a:defRPr/>
            </a:pPr>
            <a:r>
              <a:rPr lang="en-US" sz="2400" dirty="0" smtClean="0">
                <a:cs typeface="Ubuntu Light"/>
              </a:rPr>
              <a:t>Mid-Year Reports are due 15 October 2020</a:t>
            </a:r>
          </a:p>
          <a:p>
            <a:pPr marL="342900" indent="-342900">
              <a:spcBef>
                <a:spcPts val="844"/>
              </a:spcBef>
              <a:buFont typeface="Arial"/>
              <a:buChar char="•"/>
              <a:defRPr/>
            </a:pPr>
            <a:r>
              <a:rPr lang="en-US" sz="2400" dirty="0" smtClean="0">
                <a:cs typeface="Ubuntu Light"/>
              </a:rPr>
              <a:t>Year-End Reports are due 31 </a:t>
            </a:r>
            <a:r>
              <a:rPr lang="en-US" sz="2400" smtClean="0">
                <a:cs typeface="Ubuntu Light"/>
              </a:rPr>
              <a:t>March 2021</a:t>
            </a:r>
            <a:endParaRPr lang="en-US" sz="2400" dirty="0" smtClean="0">
              <a:cs typeface="Ubuntu Light"/>
            </a:endParaRPr>
          </a:p>
          <a:p>
            <a:pPr marL="342900" indent="-342900">
              <a:spcBef>
                <a:spcPts val="844"/>
              </a:spcBef>
              <a:buFont typeface="Arial"/>
              <a:buChar char="•"/>
              <a:defRPr/>
            </a:pPr>
            <a:r>
              <a:rPr lang="en-US" sz="2400" dirty="0" smtClean="0">
                <a:cs typeface="Ubuntu Light"/>
              </a:rPr>
              <a:t>We will ask you to describe your activities and also tell us the number of people you reached with each activity. </a:t>
            </a:r>
          </a:p>
          <a:p>
            <a:pPr marL="342900" indent="-342900">
              <a:spcBef>
                <a:spcPts val="844"/>
              </a:spcBef>
              <a:buFont typeface="Arial"/>
              <a:buChar char="•"/>
              <a:defRPr/>
            </a:pPr>
            <a:r>
              <a:rPr lang="en-US" sz="2400" dirty="0" smtClean="0">
                <a:cs typeface="Ubuntu Light"/>
              </a:rPr>
              <a:t>There will also be some questions about your work in response to COVID-19</a:t>
            </a:r>
          </a:p>
          <a:p>
            <a:pPr marL="342900" indent="-342900">
              <a:spcBef>
                <a:spcPts val="844"/>
              </a:spcBef>
              <a:buFont typeface="Arial"/>
              <a:buChar char="•"/>
              <a:defRPr/>
            </a:pPr>
            <a:r>
              <a:rPr lang="en-US" sz="2400" dirty="0" smtClean="0">
                <a:cs typeface="Ubuntu Light"/>
              </a:rPr>
              <a:t>We will share the questions that will be asked in these reports by 1 July 2020.</a:t>
            </a:r>
          </a:p>
          <a:p>
            <a:pPr marL="342900" indent="-342900">
              <a:spcBef>
                <a:spcPts val="844"/>
              </a:spcBef>
              <a:buFont typeface="Arial"/>
              <a:buChar char="•"/>
              <a:defRPr/>
            </a:pPr>
            <a:r>
              <a:rPr lang="en-US" sz="2400" dirty="0" smtClean="0">
                <a:cs typeface="Ubuntu Light"/>
              </a:rPr>
              <a:t>The report will be done in </a:t>
            </a:r>
            <a:r>
              <a:rPr lang="en-US" sz="2400" dirty="0" err="1" smtClean="0">
                <a:cs typeface="Ubuntu Light"/>
              </a:rPr>
              <a:t>SmartSimple</a:t>
            </a:r>
            <a:endParaRPr lang="en-US" sz="2400" dirty="0" smtClean="0">
              <a:cs typeface="Ubuntu Light"/>
            </a:endParaRP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6</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83012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Monthly Reports</a:t>
            </a:r>
            <a:endParaRPr lang="en-US" b="1" dirty="0"/>
          </a:p>
        </p:txBody>
      </p:sp>
      <p:sp>
        <p:nvSpPr>
          <p:cNvPr id="3" name="Content Placeholder 2"/>
          <p:cNvSpPr>
            <a:spLocks noGrp="1"/>
          </p:cNvSpPr>
          <p:nvPr>
            <p:ph idx="1"/>
          </p:nvPr>
        </p:nvSpPr>
        <p:spPr>
          <a:xfrm>
            <a:off x="726018" y="2194090"/>
            <a:ext cx="9888973" cy="4464050"/>
          </a:xfrm>
        </p:spPr>
        <p:txBody>
          <a:bodyPr/>
          <a:lstStyle/>
          <a:p>
            <a:pPr marL="342900" indent="-342900">
              <a:spcBef>
                <a:spcPts val="844"/>
              </a:spcBef>
              <a:buFont typeface="Arial"/>
              <a:buChar char="•"/>
              <a:defRPr/>
            </a:pPr>
            <a:r>
              <a:rPr lang="en-US" sz="2400" dirty="0" smtClean="0">
                <a:cs typeface="Ubuntu Light"/>
              </a:rPr>
              <a:t>Due on the 5</a:t>
            </a:r>
            <a:r>
              <a:rPr lang="en-US" sz="2400" baseline="30000" dirty="0" smtClean="0">
                <a:cs typeface="Ubuntu Light"/>
              </a:rPr>
              <a:t>th</a:t>
            </a:r>
            <a:r>
              <a:rPr lang="en-US" sz="2400" dirty="0" smtClean="0">
                <a:cs typeface="Ubuntu Light"/>
              </a:rPr>
              <a:t> of each month</a:t>
            </a:r>
          </a:p>
          <a:p>
            <a:pPr marL="342900" indent="-342900">
              <a:spcBef>
                <a:spcPts val="844"/>
              </a:spcBef>
              <a:buFont typeface="Arial"/>
              <a:buChar char="•"/>
              <a:defRPr/>
            </a:pPr>
            <a:r>
              <a:rPr lang="en-US" sz="2400" dirty="0" smtClean="0">
                <a:cs typeface="Ubuntu Light"/>
              </a:rPr>
              <a:t>Starts in June</a:t>
            </a:r>
          </a:p>
          <a:p>
            <a:pPr marL="342900" indent="-342900">
              <a:spcBef>
                <a:spcPts val="844"/>
              </a:spcBef>
              <a:buFont typeface="Arial"/>
              <a:buChar char="•"/>
              <a:defRPr/>
            </a:pPr>
            <a:r>
              <a:rPr lang="en-US" sz="2400" dirty="0">
                <a:hlinkClick r:id="rId2"/>
              </a:rPr>
              <a:t>https://specialolympics.qualtrics.com/jfe/form/SV_0HtyY6AACOQlk0Z</a:t>
            </a:r>
            <a:endParaRPr lang="en-US" sz="2400" dirty="0" smtClean="0">
              <a:cs typeface="Ubuntu Light"/>
            </a:endParaRP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7</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1520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4" name="Slide Number Placeholder 3"/>
          <p:cNvSpPr>
            <a:spLocks noGrp="1"/>
          </p:cNvSpPr>
          <p:nvPr>
            <p:ph type="sldNum" sz="quarter" idx="10"/>
          </p:nvPr>
        </p:nvSpPr>
        <p:spPr/>
        <p:txBody>
          <a:bodyPr/>
          <a:lstStyle/>
          <a:p>
            <a:fld id="{F4B88F72-1EA4-FE40-A5CA-BD0111E6622B}" type="slidenum">
              <a:rPr lang="en-US"/>
              <a:pPr/>
              <a:t>8</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132318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E7544DB-AE44-4DC1-9621-F5AAA124FF51}"/>
    </a:ext>
  </a:ext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89A9DB6D-0EC2-4A45-877A-A4DE960BE519}"/>
    </a:ext>
  </a:ext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B2AD32EC-0FFF-431B-9560-941FEF25F894}"/>
    </a:ext>
  </a:ext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althy-Athletes-Health-Red-Golisano-US.pptx" id="{8B50278C-EC34-458A-909C-61CDDD1816F6}" vid="{E8A793A8-DB61-4D2E-8185-3343DC33ABD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Health Template US with CDC</Template>
  <TotalTime>777</TotalTime>
  <Words>444</Words>
  <Application>Microsoft Office PowerPoint</Application>
  <PresentationFormat>Widescreen</PresentationFormat>
  <Paragraphs>48</Paragraphs>
  <Slides>8</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8</vt:i4>
      </vt:variant>
    </vt:vector>
  </HeadingPairs>
  <TitlesOfParts>
    <vt:vector size="20"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Healthy Communities Webinar </vt:lpstr>
      <vt:lpstr>Agenda</vt:lpstr>
      <vt:lpstr>Award Letters and Funding for 2020-2021</vt:lpstr>
      <vt:lpstr>Budgets and Project Plans</vt:lpstr>
      <vt:lpstr>Report Cards from 2019-2020</vt:lpstr>
      <vt:lpstr>Mid-Year and Year End Reports</vt:lpstr>
      <vt:lpstr>Monthly Reports</vt:lpstr>
      <vt:lpstr>Resources</vt:lpstr>
    </vt:vector>
  </TitlesOfParts>
  <Company>SOI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Communities Webinar</dc:title>
  <dc:creator>Onolee Stephan</dc:creator>
  <cp:lastModifiedBy>Onolee Stephan</cp:lastModifiedBy>
  <cp:revision>5</cp:revision>
  <dcterms:created xsi:type="dcterms:W3CDTF">2020-05-12T12:41:12Z</dcterms:created>
  <dcterms:modified xsi:type="dcterms:W3CDTF">2020-05-13T01:38:57Z</dcterms:modified>
</cp:coreProperties>
</file>