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Default Extension="pdf" ContentType="application/pdf"/>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56" r:id="rId3"/>
    <p:sldId id="258" r:id="rId4"/>
    <p:sldId id="259" r:id="rId5"/>
    <p:sldId id="261" r:id="rId6"/>
    <p:sldId id="260" r:id="rId7"/>
    <p:sldId id="262" r:id="rId8"/>
    <p:sldId id="263" r:id="rId9"/>
    <p:sldId id="265" r:id="rId10"/>
    <p:sldId id="264" r:id="rId11"/>
    <p:sldId id="266" r:id="rId12"/>
    <p:sldId id="267" r:id="rId13"/>
    <p:sldId id="268" r:id="rId14"/>
    <p:sldId id="269" r:id="rId15"/>
    <p:sldId id="270" r:id="rId16"/>
    <p:sldId id="271" r:id="rId17"/>
    <p:sldId id="272" r:id="rId18"/>
  </p:sldIdLst>
  <p:sldSz cx="100584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14" y="192"/>
      </p:cViewPr>
      <p:guideLst>
        <p:guide orient="horz" pos="2016"/>
        <p:guide pos="31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EDDFA-7EA2-B14E-B22F-2CB033D45273}" type="datetimeFigureOut">
              <a:rPr lang="en-US" smtClean="0"/>
              <a:pPr/>
              <a:t>11/16/2011</a:t>
            </a:fld>
            <a:endParaRPr lang="en-US" dirty="0"/>
          </a:p>
        </p:txBody>
      </p:sp>
      <p:sp>
        <p:nvSpPr>
          <p:cNvPr id="4" name="Slide Image Placeholder 3"/>
          <p:cNvSpPr>
            <a:spLocks noGrp="1" noRot="1" noChangeAspect="1"/>
          </p:cNvSpPr>
          <p:nvPr>
            <p:ph type="sldImg" idx="2"/>
          </p:nvPr>
        </p:nvSpPr>
        <p:spPr>
          <a:xfrm>
            <a:off x="735013" y="685800"/>
            <a:ext cx="53879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D6BE45-E641-A04A-B084-CAD88216A4D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8</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11</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D6BE45-E641-A04A-B084-CAD88216A4D5}"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988397"/>
            <a:ext cx="8549640"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3627120"/>
            <a:ext cx="7040880"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238549"/>
            <a:ext cx="2488407" cy="50984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3562" y="238549"/>
            <a:ext cx="7301071" cy="5098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113107"/>
            <a:ext cx="854964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2712932"/>
            <a:ext cx="8549640"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1394249"/>
            <a:ext cx="4894738"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1" y="1394249"/>
            <a:ext cx="4894739"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56329"/>
            <a:ext cx="9052560"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1432772"/>
            <a:ext cx="4444207"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2920" y="2029883"/>
            <a:ext cx="4444207"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1432772"/>
            <a:ext cx="4445953"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28" y="2029883"/>
            <a:ext cx="4445953"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254847"/>
            <a:ext cx="3309144"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555" y="254847"/>
            <a:ext cx="5622925"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1" y="1339427"/>
            <a:ext cx="3309144"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4480560"/>
            <a:ext cx="6035040"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517" y="571923"/>
            <a:ext cx="603504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971517" y="5009515"/>
            <a:ext cx="603504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D34328-A0F6-8F42-8B42-EB7B68E94D49}" type="datetimeFigureOut">
              <a:rPr lang="en-US" smtClean="0"/>
              <a:pPr/>
              <a:t>11/16/2011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E18E4D-F397-0D4F-B7C4-DF8C2B38D42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256329"/>
            <a:ext cx="905256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02920" y="1493521"/>
            <a:ext cx="9052560"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02920" y="5932594"/>
            <a:ext cx="2346960"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A0D34328-A0F6-8F42-8B42-EB7B68E94D49}" type="datetimeFigureOut">
              <a:rPr lang="en-US" smtClean="0"/>
              <a:pPr/>
              <a:t>11/16/2011</a:t>
            </a:fld>
            <a:endParaRPr lang="en-US" dirty="0"/>
          </a:p>
        </p:txBody>
      </p:sp>
      <p:sp>
        <p:nvSpPr>
          <p:cNvPr id="5" name="Footer Placeholder 4"/>
          <p:cNvSpPr>
            <a:spLocks noGrp="1"/>
          </p:cNvSpPr>
          <p:nvPr>
            <p:ph type="ftr" sz="quarter" idx="3"/>
          </p:nvPr>
        </p:nvSpPr>
        <p:spPr>
          <a:xfrm>
            <a:off x="3436620" y="5932594"/>
            <a:ext cx="3185160"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08520" y="5932594"/>
            <a:ext cx="2346960"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E6E18E4D-F397-0D4F-B7C4-DF8C2B38D42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pdf"/><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re the love_Banner.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rcRect l="4385" t="3906" r="13889" b="35062"/>
              <a:stretch>
                <a:fillRect/>
              </a:stretch>
            </p:blipFill>
          </mc:Choice>
          <mc:Fallback>
            <p:blipFill>
              <a:blip r:embed="rId3"/>
              <a:srcRect l="4385" t="3906" r="13889" b="35062"/>
              <a:stretch>
                <a:fillRect/>
              </a:stretch>
            </p:blipFill>
          </mc:Fallback>
        </mc:AlternateContent>
        <p:spPr>
          <a:xfrm>
            <a:off x="0" y="984128"/>
            <a:ext cx="10058400" cy="3428575"/>
          </a:xfrm>
          <a:prstGeom prst="rect">
            <a:avLst/>
          </a:prstGeom>
        </p:spPr>
      </p:pic>
      <p:pic>
        <p:nvPicPr>
          <p:cNvPr id="9" name="Picture 8" descr="Horizontal Fan.jpg"/>
          <p:cNvPicPr>
            <a:picLocks noChangeAspect="1"/>
          </p:cNvPicPr>
          <p:nvPr/>
        </p:nvPicPr>
        <p:blipFill>
          <a:blip r:embed="rId4"/>
          <a:stretch>
            <a:fillRect/>
          </a:stretch>
        </p:blipFill>
        <p:spPr>
          <a:xfrm>
            <a:off x="682057" y="5124028"/>
            <a:ext cx="2842054" cy="706028"/>
          </a:xfrm>
          <a:prstGeom prst="rect">
            <a:avLst/>
          </a:prstGeom>
        </p:spPr>
      </p:pic>
      <p:sp>
        <p:nvSpPr>
          <p:cNvPr id="10" name="TextBox 9"/>
          <p:cNvSpPr txBox="1"/>
          <p:nvPr/>
        </p:nvSpPr>
        <p:spPr>
          <a:xfrm>
            <a:off x="4603565" y="5074551"/>
            <a:ext cx="5857644" cy="707886"/>
          </a:xfrm>
          <a:prstGeom prst="rect">
            <a:avLst/>
          </a:prstGeom>
          <a:noFill/>
        </p:spPr>
        <p:txBody>
          <a:bodyPr wrap="square" rtlCol="0">
            <a:spAutoFit/>
          </a:bodyPr>
          <a:lstStyle/>
          <a:p>
            <a:r>
              <a:rPr lang="en-US" sz="4000" b="1" spc="-150" dirty="0" smtClean="0">
                <a:solidFill>
                  <a:schemeClr val="accent5"/>
                </a:solidFill>
                <a:latin typeface="Arial"/>
                <a:cs typeface="Arial"/>
              </a:rPr>
              <a:t>Activation Toolkit</a:t>
            </a:r>
            <a:endParaRPr lang="en-US" sz="4000" b="1" spc="-150" dirty="0">
              <a:solidFill>
                <a:schemeClr val="accent5"/>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5879" y="1169859"/>
            <a:ext cx="4266779" cy="3779240"/>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Email Signature</a:t>
            </a:r>
            <a:endParaRPr lang="en-US" sz="1000" dirty="0" smtClean="0">
              <a:solidFill>
                <a:prstClr val="black">
                  <a:lumMod val="65000"/>
                  <a:lumOff val="35000"/>
                </a:prstClr>
              </a:solidFill>
              <a:latin typeface="Arial"/>
              <a:cs typeface="Arial"/>
            </a:endParaRP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All Program staff includes e-mail tag for at least two weeks during the promotion between November 19, 2011 and January 3, 2012. </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Text &amp; artwork provided by SOI. </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You may also include the event logo or co-branded logo on your </a:t>
            </a:r>
            <a:br>
              <a:rPr lang="en-US" sz="1000" dirty="0" smtClean="0">
                <a:solidFill>
                  <a:prstClr val="black">
                    <a:lumMod val="65000"/>
                    <a:lumOff val="35000"/>
                  </a:prstClr>
                </a:solidFill>
                <a:latin typeface="Arial"/>
                <a:cs typeface="Arial"/>
              </a:rPr>
            </a:br>
            <a:r>
              <a:rPr lang="en-US" sz="1000" dirty="0" smtClean="0">
                <a:solidFill>
                  <a:prstClr val="black">
                    <a:lumMod val="65000"/>
                    <a:lumOff val="35000"/>
                  </a:prstClr>
                </a:solidFill>
                <a:latin typeface="Arial"/>
                <a:cs typeface="Arial"/>
              </a:rPr>
              <a:t>e-mail signature.</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Please remove the signature from your e-mail tag by </a:t>
            </a:r>
            <a:br>
              <a:rPr lang="en-US" sz="1000" dirty="0" smtClean="0">
                <a:solidFill>
                  <a:prstClr val="black">
                    <a:lumMod val="65000"/>
                    <a:lumOff val="35000"/>
                  </a:prstClr>
                </a:solidFill>
                <a:latin typeface="Arial"/>
                <a:cs typeface="Arial"/>
              </a:rPr>
            </a:br>
            <a:r>
              <a:rPr lang="en-US" sz="1000" dirty="0" smtClean="0">
                <a:solidFill>
                  <a:prstClr val="black">
                    <a:lumMod val="65000"/>
                    <a:lumOff val="35000"/>
                  </a:prstClr>
                </a:solidFill>
                <a:latin typeface="Arial"/>
                <a:cs typeface="Arial"/>
              </a:rPr>
              <a:t>January 4, 2012.</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Below is the text you will be required to use on your e-mail signature during the promotion, should you choose this activation option.</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E-mail signature graphic, please hyperlink to: </a:t>
            </a:r>
            <a:r>
              <a:rPr lang="en-US" sz="1000" b="1" dirty="0" smtClean="0">
                <a:solidFill>
                  <a:schemeClr val="accent5"/>
                </a:solidFill>
                <a:latin typeface="Arial"/>
                <a:cs typeface="Arial"/>
              </a:rPr>
              <a:t>Subaru.com/share</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Reporting: Please send a copy of your e-mail signature to </a:t>
            </a:r>
            <a:r>
              <a:rPr lang="en-US" sz="1000" b="1" dirty="0" smtClean="0">
                <a:solidFill>
                  <a:srgbClr val="4BACC6"/>
                </a:solidFill>
                <a:latin typeface="Arial"/>
                <a:cs typeface="Arial"/>
              </a:rPr>
              <a:t>tdevries@specialolympics.org </a:t>
            </a:r>
            <a:r>
              <a:rPr lang="en-US" sz="1000" dirty="0" smtClean="0">
                <a:solidFill>
                  <a:prstClr val="black">
                    <a:lumMod val="65000"/>
                    <a:lumOff val="35000"/>
                  </a:prstClr>
                </a:solidFill>
                <a:latin typeface="Arial"/>
                <a:cs typeface="Arial"/>
              </a:rPr>
              <a:t>or include a sample copy of e-mail used during promotional time period with post-promotion </a:t>
            </a:r>
            <a:br>
              <a:rPr lang="en-US" sz="1000" dirty="0" smtClean="0">
                <a:solidFill>
                  <a:prstClr val="black">
                    <a:lumMod val="65000"/>
                    <a:lumOff val="35000"/>
                  </a:prstClr>
                </a:solidFill>
                <a:latin typeface="Arial"/>
                <a:cs typeface="Arial"/>
              </a:rPr>
            </a:br>
            <a:r>
              <a:rPr lang="en-US" sz="1000" dirty="0" smtClean="0">
                <a:solidFill>
                  <a:prstClr val="black">
                    <a:lumMod val="65000"/>
                    <a:lumOff val="35000"/>
                  </a:prstClr>
                </a:solidFill>
                <a:latin typeface="Arial"/>
                <a:cs typeface="Arial"/>
              </a:rPr>
              <a:t>Activation Report.</a:t>
            </a:r>
          </a:p>
          <a:p>
            <a:pPr lvl="0">
              <a:lnSpc>
                <a:spcPts val="1480"/>
              </a:lnSpc>
              <a:spcAft>
                <a:spcPts val="600"/>
              </a:spcAft>
            </a:pPr>
            <a:r>
              <a:rPr lang="en-US" sz="1000" dirty="0" smtClean="0">
                <a:solidFill>
                  <a:prstClr val="black">
                    <a:lumMod val="65000"/>
                    <a:lumOff val="35000"/>
                  </a:prstClr>
                </a:solidFill>
                <a:latin typeface="Arial"/>
                <a:cs typeface="Arial"/>
              </a:rPr>
              <a:t> </a:t>
            </a:r>
          </a:p>
        </p:txBody>
      </p:sp>
      <p:sp>
        <p:nvSpPr>
          <p:cNvPr id="5" name="TextBox 4"/>
          <p:cNvSpPr txBox="1"/>
          <p:nvPr/>
        </p:nvSpPr>
        <p:spPr>
          <a:xfrm>
            <a:off x="5191433" y="1169859"/>
            <a:ext cx="4266779" cy="4125488"/>
          </a:xfrm>
          <a:prstGeom prst="rect">
            <a:avLst/>
          </a:prstGeom>
          <a:noFill/>
        </p:spPr>
        <p:txBody>
          <a:bodyPr wrap="square" rtlCol="0">
            <a:spAutoFit/>
          </a:bodyPr>
          <a:lstStyle/>
          <a:p>
            <a:pPr lvl="0">
              <a:lnSpc>
                <a:spcPts val="1480"/>
              </a:lnSpc>
              <a:spcAft>
                <a:spcPts val="600"/>
              </a:spcAft>
            </a:pP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b="1" dirty="0" smtClean="0">
                <a:solidFill>
                  <a:srgbClr val="4BACC6"/>
                </a:solidFill>
                <a:latin typeface="Arial"/>
                <a:cs typeface="Arial"/>
              </a:rPr>
              <a:t>Long: </a:t>
            </a:r>
            <a:br>
              <a:rPr lang="en-US" sz="1000" b="1" dirty="0" smtClean="0">
                <a:solidFill>
                  <a:srgbClr val="4BACC6"/>
                </a:solidFill>
                <a:latin typeface="Arial"/>
                <a:cs typeface="Arial"/>
              </a:rPr>
            </a:br>
            <a:r>
              <a:rPr lang="en-US" sz="1000" i="1" dirty="0" smtClean="0">
                <a:solidFill>
                  <a:prstClr val="black">
                    <a:lumMod val="65000"/>
                    <a:lumOff val="35000"/>
                  </a:prstClr>
                </a:solidFill>
                <a:latin typeface="Arial"/>
                <a:cs typeface="Arial"/>
              </a:rPr>
              <a:t>Get a great deal and support a great cause. If you, or someone you know, are purchasing a Subaru by January 3, 2012, pick Special Olympics as your “Share the Love” charity and Subaru will make a $250 donation to support our athletes! Each charity will receive a minimum donation of $250,000, up to a maximum total donation among all charities of $5,000,000. Learn more at: </a:t>
            </a:r>
            <a:r>
              <a:rPr lang="en-US" sz="1000" b="1" i="1" dirty="0" smtClean="0">
                <a:solidFill>
                  <a:srgbClr val="4BACC6"/>
                </a:solidFill>
                <a:latin typeface="Arial"/>
                <a:cs typeface="Arial"/>
              </a:rPr>
              <a:t>Subaru.com/share</a:t>
            </a:r>
            <a:r>
              <a:rPr lang="en-US" sz="1000" i="1" dirty="0" smtClean="0">
                <a:solidFill>
                  <a:prstClr val="black">
                    <a:lumMod val="65000"/>
                    <a:lumOff val="35000"/>
                  </a:prstClr>
                </a:solidFill>
                <a:latin typeface="Arial"/>
                <a:cs typeface="Arial"/>
              </a:rPr>
              <a:t>.</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r>
              <a:rPr lang="en-US" sz="1000" b="1" dirty="0" smtClean="0">
                <a:solidFill>
                  <a:srgbClr val="4BACC6"/>
                </a:solidFill>
                <a:latin typeface="Arial"/>
                <a:cs typeface="Arial"/>
              </a:rPr>
              <a:t>Short:</a:t>
            </a:r>
            <a:br>
              <a:rPr lang="en-US" sz="1000" b="1" dirty="0" smtClean="0">
                <a:solidFill>
                  <a:srgbClr val="4BACC6"/>
                </a:solidFill>
                <a:latin typeface="Arial"/>
                <a:cs typeface="Arial"/>
              </a:rPr>
            </a:br>
            <a:r>
              <a:rPr lang="en-US" sz="1000" i="1" dirty="0" smtClean="0">
                <a:solidFill>
                  <a:prstClr val="black">
                    <a:lumMod val="65000"/>
                    <a:lumOff val="35000"/>
                  </a:prstClr>
                </a:solidFill>
                <a:latin typeface="Arial"/>
                <a:cs typeface="Arial"/>
              </a:rPr>
              <a:t>We’re proud to be a charitable partner in the Subaru “Share the Love” event. Help Subaru support Special Olympics athletes and “Share the Love.”  Get a great deal and support a great cause. Learn more </a:t>
            </a:r>
            <a:br>
              <a:rPr lang="en-US" sz="1000" i="1" dirty="0" smtClean="0">
                <a:solidFill>
                  <a:prstClr val="black">
                    <a:lumMod val="65000"/>
                    <a:lumOff val="35000"/>
                  </a:prstClr>
                </a:solidFill>
                <a:latin typeface="Arial"/>
                <a:cs typeface="Arial"/>
              </a:rPr>
            </a:br>
            <a:r>
              <a:rPr lang="en-US" sz="1000" i="1" dirty="0" smtClean="0">
                <a:solidFill>
                  <a:prstClr val="black">
                    <a:lumMod val="65000"/>
                    <a:lumOff val="35000"/>
                  </a:prstClr>
                </a:solidFill>
                <a:latin typeface="Arial"/>
                <a:cs typeface="Arial"/>
              </a:rPr>
              <a:t>at: </a:t>
            </a:r>
            <a:r>
              <a:rPr lang="en-US" sz="1000" b="1" i="1" dirty="0" smtClean="0">
                <a:solidFill>
                  <a:srgbClr val="4BACC6"/>
                </a:solidFill>
                <a:latin typeface="Arial"/>
                <a:cs typeface="Arial"/>
              </a:rPr>
              <a:t>Subaru.com/share</a:t>
            </a:r>
            <a:r>
              <a:rPr lang="en-US" sz="1000" i="1" dirty="0" smtClean="0">
                <a:solidFill>
                  <a:prstClr val="black">
                    <a:lumMod val="65000"/>
                    <a:lumOff val="35000"/>
                  </a:prstClr>
                </a:solidFill>
                <a:latin typeface="Arial"/>
                <a:cs typeface="Arial"/>
              </a:rPr>
              <a:t>.</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r>
              <a:rPr lang="en-US" sz="1000" b="1" dirty="0" smtClean="0">
                <a:solidFill>
                  <a:srgbClr val="4BACC6"/>
                </a:solidFill>
                <a:latin typeface="Arial"/>
                <a:cs typeface="Arial"/>
              </a:rPr>
              <a:t>Short: </a:t>
            </a:r>
            <a:br>
              <a:rPr lang="en-US" sz="1000" b="1" dirty="0" smtClean="0">
                <a:solidFill>
                  <a:srgbClr val="4BACC6"/>
                </a:solidFill>
                <a:latin typeface="Arial"/>
                <a:cs typeface="Arial"/>
              </a:rPr>
            </a:br>
            <a:r>
              <a:rPr lang="en-US" sz="1000" i="1" dirty="0" smtClean="0">
                <a:solidFill>
                  <a:prstClr val="black">
                    <a:lumMod val="65000"/>
                    <a:lumOff val="35000"/>
                  </a:prstClr>
                </a:solidFill>
                <a:latin typeface="Arial"/>
                <a:cs typeface="Arial"/>
              </a:rPr>
              <a:t>Get a great deal and support a great cause. Help Subaru support Special Olympics athletes and “Share the Love.” Learn more </a:t>
            </a:r>
            <a:br>
              <a:rPr lang="en-US" sz="1000" i="1" dirty="0" smtClean="0">
                <a:solidFill>
                  <a:prstClr val="black">
                    <a:lumMod val="65000"/>
                    <a:lumOff val="35000"/>
                  </a:prstClr>
                </a:solidFill>
                <a:latin typeface="Arial"/>
                <a:cs typeface="Arial"/>
              </a:rPr>
            </a:br>
            <a:r>
              <a:rPr lang="en-US" sz="1000" i="1" dirty="0" smtClean="0">
                <a:solidFill>
                  <a:prstClr val="black">
                    <a:lumMod val="65000"/>
                    <a:lumOff val="35000"/>
                  </a:prstClr>
                </a:solidFill>
                <a:latin typeface="Arial"/>
                <a:cs typeface="Arial"/>
              </a:rPr>
              <a:t>at: </a:t>
            </a:r>
            <a:r>
              <a:rPr lang="en-US" sz="1000" b="1" i="1" dirty="0" smtClean="0">
                <a:solidFill>
                  <a:srgbClr val="4BACC6"/>
                </a:solidFill>
                <a:latin typeface="Arial"/>
                <a:cs typeface="Arial"/>
              </a:rPr>
              <a:t>Subaru.com/share</a:t>
            </a:r>
            <a:r>
              <a:rPr lang="en-US" sz="1000" i="1" dirty="0" smtClean="0">
                <a:solidFill>
                  <a:prstClr val="black">
                    <a:lumMod val="65000"/>
                    <a:lumOff val="35000"/>
                  </a:prstClr>
                </a:solidFill>
                <a:latin typeface="Arial"/>
                <a:cs typeface="Arial"/>
              </a:rPr>
              <a:t>.</a:t>
            </a:r>
          </a:p>
        </p:txBody>
      </p:sp>
      <p:pic>
        <p:nvPicPr>
          <p:cNvPr id="6" name="Picture 5"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7" name="Picture 6"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8" name="TextBox 7"/>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10</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9" name="Straight Connector 8"/>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3475810" cy="2323713"/>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Event Handouts</a:t>
            </a:r>
            <a:endParaRPr lang="en-US" sz="1000" dirty="0" smtClean="0">
              <a:solidFill>
                <a:prstClr val="black">
                  <a:lumMod val="65000"/>
                  <a:lumOff val="35000"/>
                </a:prstClr>
              </a:solidFill>
              <a:latin typeface="Arial"/>
              <a:cs typeface="Arial"/>
            </a:endParaRPr>
          </a:p>
          <a:p>
            <a:pPr marL="233363" lvl="0"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Incorporate the event logo or co-branded logo in flyers/information distributed at events.</a:t>
            </a:r>
          </a:p>
          <a:p>
            <a:pPr marL="233363" lvl="0"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Handout flyer at competitions/fundraisers/conferences/etc., in November and December.</a:t>
            </a:r>
          </a:p>
          <a:p>
            <a:pPr marL="233363" lvl="0"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Reporting: Provide copy of flyer and estimated number of material printed/distributed must be included with post-promotion Activation Report.</a:t>
            </a:r>
          </a:p>
          <a:p>
            <a:pPr lvl="0">
              <a:lnSpc>
                <a:spcPts val="1480"/>
              </a:lnSpc>
              <a:spcAft>
                <a:spcPts val="600"/>
              </a:spcAft>
            </a:pPr>
            <a:r>
              <a:rPr lang="en-US" sz="1000" dirty="0" smtClean="0">
                <a:solidFill>
                  <a:schemeClr val="tx1">
                    <a:lumMod val="65000"/>
                    <a:lumOff val="35000"/>
                  </a:schemeClr>
                </a:solidFill>
                <a:latin typeface="Arial"/>
                <a:cs typeface="Arial"/>
              </a:rPr>
              <a:t> </a:t>
            </a:r>
          </a:p>
        </p:txBody>
      </p:sp>
      <p:sp>
        <p:nvSpPr>
          <p:cNvPr id="16" name="TextBox 15"/>
          <p:cNvSpPr txBox="1"/>
          <p:nvPr/>
        </p:nvSpPr>
        <p:spPr>
          <a:xfrm>
            <a:off x="4367042" y="1169859"/>
            <a:ext cx="4968624" cy="4933402"/>
          </a:xfrm>
          <a:prstGeom prst="rect">
            <a:avLst/>
          </a:prstGeom>
          <a:noFill/>
        </p:spPr>
        <p:txBody>
          <a:bodyPr wrap="square" rtlCol="0">
            <a:spAutoFit/>
          </a:bodyPr>
          <a:lstStyle/>
          <a:p>
            <a:pPr lvl="0">
              <a:lnSpc>
                <a:spcPts val="1480"/>
              </a:lnSpc>
              <a:spcAft>
                <a:spcPts val="600"/>
              </a:spcAft>
            </a:pPr>
            <a:endParaRPr lang="en-US" sz="1000" dirty="0" smtClean="0">
              <a:solidFill>
                <a:schemeClr val="tx1">
                  <a:lumMod val="65000"/>
                  <a:lumOff val="35000"/>
                </a:schemeClr>
              </a:solidFill>
              <a:latin typeface="Arial"/>
              <a:cs typeface="Arial"/>
            </a:endParaRPr>
          </a:p>
          <a:p>
            <a:pPr lvl="0">
              <a:lnSpc>
                <a:spcPts val="1480"/>
              </a:lnSpc>
              <a:spcAft>
                <a:spcPts val="600"/>
              </a:spcAft>
            </a:pPr>
            <a:r>
              <a:rPr lang="en-US" sz="1000" b="1" dirty="0" smtClean="0">
                <a:solidFill>
                  <a:schemeClr val="accent5"/>
                </a:solidFill>
                <a:latin typeface="Arial"/>
                <a:cs typeface="Arial"/>
              </a:rPr>
              <a:t>Sample Handout Copy A (long):</a:t>
            </a:r>
          </a:p>
          <a:p>
            <a:pPr lvl="0">
              <a:lnSpc>
                <a:spcPts val="1480"/>
              </a:lnSpc>
              <a:spcAft>
                <a:spcPts val="600"/>
              </a:spcAft>
            </a:pPr>
            <a:r>
              <a:rPr lang="en-US" sz="1000" i="1" dirty="0" smtClean="0">
                <a:solidFill>
                  <a:schemeClr val="tx1">
                    <a:lumMod val="65000"/>
                    <a:lumOff val="35000"/>
                  </a:schemeClr>
                </a:solidFill>
                <a:latin typeface="Arial"/>
                <a:cs typeface="Arial"/>
              </a:rPr>
              <a:t>We’re proud to be one of five charitable partners in the Subaru “Share the Love” event. Subaru knows their owners care. That’s why they created the “Share the Love” event.  You get a great deal on a new Subaru and they’ll donate $250 to your choice of five charities, one of which is Special Olympics.  Over the last three years, they’ve donated nearly $15 million dollars to charity.  They hope to donate another five million by sharing the love again this year.</a:t>
            </a:r>
          </a:p>
          <a:p>
            <a:pPr lvl="0">
              <a:lnSpc>
                <a:spcPts val="1480"/>
              </a:lnSpc>
              <a:spcAft>
                <a:spcPts val="600"/>
              </a:spcAft>
            </a:pPr>
            <a:r>
              <a:rPr lang="en-US" sz="1000" i="1" dirty="0" smtClean="0">
                <a:solidFill>
                  <a:schemeClr val="tx1">
                    <a:lumMod val="65000"/>
                    <a:lumOff val="35000"/>
                  </a:schemeClr>
                </a:solidFill>
                <a:latin typeface="Arial"/>
                <a:cs typeface="Arial"/>
              </a:rPr>
              <a:t>Whether you are in the market for a new Subaru or you know someone who is, be sure to pick Special Olympics as your “Share the Love” charity and help support our athletes. Learn more by visiting </a:t>
            </a:r>
            <a:r>
              <a:rPr lang="en-US" sz="1000" b="1" i="1" dirty="0" smtClean="0">
                <a:solidFill>
                  <a:srgbClr val="4BACC6"/>
                </a:solidFill>
                <a:latin typeface="Arial"/>
                <a:cs typeface="Arial"/>
              </a:rPr>
              <a:t>Subaru.com/share</a:t>
            </a:r>
            <a:r>
              <a:rPr lang="en-US" sz="1000" i="1" dirty="0" smtClean="0">
                <a:solidFill>
                  <a:schemeClr val="tx1">
                    <a:lumMod val="65000"/>
                    <a:lumOff val="35000"/>
                  </a:schemeClr>
                </a:solidFill>
                <a:latin typeface="Arial"/>
                <a:cs typeface="Arial"/>
              </a:rPr>
              <a:t>. </a:t>
            </a:r>
          </a:p>
          <a:p>
            <a:pPr lvl="0">
              <a:lnSpc>
                <a:spcPts val="1480"/>
              </a:lnSpc>
              <a:spcAft>
                <a:spcPts val="600"/>
              </a:spcAft>
            </a:pPr>
            <a:r>
              <a:rPr lang="en-US" sz="1000" i="1" dirty="0" smtClean="0">
                <a:solidFill>
                  <a:schemeClr val="tx1">
                    <a:lumMod val="65000"/>
                    <a:lumOff val="35000"/>
                  </a:schemeClr>
                </a:solidFill>
                <a:latin typeface="Arial"/>
                <a:cs typeface="Arial"/>
              </a:rPr>
              <a:t>Each of the participating charities will receive a minimum donation of $250,000, up to a maximum total donation among all five charities of $5,000,000. </a:t>
            </a:r>
          </a:p>
          <a:p>
            <a:pPr lvl="0">
              <a:lnSpc>
                <a:spcPts val="1480"/>
              </a:lnSpc>
              <a:spcAft>
                <a:spcPts val="600"/>
              </a:spcAft>
            </a:pPr>
            <a:r>
              <a:rPr lang="en-US" sz="1000" dirty="0" smtClean="0">
                <a:solidFill>
                  <a:schemeClr val="tx1">
                    <a:lumMod val="65000"/>
                    <a:lumOff val="35000"/>
                  </a:schemeClr>
                </a:solidFill>
                <a:latin typeface="Arial"/>
                <a:cs typeface="Arial"/>
              </a:rPr>
              <a:t> </a:t>
            </a:r>
          </a:p>
          <a:p>
            <a:pPr lvl="0">
              <a:lnSpc>
                <a:spcPts val="1480"/>
              </a:lnSpc>
              <a:spcAft>
                <a:spcPts val="600"/>
              </a:spcAft>
            </a:pPr>
            <a:r>
              <a:rPr lang="en-US" sz="1000" b="1" dirty="0" smtClean="0">
                <a:solidFill>
                  <a:srgbClr val="4BACC6"/>
                </a:solidFill>
                <a:latin typeface="Arial"/>
                <a:cs typeface="Arial"/>
              </a:rPr>
              <a:t>Sample Handout Copy B (short): </a:t>
            </a:r>
          </a:p>
          <a:p>
            <a:pPr lvl="0">
              <a:lnSpc>
                <a:spcPts val="1480"/>
              </a:lnSpc>
              <a:spcAft>
                <a:spcPts val="600"/>
              </a:spcAft>
            </a:pPr>
            <a:r>
              <a:rPr lang="en-US" sz="1000" i="1" dirty="0" smtClean="0">
                <a:solidFill>
                  <a:schemeClr val="tx1">
                    <a:lumMod val="65000"/>
                    <a:lumOff val="35000"/>
                  </a:schemeClr>
                </a:solidFill>
                <a:latin typeface="Arial"/>
                <a:cs typeface="Arial"/>
              </a:rPr>
              <a:t>We’re proud to be one of five charitable partners in Subaru’s “Share the Love” event. If you, or someone you know, are purchasing a Subaru before January 3, 2012, pick Special Olympics as your “Share the Love” charity and Subaru will make a $250 donation to support our athletes!  Each of the participating charities will receive a minimum donation of $250,000, up to a maximum total donation among all five charities of $5,000,000. Learn more at: </a:t>
            </a:r>
            <a:r>
              <a:rPr lang="en-US" sz="1000" b="1" i="1" dirty="0" smtClean="0">
                <a:solidFill>
                  <a:srgbClr val="4BACC6"/>
                </a:solidFill>
                <a:latin typeface="Arial"/>
                <a:cs typeface="Arial"/>
              </a:rPr>
              <a:t>Subaru.com/share</a:t>
            </a:r>
            <a:r>
              <a:rPr lang="en-US" sz="1000" i="1" dirty="0" smtClean="0">
                <a:solidFill>
                  <a:schemeClr val="tx1">
                    <a:lumMod val="65000"/>
                    <a:lumOff val="35000"/>
                  </a:schemeClr>
                </a:solidFill>
                <a:latin typeface="Arial"/>
                <a:cs typeface="Arial"/>
              </a:rPr>
              <a:t>.</a:t>
            </a:r>
          </a:p>
          <a:p>
            <a:pPr lvl="0">
              <a:lnSpc>
                <a:spcPts val="1480"/>
              </a:lnSpc>
              <a:spcAft>
                <a:spcPts val="600"/>
              </a:spcAft>
            </a:pPr>
            <a:endParaRPr lang="en-US" sz="1000" i="1" dirty="0">
              <a:solidFill>
                <a:prstClr val="black">
                  <a:lumMod val="65000"/>
                  <a:lumOff val="35000"/>
                </a:prstClr>
              </a:solidFill>
              <a:latin typeface="Arial"/>
              <a:cs typeface="Arial"/>
            </a:endParaRPr>
          </a:p>
        </p:txBody>
      </p:sp>
      <p:pic>
        <p:nvPicPr>
          <p:cNvPr id="5" name="Picture 4"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6" name="Picture 5"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7" name="TextBox 6"/>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11</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8" name="Straight Connector 7"/>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79" y="1169859"/>
            <a:ext cx="8878909" cy="2932854"/>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Newsletter Copy</a:t>
            </a:r>
            <a:endParaRPr lang="en-US" sz="1000" dirty="0" smtClean="0">
              <a:solidFill>
                <a:prstClr val="black">
                  <a:lumMod val="65000"/>
                  <a:lumOff val="35000"/>
                </a:prstClr>
              </a:solidFill>
              <a:latin typeface="Arial"/>
              <a:cs typeface="Arial"/>
            </a:endParaRPr>
          </a:p>
          <a:p>
            <a:pPr lvl="0">
              <a:lnSpc>
                <a:spcPts val="1480"/>
              </a:lnSpc>
              <a:spcAft>
                <a:spcPts val="600"/>
              </a:spcAft>
              <a:buClr>
                <a:schemeClr val="accent5"/>
              </a:buClr>
            </a:pPr>
            <a:r>
              <a:rPr lang="en-US" sz="1000" dirty="0" smtClean="0">
                <a:solidFill>
                  <a:schemeClr val="tx1">
                    <a:lumMod val="65000"/>
                    <a:lumOff val="35000"/>
                  </a:schemeClr>
                </a:solidFill>
                <a:latin typeface="Arial"/>
                <a:cs typeface="Arial"/>
              </a:rPr>
              <a:t>Include event logo or co-branded logo and link to </a:t>
            </a:r>
            <a:r>
              <a:rPr lang="en-US" sz="1000" b="1" dirty="0" smtClean="0">
                <a:solidFill>
                  <a:srgbClr val="4BACC6"/>
                </a:solidFill>
                <a:latin typeface="Arial"/>
                <a:cs typeface="Arial"/>
              </a:rPr>
              <a:t>Subaru.com/share</a:t>
            </a:r>
            <a:r>
              <a:rPr lang="en-US" sz="1000" dirty="0" smtClean="0">
                <a:solidFill>
                  <a:schemeClr val="tx1">
                    <a:lumMod val="65000"/>
                    <a:lumOff val="35000"/>
                  </a:schemeClr>
                </a:solidFill>
                <a:latin typeface="Arial"/>
                <a:cs typeface="Arial"/>
              </a:rPr>
              <a:t>.</a:t>
            </a:r>
          </a:p>
          <a:p>
            <a:pPr lvl="0">
              <a:lnSpc>
                <a:spcPts val="1480"/>
              </a:lnSpc>
              <a:spcAft>
                <a:spcPts val="600"/>
              </a:spcAft>
              <a:buClr>
                <a:schemeClr val="accent5"/>
              </a:buClr>
            </a:pPr>
            <a:endParaRPr lang="en-US" sz="1000" dirty="0" smtClean="0">
              <a:solidFill>
                <a:schemeClr val="tx1">
                  <a:lumMod val="65000"/>
                  <a:lumOff val="35000"/>
                </a:schemeClr>
              </a:solidFill>
              <a:latin typeface="Arial"/>
              <a:cs typeface="Arial"/>
            </a:endParaRPr>
          </a:p>
          <a:p>
            <a:pPr lvl="0">
              <a:lnSpc>
                <a:spcPts val="1480"/>
              </a:lnSpc>
              <a:spcAft>
                <a:spcPts val="600"/>
              </a:spcAft>
              <a:buClr>
                <a:schemeClr val="accent5"/>
              </a:buClr>
            </a:pPr>
            <a:r>
              <a:rPr lang="en-US" sz="1000" i="1" dirty="0" smtClean="0">
                <a:solidFill>
                  <a:schemeClr val="tx1">
                    <a:lumMod val="65000"/>
                    <a:lumOff val="35000"/>
                  </a:schemeClr>
                </a:solidFill>
                <a:latin typeface="Arial"/>
                <a:cs typeface="Arial"/>
              </a:rPr>
              <a:t>“Share the Love” with Special Olympics at Your Local Subaru Dealer</a:t>
            </a:r>
          </a:p>
          <a:p>
            <a:pPr lvl="0">
              <a:lnSpc>
                <a:spcPts val="1480"/>
              </a:lnSpc>
              <a:spcAft>
                <a:spcPts val="600"/>
              </a:spcAft>
              <a:buClr>
                <a:schemeClr val="accent5"/>
              </a:buClr>
            </a:pPr>
            <a:r>
              <a:rPr lang="en-US" sz="1000" i="1" dirty="0" smtClean="0">
                <a:solidFill>
                  <a:schemeClr val="tx1">
                    <a:lumMod val="65000"/>
                    <a:lumOff val="35000"/>
                  </a:schemeClr>
                </a:solidFill>
                <a:latin typeface="Arial"/>
                <a:cs typeface="Arial"/>
              </a:rPr>
              <a:t>We’re proud to be one of five charitable partners in the Subaru “Share the Love” event. Subaru knows their owners care. That’s why they created the “Share the Love” event.  You get a great deal on a new Subaru and they’ll donate $250 to your choice of five charities, one of which is Special Olympics.  Over the last three years, they’ve donated nearly $15 million dollars to charity.  They hope to donate another five million by sharing the love again this year. </a:t>
            </a:r>
          </a:p>
          <a:p>
            <a:pPr lvl="0">
              <a:lnSpc>
                <a:spcPts val="1480"/>
              </a:lnSpc>
              <a:spcAft>
                <a:spcPts val="600"/>
              </a:spcAft>
              <a:buClr>
                <a:schemeClr val="accent5"/>
              </a:buClr>
            </a:pPr>
            <a:r>
              <a:rPr lang="en-US" sz="1000" i="1" dirty="0" smtClean="0">
                <a:solidFill>
                  <a:schemeClr val="tx1">
                    <a:lumMod val="65000"/>
                    <a:lumOff val="35000"/>
                  </a:schemeClr>
                </a:solidFill>
                <a:latin typeface="Arial"/>
                <a:cs typeface="Arial"/>
              </a:rPr>
              <a:t>Funds donated to Special Olympics will benefit our programs in local communities across the United States helping us to provide greater services for our athletes. </a:t>
            </a:r>
          </a:p>
          <a:p>
            <a:pPr lvl="0">
              <a:lnSpc>
                <a:spcPts val="1480"/>
              </a:lnSpc>
              <a:spcAft>
                <a:spcPts val="600"/>
              </a:spcAft>
              <a:buClr>
                <a:schemeClr val="accent5"/>
              </a:buClr>
            </a:pPr>
            <a:r>
              <a:rPr lang="en-US" sz="1000" i="1" dirty="0" smtClean="0">
                <a:solidFill>
                  <a:schemeClr val="tx1">
                    <a:lumMod val="65000"/>
                    <a:lumOff val="35000"/>
                  </a:schemeClr>
                </a:solidFill>
                <a:latin typeface="Arial"/>
                <a:cs typeface="Arial"/>
              </a:rPr>
              <a:t>Whether you are in the market for a new Subaru or you know someone who is, be sure to pick Special Olympics as your “Share the Love” event charity and help support our athletes. Learn more by visiting </a:t>
            </a:r>
            <a:r>
              <a:rPr lang="en-US" sz="1000" b="1" i="1" dirty="0" smtClean="0">
                <a:solidFill>
                  <a:srgbClr val="4BACC6"/>
                </a:solidFill>
                <a:latin typeface="Arial"/>
                <a:cs typeface="Arial"/>
              </a:rPr>
              <a:t>Subaru.com/share</a:t>
            </a:r>
            <a:r>
              <a:rPr lang="en-US" sz="1000" i="1" dirty="0" smtClean="0">
                <a:solidFill>
                  <a:schemeClr val="tx1">
                    <a:lumMod val="65000"/>
                    <a:lumOff val="35000"/>
                  </a:schemeClr>
                </a:solidFill>
                <a:latin typeface="Arial"/>
                <a:cs typeface="Arial"/>
              </a:rPr>
              <a:t>. </a:t>
            </a:r>
          </a:p>
          <a:p>
            <a:pPr lvl="0">
              <a:lnSpc>
                <a:spcPts val="1480"/>
              </a:lnSpc>
              <a:spcAft>
                <a:spcPts val="600"/>
              </a:spcAft>
              <a:buClr>
                <a:schemeClr val="accent5"/>
              </a:buClr>
            </a:pPr>
            <a:r>
              <a:rPr lang="en-US" sz="1000" dirty="0" smtClean="0">
                <a:solidFill>
                  <a:schemeClr val="tx1">
                    <a:lumMod val="65000"/>
                    <a:lumOff val="35000"/>
                  </a:schemeClr>
                </a:solidFill>
                <a:latin typeface="Arial"/>
                <a:cs typeface="Arial"/>
              </a:rPr>
              <a:t> </a:t>
            </a:r>
          </a:p>
        </p:txBody>
      </p:sp>
      <p:pic>
        <p:nvPicPr>
          <p:cNvPr id="5" name="Picture 4"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6" name="Picture 5"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7" name="TextBox 6"/>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12</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8" name="Straight Connector 7"/>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79" y="1169859"/>
            <a:ext cx="9167850" cy="4973584"/>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Copy for Email/Letter to Special Olympics Donors, Families &amp; Other </a:t>
            </a:r>
            <a:r>
              <a:rPr lang="en-US" sz="1600" b="1" dirty="0">
                <a:solidFill>
                  <a:srgbClr val="4BACC6"/>
                </a:solidFill>
                <a:latin typeface="Arial"/>
                <a:cs typeface="Arial"/>
              </a:rPr>
              <a:t>C</a:t>
            </a:r>
            <a:r>
              <a:rPr lang="en-US" sz="1600" b="1" dirty="0" smtClean="0">
                <a:solidFill>
                  <a:srgbClr val="4BACC6"/>
                </a:solidFill>
                <a:latin typeface="Arial"/>
                <a:cs typeface="Arial"/>
              </a:rPr>
              <a:t>onstituents</a:t>
            </a:r>
          </a:p>
          <a:p>
            <a:pPr lvl="0">
              <a:lnSpc>
                <a:spcPts val="1480"/>
              </a:lnSpc>
              <a:spcAft>
                <a:spcPts val="600"/>
              </a:spcAft>
              <a:buClr>
                <a:schemeClr val="accent5"/>
              </a:buClr>
            </a:pPr>
            <a:r>
              <a:rPr lang="en-US" sz="1000" dirty="0" smtClean="0">
                <a:solidFill>
                  <a:schemeClr val="tx1">
                    <a:lumMod val="65000"/>
                    <a:lumOff val="35000"/>
                  </a:schemeClr>
                </a:solidFill>
                <a:latin typeface="Arial"/>
                <a:cs typeface="Arial"/>
              </a:rPr>
              <a:t>Include event logo or co-branded logo and link to </a:t>
            </a:r>
            <a:r>
              <a:rPr lang="en-US" sz="1000" b="1" dirty="0" smtClean="0">
                <a:solidFill>
                  <a:srgbClr val="4BACC6"/>
                </a:solidFill>
                <a:latin typeface="Arial"/>
                <a:cs typeface="Arial"/>
              </a:rPr>
              <a:t>Subaru.com/share</a:t>
            </a:r>
            <a:r>
              <a:rPr lang="en-US" sz="1000" dirty="0" smtClean="0">
                <a:solidFill>
                  <a:schemeClr val="tx1">
                    <a:lumMod val="65000"/>
                    <a:lumOff val="35000"/>
                  </a:schemeClr>
                </a:solidFill>
                <a:latin typeface="Arial"/>
                <a:cs typeface="Arial"/>
              </a:rPr>
              <a:t>.</a:t>
            </a:r>
          </a:p>
          <a:p>
            <a:pPr lvl="0">
              <a:lnSpc>
                <a:spcPts val="1280"/>
              </a:lnSpc>
              <a:spcAft>
                <a:spcPts val="600"/>
              </a:spcAft>
              <a:buClr>
                <a:schemeClr val="accent5"/>
              </a:buClr>
            </a:pPr>
            <a:r>
              <a:rPr lang="en-US" sz="1000" dirty="0">
                <a:solidFill>
                  <a:schemeClr val="tx1">
                    <a:lumMod val="65000"/>
                    <a:lumOff val="35000"/>
                  </a:schemeClr>
                </a:solidFill>
                <a:latin typeface="Arial"/>
                <a:cs typeface="Arial"/>
              </a:rPr>
              <a:t/>
            </a:r>
            <a:br>
              <a:rPr lang="en-US" sz="1000" dirty="0">
                <a:solidFill>
                  <a:schemeClr val="tx1">
                    <a:lumMod val="65000"/>
                    <a:lumOff val="35000"/>
                  </a:schemeClr>
                </a:solidFill>
                <a:latin typeface="Arial"/>
                <a:cs typeface="Arial"/>
              </a:rPr>
            </a:br>
            <a:r>
              <a:rPr lang="en-US" sz="900" i="1" dirty="0" smtClean="0">
                <a:solidFill>
                  <a:schemeClr val="tx1">
                    <a:lumMod val="65000"/>
                    <a:lumOff val="35000"/>
                  </a:schemeClr>
                </a:solidFill>
                <a:latin typeface="Arial"/>
                <a:cs typeface="Arial"/>
              </a:rPr>
              <a:t>Dear Friends of Special Olympics (Program):</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We are pleased to share the news that Special Olympics has been selected by Subaru to be one of five charities to participate in their fourth annual Share the Love event.  Subaru knows their owners care. That’s why they created the “Share the Love” event.  You get a great deal on a new Subaru and they’ll donate $250 to your choice of five charities, one of which is Special Olympics.  Over the last three years, they’ve donated nearly $15 million dollars to charity.  They hope to donate another five million by sharing the love again this year. </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This year’s promotion will be held from November 19, 2011 – January 3, 2012. A donation of $250 is made for every new Subaru vehicle sold or leased during the promotion to one of the five charities as selected by the consumer. Whether you are in the market for a new Subaru, or you know someone who is, be sure to pick Special Olympics as your “Share the Love” event charity and help support our athletes. Learn more by visiting </a:t>
            </a:r>
            <a:r>
              <a:rPr lang="en-US" sz="900" b="1" i="1" dirty="0" smtClean="0">
                <a:solidFill>
                  <a:srgbClr val="4BACC6"/>
                </a:solidFill>
                <a:latin typeface="Arial"/>
                <a:cs typeface="Arial"/>
              </a:rPr>
              <a:t>Subaru.com/share</a:t>
            </a:r>
            <a:r>
              <a:rPr lang="en-US" sz="900" i="1" dirty="0" smtClean="0">
                <a:solidFill>
                  <a:schemeClr val="tx1">
                    <a:lumMod val="65000"/>
                    <a:lumOff val="35000"/>
                  </a:schemeClr>
                </a:solidFill>
                <a:latin typeface="Arial"/>
                <a:cs typeface="Arial"/>
              </a:rPr>
              <a:t>. </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Subaru donations will help Special Olympics, among other things, to:</a:t>
            </a:r>
          </a:p>
          <a:p>
            <a:pPr marL="228600" lvl="0" indent="-114300">
              <a:lnSpc>
                <a:spcPts val="1280"/>
              </a:lnSpc>
              <a:spcAft>
                <a:spcPts val="600"/>
              </a:spcAft>
              <a:buClr>
                <a:schemeClr val="accent5"/>
              </a:buClr>
              <a:buFont typeface="Arial"/>
              <a:buChar char="•"/>
            </a:pPr>
            <a:r>
              <a:rPr lang="en-US" sz="900" i="1" dirty="0" smtClean="0">
                <a:solidFill>
                  <a:schemeClr val="tx1">
                    <a:lumMod val="65000"/>
                    <a:lumOff val="35000"/>
                  </a:schemeClr>
                </a:solidFill>
                <a:latin typeface="Arial"/>
                <a:cs typeface="Arial"/>
              </a:rPr>
              <a:t>Maintain our high-quality State Games in which more than (XXX) athletes bring their toughest competition </a:t>
            </a:r>
          </a:p>
          <a:p>
            <a:pPr marL="228600" lvl="0" indent="-114300">
              <a:lnSpc>
                <a:spcPts val="1280"/>
              </a:lnSpc>
              <a:spcAft>
                <a:spcPts val="600"/>
              </a:spcAft>
              <a:buClr>
                <a:schemeClr val="accent5"/>
              </a:buClr>
              <a:buFont typeface="Arial"/>
              <a:buChar char="•"/>
            </a:pPr>
            <a:r>
              <a:rPr lang="en-US" sz="900" i="1" dirty="0" smtClean="0">
                <a:solidFill>
                  <a:schemeClr val="tx1">
                    <a:lumMod val="65000"/>
                    <a:lumOff val="35000"/>
                  </a:schemeClr>
                </a:solidFill>
                <a:latin typeface="Arial"/>
                <a:cs typeface="Arial"/>
              </a:rPr>
              <a:t>Provide more (TBD: Healthy Athletes screenings, more opportunities for Young Athletes to develop, more robust local competitions—what are some of the things you could make happen with some additional funds?)</a:t>
            </a:r>
          </a:p>
          <a:p>
            <a:pPr marL="228600" lvl="0" indent="-114300">
              <a:lnSpc>
                <a:spcPts val="1280"/>
              </a:lnSpc>
              <a:spcAft>
                <a:spcPts val="600"/>
              </a:spcAft>
              <a:buClr>
                <a:schemeClr val="accent5"/>
              </a:buClr>
              <a:buFont typeface="Arial"/>
              <a:buChar char="•"/>
            </a:pPr>
            <a:r>
              <a:rPr lang="en-US" sz="900" i="1" dirty="0" smtClean="0">
                <a:solidFill>
                  <a:schemeClr val="tx1">
                    <a:lumMod val="65000"/>
                    <a:lumOff val="35000"/>
                  </a:schemeClr>
                </a:solidFill>
                <a:latin typeface="Arial"/>
                <a:cs typeface="Arial"/>
              </a:rPr>
              <a:t>Enable us to reach out to the additional (XXX) adults and children with intellectual disabilities across (STATE), and around the world</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Funds donated to Special Olympics will benefit our programs in local communities across the United States helping us to provide greater services and programs for our athletes. </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As always, your participation is vital to Special Olympics fundraising success. You can spread the word about “Share the Love” by visiting </a:t>
            </a:r>
            <a:r>
              <a:rPr lang="en-US" sz="900" b="1" i="1" dirty="0" smtClean="0">
                <a:solidFill>
                  <a:srgbClr val="4BACC6"/>
                </a:solidFill>
                <a:latin typeface="Arial"/>
                <a:cs typeface="Arial"/>
              </a:rPr>
              <a:t>Subaru.com/share </a:t>
            </a:r>
            <a:r>
              <a:rPr lang="en-US" sz="900" i="1" dirty="0" smtClean="0">
                <a:solidFill>
                  <a:schemeClr val="tx1">
                    <a:lumMod val="65000"/>
                    <a:lumOff val="35000"/>
                  </a:schemeClr>
                </a:solidFill>
                <a:latin typeface="Arial"/>
                <a:cs typeface="Arial"/>
              </a:rPr>
              <a:t>or </a:t>
            </a:r>
            <a:r>
              <a:rPr lang="en-US" sz="900" b="1" i="1" dirty="0" smtClean="0">
                <a:solidFill>
                  <a:srgbClr val="4BACC6"/>
                </a:solidFill>
                <a:latin typeface="Arial"/>
                <a:cs typeface="Arial"/>
              </a:rPr>
              <a:t>https://www.facebook.com/subaruofamerica?sk=app_257448760939476</a:t>
            </a:r>
            <a:r>
              <a:rPr lang="en-US" sz="900" i="1" dirty="0" smtClean="0">
                <a:solidFill>
                  <a:schemeClr val="tx1">
                    <a:lumMod val="65000"/>
                    <a:lumOff val="35000"/>
                  </a:schemeClr>
                </a:solidFill>
                <a:latin typeface="Arial"/>
                <a:cs typeface="Arial"/>
              </a:rPr>
              <a:t>.</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Additionally, (Insert specific local event information.) </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Salutation</a:t>
            </a:r>
          </a:p>
          <a:p>
            <a:pPr lvl="0">
              <a:lnSpc>
                <a:spcPts val="1280"/>
              </a:lnSpc>
              <a:spcAft>
                <a:spcPts val="600"/>
              </a:spcAft>
              <a:buClr>
                <a:schemeClr val="accent5"/>
              </a:buClr>
            </a:pPr>
            <a:r>
              <a:rPr lang="en-US" sz="900" i="1" dirty="0" smtClean="0">
                <a:solidFill>
                  <a:schemeClr val="tx1">
                    <a:lumMod val="65000"/>
                    <a:lumOff val="35000"/>
                  </a:schemeClr>
                </a:solidFill>
                <a:latin typeface="Arial"/>
                <a:cs typeface="Arial"/>
              </a:rPr>
              <a:t>Program CEO</a:t>
            </a:r>
          </a:p>
        </p:txBody>
      </p:sp>
      <p:pic>
        <p:nvPicPr>
          <p:cNvPr id="3" name="Picture 2"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5" name="Picture 4"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6" name="TextBox 5"/>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13</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7" name="Straight Connector 6"/>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5879" y="1169859"/>
            <a:ext cx="4266779" cy="932307"/>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Other</a:t>
            </a: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dirty="0" smtClean="0">
                <a:solidFill>
                  <a:prstClr val="black">
                    <a:lumMod val="65000"/>
                    <a:lumOff val="35000"/>
                  </a:prstClr>
                </a:solidFill>
                <a:latin typeface="Arial"/>
                <a:cs typeface="Arial"/>
              </a:rPr>
              <a:t>If your Program has an initiative that is not listed, but meets the goal of reaching as many constituents as possible, contact Tracy DeVries at </a:t>
            </a:r>
            <a:r>
              <a:rPr lang="en-US" sz="1000" b="1" dirty="0" smtClean="0">
                <a:solidFill>
                  <a:srgbClr val="4BACC6"/>
                </a:solidFill>
                <a:latin typeface="Arial"/>
                <a:cs typeface="Arial"/>
              </a:rPr>
              <a:t>tdevries@specialolympics.org</a:t>
            </a:r>
            <a:r>
              <a:rPr lang="en-US" sz="1000" dirty="0" smtClean="0">
                <a:solidFill>
                  <a:prstClr val="black">
                    <a:lumMod val="65000"/>
                    <a:lumOff val="35000"/>
                  </a:prstClr>
                </a:solidFill>
                <a:latin typeface="Arial"/>
                <a:cs typeface="Arial"/>
              </a:rPr>
              <a:t>, to discuss.</a:t>
            </a:r>
          </a:p>
        </p:txBody>
      </p:sp>
      <p:pic>
        <p:nvPicPr>
          <p:cNvPr id="4" name="Picture 3"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6" name="Picture 5"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7" name="TextBox 6"/>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14</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8" name="Straight Connector 7"/>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5879" y="1169859"/>
            <a:ext cx="8912333" cy="932307"/>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Talking Points for Subaru</a:t>
            </a: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b="1" dirty="0" smtClean="0">
                <a:solidFill>
                  <a:srgbClr val="4BACC6"/>
                </a:solidFill>
                <a:latin typeface="Arial"/>
                <a:cs typeface="Arial"/>
              </a:rPr>
              <a:t>Inspiring Subaru Employees to Embrace Fundraising Promotion</a:t>
            </a:r>
            <a:br>
              <a:rPr lang="en-US" sz="1000" b="1" dirty="0" smtClean="0">
                <a:solidFill>
                  <a:srgbClr val="4BACC6"/>
                </a:solidFill>
                <a:latin typeface="Arial"/>
                <a:cs typeface="Arial"/>
              </a:rPr>
            </a:br>
            <a:r>
              <a:rPr lang="en-US" sz="1000" dirty="0" smtClean="0">
                <a:solidFill>
                  <a:prstClr val="black">
                    <a:lumMod val="65000"/>
                    <a:lumOff val="35000"/>
                  </a:prstClr>
                </a:solidFill>
                <a:latin typeface="Arial"/>
                <a:cs typeface="Arial"/>
              </a:rPr>
              <a:t>Below, we’ve created some talking points or communication messages you can use with Subaru management in discussing whether you may visit their stores to help energize or even just educate employees.</a:t>
            </a:r>
          </a:p>
        </p:txBody>
      </p:sp>
      <p:sp>
        <p:nvSpPr>
          <p:cNvPr id="5" name="TextBox 4"/>
          <p:cNvSpPr txBox="1"/>
          <p:nvPr/>
        </p:nvSpPr>
        <p:spPr>
          <a:xfrm>
            <a:off x="5191433" y="2167521"/>
            <a:ext cx="4266779" cy="4087016"/>
          </a:xfrm>
          <a:prstGeom prst="rect">
            <a:avLst/>
          </a:prstGeom>
          <a:noFill/>
        </p:spPr>
        <p:txBody>
          <a:bodyPr wrap="square" rtlCol="0">
            <a:spAutoFit/>
          </a:bodyPr>
          <a:lstStyle/>
          <a:p>
            <a:pPr lvl="0">
              <a:lnSpc>
                <a:spcPts val="1480"/>
              </a:lnSpc>
              <a:spcAft>
                <a:spcPts val="600"/>
              </a:spcAft>
            </a:pPr>
            <a:r>
              <a:rPr lang="en-US" sz="1000" i="1" dirty="0" smtClean="0">
                <a:solidFill>
                  <a:prstClr val="black">
                    <a:lumMod val="65000"/>
                    <a:lumOff val="35000"/>
                  </a:prstClr>
                </a:solidFill>
                <a:latin typeface="Arial"/>
                <a:cs typeface="Arial"/>
              </a:rPr>
              <a:t>experience, the most successful employees are the most energized and knowledgeable about their nonprofit partners. </a:t>
            </a:r>
          </a:p>
          <a:p>
            <a:pPr lvl="0">
              <a:lnSpc>
                <a:spcPts val="1480"/>
              </a:lnSpc>
              <a:spcAft>
                <a:spcPts val="600"/>
              </a:spcAft>
            </a:pPr>
            <a:r>
              <a:rPr lang="en-US" sz="1000" i="1" dirty="0" smtClean="0">
                <a:solidFill>
                  <a:prstClr val="black">
                    <a:lumMod val="65000"/>
                    <a:lumOff val="35000"/>
                  </a:prstClr>
                </a:solidFill>
                <a:latin typeface="Arial"/>
                <a:cs typeface="Arial"/>
              </a:rPr>
              <a:t>That’s what we can deliver to your employees: energy, enthusiasm and the Special Olympics experience! We can help you: [share with them the tactics your Program could deliver]:</a:t>
            </a:r>
          </a:p>
          <a:p>
            <a:pPr marL="233363"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Bring an athlete to speak at a staff meeting </a:t>
            </a:r>
          </a:p>
          <a:p>
            <a:pPr marL="233363"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Bring an athlete to meet-and-greet with employees at Subaru dealers </a:t>
            </a:r>
          </a:p>
          <a:p>
            <a:pPr marL="233363"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Provide a DVD* for each dealer to play in their break room for their employees to introduce them to Special Olympics </a:t>
            </a:r>
            <a:r>
              <a:rPr lang="en-US" sz="900" i="1" dirty="0" smtClean="0">
                <a:solidFill>
                  <a:prstClr val="black">
                    <a:lumMod val="65000"/>
                    <a:lumOff val="35000"/>
                  </a:prstClr>
                </a:solidFill>
                <a:latin typeface="Arial"/>
                <a:cs typeface="Arial"/>
              </a:rPr>
              <a:t>(Only if your Program has a DVD or YouTube video that you’ve used to create excitement or share the Special Olympics experience)</a:t>
            </a:r>
          </a:p>
          <a:p>
            <a:pPr lvl="0">
              <a:lnSpc>
                <a:spcPts val="1480"/>
              </a:lnSpc>
              <a:spcAft>
                <a:spcPts val="600"/>
              </a:spcAft>
            </a:pPr>
            <a:r>
              <a:rPr lang="en-US" sz="1000" i="1" dirty="0" smtClean="0">
                <a:solidFill>
                  <a:prstClr val="black">
                    <a:lumMod val="65000"/>
                    <a:lumOff val="35000"/>
                  </a:prstClr>
                </a:solidFill>
                <a:latin typeface="Arial"/>
                <a:cs typeface="Arial"/>
              </a:rPr>
              <a:t>We will contact you in the coming weeks to discuss how Special Olympics </a:t>
            </a:r>
            <a:r>
              <a:rPr lang="en-US" sz="1000" i="1" dirty="0">
                <a:solidFill>
                  <a:prstClr val="black">
                    <a:lumMod val="65000"/>
                    <a:lumOff val="35000"/>
                  </a:prstClr>
                </a:solidFill>
                <a:latin typeface="Arial"/>
                <a:cs typeface="Arial"/>
              </a:rPr>
              <a:t>[</a:t>
            </a:r>
            <a:r>
              <a:rPr lang="en-US" sz="1000" i="1" dirty="0" smtClean="0">
                <a:solidFill>
                  <a:prstClr val="black">
                    <a:lumMod val="65000"/>
                    <a:lumOff val="35000"/>
                  </a:prstClr>
                </a:solidFill>
                <a:latin typeface="Arial"/>
                <a:cs typeface="Arial"/>
              </a:rPr>
              <a:t>Program] can help make this year’s campaign an overwhelming success and to thank you and your employees personally for allowing us to be part of the partnership.</a:t>
            </a:r>
          </a:p>
          <a:p>
            <a:pPr lvl="0">
              <a:lnSpc>
                <a:spcPts val="1480"/>
              </a:lnSpc>
              <a:spcAft>
                <a:spcPts val="600"/>
              </a:spcAft>
            </a:pPr>
            <a:r>
              <a:rPr lang="en-US" sz="1000" i="1" dirty="0" smtClean="0">
                <a:solidFill>
                  <a:prstClr val="black">
                    <a:lumMod val="65000"/>
                    <a:lumOff val="35000"/>
                  </a:prstClr>
                </a:solidFill>
                <a:latin typeface="Arial"/>
                <a:cs typeface="Arial"/>
              </a:rPr>
              <a:t>Signature</a:t>
            </a:r>
          </a:p>
          <a:p>
            <a:pPr lvl="0">
              <a:lnSpc>
                <a:spcPts val="1480"/>
              </a:lnSpc>
              <a:spcAft>
                <a:spcPts val="600"/>
              </a:spcAft>
            </a:pPr>
            <a:endParaRPr lang="en-US" sz="1000" i="1" dirty="0" smtClean="0">
              <a:solidFill>
                <a:prstClr val="black">
                  <a:lumMod val="65000"/>
                  <a:lumOff val="35000"/>
                </a:prstClr>
              </a:solidFill>
              <a:latin typeface="Arial"/>
              <a:cs typeface="Arial"/>
            </a:endParaRPr>
          </a:p>
        </p:txBody>
      </p:sp>
      <p:sp>
        <p:nvSpPr>
          <p:cNvPr id="4" name="TextBox 3"/>
          <p:cNvSpPr txBox="1"/>
          <p:nvPr/>
        </p:nvSpPr>
        <p:spPr>
          <a:xfrm>
            <a:off x="545879" y="2167521"/>
            <a:ext cx="4266779" cy="3817712"/>
          </a:xfrm>
          <a:prstGeom prst="rect">
            <a:avLst/>
          </a:prstGeom>
          <a:noFill/>
        </p:spPr>
        <p:txBody>
          <a:bodyPr wrap="square" rtlCol="0">
            <a:spAutoFit/>
          </a:bodyPr>
          <a:lstStyle/>
          <a:p>
            <a:pPr lvl="0">
              <a:lnSpc>
                <a:spcPts val="1480"/>
              </a:lnSpc>
              <a:spcAft>
                <a:spcPts val="600"/>
              </a:spcAft>
            </a:pPr>
            <a:r>
              <a:rPr lang="en-US" sz="1000" i="1" dirty="0" smtClean="0">
                <a:solidFill>
                  <a:prstClr val="black">
                    <a:lumMod val="65000"/>
                    <a:lumOff val="35000"/>
                  </a:prstClr>
                </a:solidFill>
                <a:latin typeface="Arial"/>
                <a:cs typeface="Arial"/>
              </a:rPr>
              <a:t>To celebrate our partnership and to introduce our mission and our movement to your employees, we would appreciate the opportunity to come into your dealership to thank your employees in person and talk to them about Special Olympics, particularly in case they should receive questions from consumers about our organization during the “Share the Love” event. We would also appreciate the opportunity to talk to your employees about ways to experience Special Olympics as a volunteer, such as at our very popular [Upcoming Event, Polar Plunge, Summer Games] taking place on [DATE].</a:t>
            </a:r>
          </a:p>
          <a:p>
            <a:pPr lvl="0">
              <a:lnSpc>
                <a:spcPts val="1480"/>
              </a:lnSpc>
              <a:spcAft>
                <a:spcPts val="600"/>
              </a:spcAft>
            </a:pPr>
            <a:r>
              <a:rPr lang="en-US" sz="1000" i="1" dirty="0" smtClean="0">
                <a:solidFill>
                  <a:prstClr val="black">
                    <a:lumMod val="65000"/>
                    <a:lumOff val="35000"/>
                  </a:prstClr>
                </a:solidFill>
                <a:latin typeface="Arial"/>
                <a:cs typeface="Arial"/>
              </a:rPr>
              <a:t>We could help you prepare your employees for this year’s fundraising campaign by:</a:t>
            </a:r>
          </a:p>
          <a:p>
            <a:pPr marL="225425"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Explaining what Special Olympics is and what it is that we do</a:t>
            </a:r>
          </a:p>
          <a:p>
            <a:pPr marL="225425"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Explaining why Special Olympics is part of this year’s campaign</a:t>
            </a:r>
          </a:p>
          <a:p>
            <a:pPr marL="225425" lvl="0" indent="-111125">
              <a:lnSpc>
                <a:spcPts val="1480"/>
              </a:lnSpc>
              <a:spcAft>
                <a:spcPts val="600"/>
              </a:spcAft>
              <a:buClr>
                <a:schemeClr val="accent5"/>
              </a:buClr>
              <a:buFont typeface="Arial"/>
              <a:buChar char="•"/>
            </a:pPr>
            <a:r>
              <a:rPr lang="en-US" sz="1000" i="1" dirty="0" smtClean="0">
                <a:solidFill>
                  <a:prstClr val="black">
                    <a:lumMod val="65000"/>
                    <a:lumOff val="35000"/>
                  </a:prstClr>
                </a:solidFill>
                <a:latin typeface="Arial"/>
                <a:cs typeface="Arial"/>
              </a:rPr>
              <a:t>Explaining why Subaru supports Special Olympics</a:t>
            </a:r>
          </a:p>
          <a:p>
            <a:pPr lvl="0">
              <a:lnSpc>
                <a:spcPts val="1480"/>
              </a:lnSpc>
              <a:spcAft>
                <a:spcPts val="600"/>
              </a:spcAft>
              <a:buClr>
                <a:schemeClr val="accent5"/>
              </a:buClr>
            </a:pPr>
            <a:r>
              <a:rPr lang="en-US" sz="1000" i="1" dirty="0" smtClean="0">
                <a:solidFill>
                  <a:prstClr val="black">
                    <a:lumMod val="65000"/>
                    <a:lumOff val="35000"/>
                  </a:prstClr>
                </a:solidFill>
                <a:latin typeface="Arial"/>
                <a:cs typeface="Arial"/>
              </a:rPr>
              <a:t>Additionally, we’d like to help you not only train employees to implement the promotion but to galvanize employees to reach for the stars! In our </a:t>
            </a:r>
          </a:p>
          <a:p>
            <a:pPr lvl="0">
              <a:lnSpc>
                <a:spcPts val="1480"/>
              </a:lnSpc>
              <a:spcAft>
                <a:spcPts val="600"/>
              </a:spcAft>
            </a:pPr>
            <a:r>
              <a:rPr lang="en-US" sz="1000" dirty="0" smtClean="0">
                <a:solidFill>
                  <a:prstClr val="black">
                    <a:lumMod val="65000"/>
                    <a:lumOff val="35000"/>
                  </a:prstClr>
                </a:solidFill>
                <a:latin typeface="Arial"/>
                <a:cs typeface="Arial"/>
              </a:rPr>
              <a:t> </a:t>
            </a:r>
          </a:p>
        </p:txBody>
      </p:sp>
      <p:pic>
        <p:nvPicPr>
          <p:cNvPr id="6" name="Picture 5"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7" name="Picture 6"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8" name="TextBox 7"/>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15</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9" name="Straight Connector 8"/>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5879" y="1169859"/>
            <a:ext cx="4266779" cy="5010346"/>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Activation Events</a:t>
            </a: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dirty="0" smtClean="0">
                <a:solidFill>
                  <a:prstClr val="black">
                    <a:lumMod val="65000"/>
                    <a:lumOff val="35000"/>
                  </a:prstClr>
                </a:solidFill>
                <a:latin typeface="Arial"/>
                <a:cs typeface="Arial"/>
              </a:rPr>
              <a:t>Individual Subaru dealers MAY participate locally with any of the five participating charities during the promotion. In the past, most dealers have opted to engage with zero, one or two of their charity partners. Activation for this promotion does NOT require you to reach out to all of the dealers or zone offices in your state. However, if they contact you, we ask that you work with them to include them at an existing event or possibly to create one with them at their dealership. </a:t>
            </a:r>
          </a:p>
          <a:p>
            <a:pPr lvl="0">
              <a:lnSpc>
                <a:spcPts val="1480"/>
              </a:lnSpc>
              <a:spcAft>
                <a:spcPts val="600"/>
              </a:spcAft>
            </a:pPr>
            <a:r>
              <a:rPr lang="en-US" sz="1000" dirty="0" smtClean="0">
                <a:solidFill>
                  <a:prstClr val="black">
                    <a:lumMod val="65000"/>
                    <a:lumOff val="35000"/>
                  </a:prstClr>
                </a:solidFill>
                <a:latin typeface="Arial"/>
                <a:cs typeface="Arial"/>
              </a:rPr>
              <a:t>It’s ok to reach out to Subaru dealers in your state. BUT – please remember, each Subaru dealer is ALREADY participating in the Subaru “Share the Love” event through the national promotion. They are not required to do any more locally, but some could choose to do so.</a:t>
            </a:r>
          </a:p>
          <a:p>
            <a:pPr lvl="0">
              <a:lnSpc>
                <a:spcPts val="1480"/>
              </a:lnSpc>
              <a:spcAft>
                <a:spcPts val="600"/>
              </a:spcAft>
            </a:pPr>
            <a:r>
              <a:rPr lang="en-US" sz="1000" dirty="0" smtClean="0">
                <a:solidFill>
                  <a:prstClr val="black">
                    <a:lumMod val="65000"/>
                    <a:lumOff val="35000"/>
                  </a:prstClr>
                </a:solidFill>
                <a:latin typeface="Arial"/>
                <a:cs typeface="Arial"/>
              </a:rPr>
              <a:t>Subaru is organized into three Zones. These Zones work with dealers in their regions and these Zone staff members may also elect to participate with Special Olympics locally.  </a:t>
            </a:r>
          </a:p>
          <a:p>
            <a:pPr marL="233363" lvl="0" indent="-111125">
              <a:lnSpc>
                <a:spcPts val="1480"/>
              </a:lnSpc>
              <a:spcAft>
                <a:spcPts val="600"/>
              </a:spcAft>
            </a:pPr>
            <a:r>
              <a:rPr lang="en-US" sz="1000" b="1" dirty="0" smtClean="0">
                <a:solidFill>
                  <a:prstClr val="black">
                    <a:lumMod val="65000"/>
                    <a:lumOff val="35000"/>
                  </a:prstClr>
                </a:solidFill>
                <a:latin typeface="Arial"/>
                <a:cs typeface="Arial"/>
              </a:rPr>
              <a:t>Eastern: </a:t>
            </a:r>
            <a:r>
              <a:rPr lang="en-US" sz="1000" dirty="0" smtClean="0">
                <a:solidFill>
                  <a:prstClr val="black">
                    <a:lumMod val="65000"/>
                    <a:lumOff val="35000"/>
                  </a:prstClr>
                </a:solidFill>
                <a:latin typeface="Arial"/>
                <a:cs typeface="Arial"/>
              </a:rPr>
              <a:t>New Jersey (Cherry Hill), DC, Atlanta, Orlando. </a:t>
            </a:r>
          </a:p>
          <a:p>
            <a:pPr marL="233363" lvl="0" indent="-111125">
              <a:lnSpc>
                <a:spcPts val="1480"/>
              </a:lnSpc>
              <a:spcAft>
                <a:spcPts val="600"/>
              </a:spcAft>
            </a:pPr>
            <a:r>
              <a:rPr lang="en-US" sz="1000" b="1" dirty="0" smtClean="0">
                <a:solidFill>
                  <a:prstClr val="black">
                    <a:lumMod val="65000"/>
                    <a:lumOff val="35000"/>
                  </a:prstClr>
                </a:solidFill>
                <a:latin typeface="Arial"/>
                <a:cs typeface="Arial"/>
              </a:rPr>
              <a:t>Central: </a:t>
            </a:r>
            <a:r>
              <a:rPr lang="en-US" sz="1000" dirty="0" smtClean="0">
                <a:solidFill>
                  <a:prstClr val="black">
                    <a:lumMod val="65000"/>
                    <a:lumOff val="35000"/>
                  </a:prstClr>
                </a:solidFill>
                <a:latin typeface="Arial"/>
                <a:cs typeface="Arial"/>
              </a:rPr>
              <a:t>Chicago, Columbus, Dallas, Minneapolis. </a:t>
            </a:r>
          </a:p>
          <a:p>
            <a:pPr marL="233363" lvl="0" indent="-111125">
              <a:lnSpc>
                <a:spcPts val="1480"/>
              </a:lnSpc>
              <a:spcAft>
                <a:spcPts val="600"/>
              </a:spcAft>
            </a:pPr>
            <a:r>
              <a:rPr lang="en-US" sz="1000" b="1" dirty="0" smtClean="0">
                <a:solidFill>
                  <a:prstClr val="black">
                    <a:lumMod val="65000"/>
                    <a:lumOff val="35000"/>
                  </a:prstClr>
                </a:solidFill>
                <a:latin typeface="Arial"/>
                <a:cs typeface="Arial"/>
              </a:rPr>
              <a:t>West: </a:t>
            </a:r>
            <a:r>
              <a:rPr lang="en-US" sz="1000" dirty="0" smtClean="0">
                <a:solidFill>
                  <a:prstClr val="black">
                    <a:lumMod val="65000"/>
                    <a:lumOff val="35000"/>
                  </a:prstClr>
                </a:solidFill>
                <a:latin typeface="Arial"/>
                <a:cs typeface="Arial"/>
              </a:rPr>
              <a:t>Denver, Portland, LA, San Francisco.</a:t>
            </a:r>
          </a:p>
          <a:p>
            <a:pPr marL="233363" lvl="0" indent="-111125">
              <a:lnSpc>
                <a:spcPts val="1480"/>
              </a:lnSpc>
              <a:spcAft>
                <a:spcPts val="600"/>
              </a:spcAft>
            </a:pPr>
            <a:r>
              <a:rPr lang="en-US" sz="1000" dirty="0" smtClean="0">
                <a:solidFill>
                  <a:prstClr val="black">
                    <a:lumMod val="65000"/>
                    <a:lumOff val="35000"/>
                  </a:prstClr>
                </a:solidFill>
                <a:latin typeface="Arial"/>
                <a:cs typeface="Arial"/>
              </a:rPr>
              <a:t>Their headquarters is in Cherry Hill, NJ.</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endParaRPr lang="en-US" sz="1000" dirty="0" smtClean="0">
              <a:solidFill>
                <a:prstClr val="black">
                  <a:lumMod val="65000"/>
                  <a:lumOff val="35000"/>
                </a:prstClr>
              </a:solidFill>
              <a:latin typeface="Arial"/>
              <a:cs typeface="Arial"/>
            </a:endParaRPr>
          </a:p>
        </p:txBody>
      </p:sp>
      <p:sp>
        <p:nvSpPr>
          <p:cNvPr id="6" name="TextBox 5"/>
          <p:cNvSpPr txBox="1"/>
          <p:nvPr/>
        </p:nvSpPr>
        <p:spPr>
          <a:xfrm>
            <a:off x="5202569" y="1169859"/>
            <a:ext cx="4266779" cy="4093428"/>
          </a:xfrm>
          <a:prstGeom prst="rect">
            <a:avLst/>
          </a:prstGeom>
          <a:noFill/>
        </p:spPr>
        <p:txBody>
          <a:bodyPr wrap="square" rtlCol="0">
            <a:spAutoFit/>
          </a:bodyPr>
          <a:lstStyle/>
          <a:p>
            <a:pPr lvl="0">
              <a:lnSpc>
                <a:spcPts val="1480"/>
              </a:lnSpc>
              <a:spcAft>
                <a:spcPts val="600"/>
              </a:spcAft>
            </a:pPr>
            <a:r>
              <a:rPr lang="en-US" sz="1000" dirty="0" smtClean="0">
                <a:solidFill>
                  <a:prstClr val="black">
                    <a:lumMod val="65000"/>
                    <a:lumOff val="35000"/>
                  </a:prstClr>
                </a:solidFill>
                <a:latin typeface="Arial"/>
                <a:cs typeface="Arial"/>
              </a:rPr>
              <a:t/>
            </a:r>
            <a:br>
              <a:rPr lang="en-US" sz="1000" dirty="0" smtClean="0">
                <a:solidFill>
                  <a:prstClr val="black">
                    <a:lumMod val="65000"/>
                    <a:lumOff val="35000"/>
                  </a:prstClr>
                </a:solidFill>
                <a:latin typeface="Arial"/>
                <a:cs typeface="Arial"/>
              </a:rPr>
            </a:br>
            <a:r>
              <a:rPr lang="en-US" sz="1000" dirty="0" smtClean="0">
                <a:solidFill>
                  <a:prstClr val="black">
                    <a:lumMod val="65000"/>
                    <a:lumOff val="35000"/>
                  </a:prstClr>
                </a:solidFill>
                <a:latin typeface="Arial"/>
                <a:cs typeface="Arial"/>
              </a:rPr>
              <a:t>Tracy DeVries will be the primary point of contact to each of the zone contacts. In theory the zones will notify Tracy of interest in participating locally by either a dealership or a zone office and she will then make the introductions to the relevant state Program. However, Programs might hear from a dealer directly—great! If so, please let Tracy know what your plans are so that she can share with other Programs, Subaru dealers and Subaru’s national office. </a:t>
            </a:r>
          </a:p>
          <a:p>
            <a:pPr lvl="0">
              <a:lnSpc>
                <a:spcPts val="1480"/>
              </a:lnSpc>
              <a:spcAft>
                <a:spcPts val="600"/>
              </a:spcAft>
            </a:pPr>
            <a:r>
              <a:rPr lang="en-US" sz="1000" dirty="0" smtClean="0">
                <a:solidFill>
                  <a:prstClr val="black">
                    <a:lumMod val="65000"/>
                    <a:lumOff val="35000"/>
                  </a:prstClr>
                </a:solidFill>
                <a:latin typeface="Arial"/>
                <a:cs typeface="Arial"/>
              </a:rPr>
              <a:t>If you participated with a dealer or zone office, we will ask you for the following at the end of the Subaru “Share the Love” event:</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A written summary of the event or interaction.</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Photos of Subaru employees interacting with athletes or other Special Olympics representatives.</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Quotes from either Subaru or Special Olympics representative about the event.</a:t>
            </a:r>
          </a:p>
          <a:p>
            <a:pPr marL="233363" lvl="0" indent="-111125">
              <a:lnSpc>
                <a:spcPts val="1480"/>
              </a:lnSpc>
              <a:spcAft>
                <a:spcPts val="600"/>
              </a:spcAft>
              <a:buClr>
                <a:schemeClr val="accent5"/>
              </a:buClr>
              <a:buFont typeface="Arial"/>
              <a:buChar char="•"/>
            </a:pPr>
            <a:r>
              <a:rPr lang="en-US" sz="1000" dirty="0" smtClean="0">
                <a:solidFill>
                  <a:prstClr val="black">
                    <a:lumMod val="65000"/>
                    <a:lumOff val="35000"/>
                  </a:prstClr>
                </a:solidFill>
                <a:latin typeface="Arial"/>
                <a:cs typeface="Arial"/>
              </a:rPr>
              <a:t>Any media highlights that resulted. </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endParaRPr lang="en-US" sz="1000" dirty="0" smtClean="0">
              <a:solidFill>
                <a:prstClr val="black">
                  <a:lumMod val="65000"/>
                  <a:lumOff val="35000"/>
                </a:prstClr>
              </a:solidFill>
              <a:latin typeface="Arial"/>
              <a:cs typeface="Arial"/>
            </a:endParaRPr>
          </a:p>
        </p:txBody>
      </p:sp>
      <p:pic>
        <p:nvPicPr>
          <p:cNvPr id="7" name="Picture 6"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8" name="Picture 7"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9" name="TextBox 8"/>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16</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10" name="Straight Connector 9"/>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45879" y="1169859"/>
            <a:ext cx="4266779" cy="553998"/>
          </a:xfrm>
          <a:prstGeom prst="rect">
            <a:avLst/>
          </a:prstGeom>
          <a:noFill/>
        </p:spPr>
        <p:txBody>
          <a:bodyPr wrap="square" rtlCol="0">
            <a:spAutoFit/>
          </a:bodyPr>
          <a:lstStyle/>
          <a:p>
            <a:pPr>
              <a:lnSpc>
                <a:spcPts val="1480"/>
              </a:lnSpc>
              <a:spcAft>
                <a:spcPts val="600"/>
              </a:spcAft>
            </a:pP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dirty="0" smtClean="0">
                <a:solidFill>
                  <a:prstClr val="black">
                    <a:lumMod val="65000"/>
                    <a:lumOff val="35000"/>
                  </a:prstClr>
                </a:solidFill>
                <a:latin typeface="Arial"/>
                <a:cs typeface="Arial"/>
              </a:rPr>
              <a:t> </a:t>
            </a:r>
          </a:p>
        </p:txBody>
      </p:sp>
      <p:sp>
        <p:nvSpPr>
          <p:cNvPr id="6" name="TextBox 5"/>
          <p:cNvSpPr txBox="1"/>
          <p:nvPr/>
        </p:nvSpPr>
        <p:spPr>
          <a:xfrm>
            <a:off x="545880" y="1169859"/>
            <a:ext cx="4266779" cy="2355773"/>
          </a:xfrm>
          <a:prstGeom prst="rect">
            <a:avLst/>
          </a:prstGeom>
          <a:noFill/>
        </p:spPr>
        <p:txBody>
          <a:bodyPr wrap="square" rtlCol="0">
            <a:spAutoFit/>
          </a:bodyPr>
          <a:lstStyle/>
          <a:p>
            <a:pPr lvl="0">
              <a:lnSpc>
                <a:spcPts val="1480"/>
              </a:lnSpc>
              <a:spcAft>
                <a:spcPts val="600"/>
              </a:spcAft>
            </a:pPr>
            <a:r>
              <a:rPr lang="en-US" sz="1600" b="1" dirty="0" smtClean="0">
                <a:solidFill>
                  <a:srgbClr val="4BACC6"/>
                </a:solidFill>
                <a:latin typeface="Arial"/>
                <a:cs typeface="Arial"/>
              </a:rPr>
              <a:t>Contact Information</a:t>
            </a: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dirty="0" smtClean="0">
                <a:solidFill>
                  <a:prstClr val="black">
                    <a:lumMod val="65000"/>
                    <a:lumOff val="35000"/>
                  </a:prstClr>
                </a:solidFill>
                <a:latin typeface="Arial"/>
                <a:cs typeface="Arial"/>
              </a:rPr>
              <a:t>If you have any questions about the Subaru “Share the Love” event or any of the materials in this toolkit, please contact Tracy DeVries.</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r>
              <a:rPr lang="en-US" sz="1000" dirty="0" smtClean="0">
                <a:solidFill>
                  <a:prstClr val="black">
                    <a:lumMod val="65000"/>
                    <a:lumOff val="35000"/>
                  </a:prstClr>
                </a:solidFill>
                <a:latin typeface="Arial"/>
                <a:cs typeface="Arial"/>
              </a:rPr>
              <a:t>Tracy DeVries</a:t>
            </a:r>
          </a:p>
          <a:p>
            <a:pPr lvl="0">
              <a:lnSpc>
                <a:spcPts val="1480"/>
              </a:lnSpc>
              <a:spcAft>
                <a:spcPts val="600"/>
              </a:spcAft>
            </a:pPr>
            <a:r>
              <a:rPr lang="en-US" sz="1000" dirty="0" smtClean="0">
                <a:solidFill>
                  <a:prstClr val="black">
                    <a:lumMod val="65000"/>
                    <a:lumOff val="35000"/>
                  </a:prstClr>
                </a:solidFill>
                <a:latin typeface="Arial"/>
                <a:cs typeface="Arial"/>
              </a:rPr>
              <a:t>1133 19th Street, NW</a:t>
            </a:r>
          </a:p>
          <a:p>
            <a:pPr lvl="0">
              <a:lnSpc>
                <a:spcPts val="1480"/>
              </a:lnSpc>
              <a:spcAft>
                <a:spcPts val="600"/>
              </a:spcAft>
            </a:pPr>
            <a:r>
              <a:rPr lang="en-US" sz="1000" dirty="0" smtClean="0">
                <a:solidFill>
                  <a:prstClr val="black">
                    <a:lumMod val="65000"/>
                    <a:lumOff val="35000"/>
                  </a:prstClr>
                </a:solidFill>
                <a:latin typeface="Arial"/>
                <a:cs typeface="Arial"/>
              </a:rPr>
              <a:t>Washington, DC 20036-3604</a:t>
            </a:r>
          </a:p>
          <a:p>
            <a:pPr lvl="0">
              <a:lnSpc>
                <a:spcPts val="1480"/>
              </a:lnSpc>
              <a:spcAft>
                <a:spcPts val="600"/>
              </a:spcAft>
            </a:pPr>
            <a:r>
              <a:rPr lang="en-US" sz="1000" dirty="0" smtClean="0">
                <a:solidFill>
                  <a:prstClr val="black">
                    <a:lumMod val="65000"/>
                    <a:lumOff val="35000"/>
                  </a:prstClr>
                </a:solidFill>
                <a:latin typeface="Arial"/>
                <a:cs typeface="Arial"/>
              </a:rPr>
              <a:t>Phone: 202-543-6330</a:t>
            </a:r>
          </a:p>
          <a:p>
            <a:pPr lvl="0">
              <a:lnSpc>
                <a:spcPts val="1480"/>
              </a:lnSpc>
              <a:spcAft>
                <a:spcPts val="600"/>
              </a:spcAft>
            </a:pPr>
            <a:r>
              <a:rPr lang="en-US" sz="1000" dirty="0" smtClean="0">
                <a:solidFill>
                  <a:prstClr val="black">
                    <a:lumMod val="65000"/>
                    <a:lumOff val="35000"/>
                  </a:prstClr>
                </a:solidFill>
                <a:latin typeface="Arial"/>
                <a:cs typeface="Arial"/>
              </a:rPr>
              <a:t>Email: </a:t>
            </a:r>
            <a:r>
              <a:rPr lang="en-US" sz="1000" b="1" dirty="0" smtClean="0">
                <a:solidFill>
                  <a:srgbClr val="4BACC6"/>
                </a:solidFill>
                <a:latin typeface="Arial"/>
                <a:cs typeface="Arial"/>
              </a:rPr>
              <a:t>tdevries@specialolympics.org</a:t>
            </a:r>
          </a:p>
        </p:txBody>
      </p:sp>
      <p:pic>
        <p:nvPicPr>
          <p:cNvPr id="4" name="Picture 3"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5" name="Picture 4"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7" name="TextBox 6"/>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17</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8" name="Straight Connector 7"/>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4266778" cy="3976730"/>
          </a:xfrm>
          <a:prstGeom prst="rect">
            <a:avLst/>
          </a:prstGeom>
          <a:noFill/>
        </p:spPr>
        <p:txBody>
          <a:bodyPr wrap="square" rtlCol="0">
            <a:spAutoFit/>
          </a:bodyPr>
          <a:lstStyle/>
          <a:p>
            <a:pPr>
              <a:lnSpc>
                <a:spcPts val="1480"/>
              </a:lnSpc>
              <a:spcAft>
                <a:spcPts val="600"/>
              </a:spcAft>
            </a:pPr>
            <a:r>
              <a:rPr lang="en-US" sz="1600" b="1" dirty="0">
                <a:solidFill>
                  <a:schemeClr val="accent5"/>
                </a:solidFill>
                <a:latin typeface="Arial"/>
                <a:cs typeface="Arial"/>
              </a:rPr>
              <a:t>Campaign Overview</a:t>
            </a:r>
            <a:endParaRPr lang="en-US" sz="1600" dirty="0">
              <a:solidFill>
                <a:schemeClr val="accent5"/>
              </a:solidFill>
              <a:latin typeface="Arial"/>
              <a:cs typeface="Arial"/>
            </a:endParaRPr>
          </a:p>
          <a:p>
            <a:pPr>
              <a:lnSpc>
                <a:spcPts val="1480"/>
              </a:lnSpc>
              <a:spcAft>
                <a:spcPts val="600"/>
              </a:spcAft>
            </a:pPr>
            <a:r>
              <a:rPr lang="en-US" sz="1000" dirty="0">
                <a:solidFill>
                  <a:schemeClr val="tx1">
                    <a:lumMod val="65000"/>
                    <a:lumOff val="35000"/>
                  </a:schemeClr>
                </a:solidFill>
                <a:latin typeface="Arial"/>
                <a:cs typeface="Arial"/>
              </a:rPr>
              <a:t>Special Olympics has been selected by Subaru to be one of five organizations to participate in their fourth annual “Share the Love” event. This year’s promotion will be held from November 19, 2011 – January 3, 2012. As in previous years, a donation of $250 is made for every new Subaru vehicle sold or leased during the promotion to one of five organizations as selected by the consumer. This year’s charities are: American Forests, the American Society for the Prevention of Cruelty to Animals (ASPCA®), Make-A-Wish Foundation, Meals on Wheels® Association of America, and Special Olympics. Subaru has donated nearly $15 million to charitable causes since the program’s inception three years ago. </a:t>
            </a:r>
            <a:r>
              <a:rPr lang="en-US" sz="1000" dirty="0" smtClean="0">
                <a:solidFill>
                  <a:schemeClr val="tx1">
                    <a:lumMod val="65000"/>
                    <a:lumOff val="35000"/>
                  </a:schemeClr>
                </a:solidFill>
                <a:latin typeface="Arial"/>
                <a:cs typeface="Arial"/>
              </a:rPr>
              <a:t> </a:t>
            </a:r>
          </a:p>
          <a:p>
            <a:pPr>
              <a:lnSpc>
                <a:spcPts val="1480"/>
              </a:lnSpc>
              <a:spcAft>
                <a:spcPts val="600"/>
              </a:spcAft>
            </a:pPr>
            <a:r>
              <a:rPr lang="en-US" sz="1000" dirty="0">
                <a:solidFill>
                  <a:schemeClr val="tx1">
                    <a:lumMod val="65000"/>
                    <a:lumOff val="35000"/>
                  </a:schemeClr>
                </a:solidFill>
                <a:latin typeface="Arial"/>
                <a:cs typeface="Arial"/>
              </a:rPr>
              <a:t>During the purchase process the consumer is </a:t>
            </a:r>
            <a:r>
              <a:rPr lang="en-US" sz="1000" dirty="0" smtClean="0">
                <a:solidFill>
                  <a:schemeClr val="tx1">
                    <a:lumMod val="65000"/>
                    <a:lumOff val="35000"/>
                  </a:schemeClr>
                </a:solidFill>
                <a:latin typeface="Arial"/>
                <a:cs typeface="Arial"/>
              </a:rPr>
              <a:t>presented by the dealer  </a:t>
            </a:r>
            <a:r>
              <a:rPr lang="en-US" sz="1000" dirty="0">
                <a:solidFill>
                  <a:schemeClr val="tx1">
                    <a:lumMod val="65000"/>
                    <a:lumOff val="35000"/>
                  </a:schemeClr>
                </a:solidFill>
                <a:latin typeface="Arial"/>
                <a:cs typeface="Arial"/>
              </a:rPr>
              <a:t>with pre-approved collateral asking them to designate their preferred charity. If they do not make their selection at the time of purchase, a follow-up card is mailed to them to solicit the charity selection.  If the customer does not select a charity at all, the $250 is split amongst all five participating charities.</a:t>
            </a:r>
          </a:p>
          <a:p>
            <a:pPr>
              <a:lnSpc>
                <a:spcPts val="1480"/>
              </a:lnSpc>
              <a:spcAft>
                <a:spcPts val="600"/>
              </a:spcAft>
            </a:pPr>
            <a:endParaRPr lang="en-US" sz="1200" dirty="0">
              <a:solidFill>
                <a:schemeClr val="tx1">
                  <a:lumMod val="65000"/>
                  <a:lumOff val="35000"/>
                </a:schemeClr>
              </a:solidFill>
              <a:latin typeface="Rockwell"/>
              <a:cs typeface="Rockwell"/>
            </a:endParaRPr>
          </a:p>
        </p:txBody>
      </p:sp>
      <p:sp>
        <p:nvSpPr>
          <p:cNvPr id="5" name="TextBox 4"/>
          <p:cNvSpPr txBox="1"/>
          <p:nvPr/>
        </p:nvSpPr>
        <p:spPr>
          <a:xfrm>
            <a:off x="5224853" y="1169859"/>
            <a:ext cx="4266778" cy="477054"/>
          </a:xfrm>
          <a:prstGeom prst="rect">
            <a:avLst/>
          </a:prstGeom>
          <a:noFill/>
        </p:spPr>
        <p:txBody>
          <a:bodyPr wrap="square" rtlCol="0">
            <a:spAutoFit/>
          </a:bodyPr>
          <a:lstStyle/>
          <a:p>
            <a:pPr>
              <a:lnSpc>
                <a:spcPts val="1480"/>
              </a:lnSpc>
              <a:spcAft>
                <a:spcPts val="600"/>
              </a:spcAft>
            </a:pPr>
            <a:r>
              <a:rPr lang="en-US" sz="1000" dirty="0" smtClean="0">
                <a:solidFill>
                  <a:schemeClr val="tx1">
                    <a:lumMod val="65000"/>
                    <a:lumOff val="35000"/>
                  </a:schemeClr>
                </a:solidFill>
                <a:latin typeface="Arial"/>
                <a:cs typeface="Arial"/>
              </a:rPr>
              <a:t/>
            </a:r>
            <a:br>
              <a:rPr lang="en-US" sz="1000" dirty="0" smtClean="0">
                <a:solidFill>
                  <a:schemeClr val="tx1">
                    <a:lumMod val="65000"/>
                    <a:lumOff val="35000"/>
                  </a:schemeClr>
                </a:solidFill>
                <a:latin typeface="Arial"/>
                <a:cs typeface="Arial"/>
              </a:rPr>
            </a:br>
            <a:endParaRPr lang="en-US" sz="1000" dirty="0" smtClean="0">
              <a:solidFill>
                <a:schemeClr val="tx1">
                  <a:lumMod val="65000"/>
                  <a:lumOff val="35000"/>
                </a:schemeClr>
              </a:solidFill>
              <a:latin typeface="Arial"/>
              <a:cs typeface="Arial"/>
            </a:endParaRPr>
          </a:p>
        </p:txBody>
      </p:sp>
      <p:pic>
        <p:nvPicPr>
          <p:cNvPr id="7" name="Picture 6" descr="Share The Love_Horiz.jpg"/>
          <p:cNvPicPr>
            <a:picLocks noChangeAspect="1"/>
          </p:cNvPicPr>
          <p:nvPr/>
        </p:nvPicPr>
        <p:blipFill>
          <a:blip r:embed="rId2"/>
          <a:stretch>
            <a:fillRect/>
          </a:stretch>
        </p:blipFill>
        <p:spPr>
          <a:xfrm>
            <a:off x="6329257" y="402123"/>
            <a:ext cx="1468993" cy="356137"/>
          </a:xfrm>
          <a:prstGeom prst="rect">
            <a:avLst/>
          </a:prstGeom>
        </p:spPr>
      </p:pic>
      <p:pic>
        <p:nvPicPr>
          <p:cNvPr id="8" name="Picture 7" descr="Horizontal Fan.jpg"/>
          <p:cNvPicPr>
            <a:picLocks noChangeAspect="1"/>
          </p:cNvPicPr>
          <p:nvPr/>
        </p:nvPicPr>
        <p:blipFill>
          <a:blip r:embed="rId3"/>
          <a:stretch>
            <a:fillRect/>
          </a:stretch>
        </p:blipFill>
        <p:spPr>
          <a:xfrm>
            <a:off x="8158857" y="402123"/>
            <a:ext cx="1389979" cy="345301"/>
          </a:xfrm>
          <a:prstGeom prst="rect">
            <a:avLst/>
          </a:prstGeom>
        </p:spPr>
      </p:pic>
      <p:sp>
        <p:nvSpPr>
          <p:cNvPr id="11" name="TextBox 10"/>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2</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13" name="Straight Connector 12"/>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4266778" cy="5324535"/>
          </a:xfrm>
          <a:prstGeom prst="rect">
            <a:avLst/>
          </a:prstGeom>
          <a:noFill/>
        </p:spPr>
        <p:txBody>
          <a:bodyPr wrap="square" rtlCol="0">
            <a:spAutoFit/>
          </a:bodyPr>
          <a:lstStyle/>
          <a:p>
            <a:pPr>
              <a:lnSpc>
                <a:spcPts val="1480"/>
              </a:lnSpc>
              <a:spcAft>
                <a:spcPts val="600"/>
              </a:spcAft>
            </a:pPr>
            <a:r>
              <a:rPr lang="en-US" sz="1600" b="1" dirty="0" smtClean="0">
                <a:solidFill>
                  <a:schemeClr val="accent5"/>
                </a:solidFill>
                <a:latin typeface="Arial"/>
                <a:cs typeface="Arial"/>
              </a:rPr>
              <a:t>Promotion Details</a:t>
            </a:r>
            <a:endParaRPr lang="en-US" sz="1600" dirty="0" smtClean="0">
              <a:solidFill>
                <a:schemeClr val="accent5"/>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Subaru will be supporting the “Share the Love” event through national advertising efforts on TV, radio, online, and social media. The Subaru network of approximately 650 dealerships is provided with the following assets to merchandise the campaign locally as well: </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TV, radio and newspaper ads</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Online Banners</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Websites</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E-mail blasts</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POP materials </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Mail to existing customers</a:t>
            </a:r>
          </a:p>
          <a:p>
            <a:pPr>
              <a:lnSpc>
                <a:spcPts val="1480"/>
              </a:lnSpc>
              <a:spcAft>
                <a:spcPts val="600"/>
              </a:spcAft>
            </a:pPr>
            <a:endParaRPr lang="en-US" sz="1000" dirty="0" smtClean="0">
              <a:solidFill>
                <a:schemeClr val="tx1">
                  <a:lumMod val="65000"/>
                  <a:lumOff val="35000"/>
                </a:schemeClr>
              </a:solidFill>
              <a:latin typeface="Arial"/>
              <a:cs typeface="Arial"/>
            </a:endParaRPr>
          </a:p>
          <a:p>
            <a:pPr>
              <a:lnSpc>
                <a:spcPts val="1480"/>
              </a:lnSpc>
              <a:spcAft>
                <a:spcPts val="600"/>
              </a:spcAft>
            </a:pPr>
            <a:r>
              <a:rPr lang="en-US" sz="1000" b="1" dirty="0" smtClean="0">
                <a:solidFill>
                  <a:schemeClr val="tx1">
                    <a:lumMod val="65000"/>
                    <a:lumOff val="35000"/>
                  </a:schemeClr>
                </a:solidFill>
                <a:latin typeface="Arial"/>
                <a:cs typeface="Arial"/>
              </a:rPr>
              <a:t>To participate in this promotion we ask that you:</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Share information about the promotion with your constituents using at least two of the options provided in this toolkit. Please use the language provided as it has been approved by Subaru. </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Work with dealers within your state who have contacted you and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are interested in volunteering or participating in additional fundraising events.</a:t>
            </a:r>
          </a:p>
          <a:p>
            <a:pPr marL="233363" indent="-111125">
              <a:lnSpc>
                <a:spcPts val="1480"/>
              </a:lnSpc>
              <a:spcAft>
                <a:spcPts val="600"/>
              </a:spcAft>
              <a:buClr>
                <a:schemeClr val="accent5"/>
              </a:buClr>
              <a:buFont typeface="Arial"/>
              <a:buChar char="•"/>
            </a:pPr>
            <a:endParaRPr lang="en-US" sz="1000" dirty="0" smtClean="0">
              <a:solidFill>
                <a:schemeClr val="tx1">
                  <a:lumMod val="65000"/>
                  <a:lumOff val="35000"/>
                </a:schemeClr>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 </a:t>
            </a:r>
          </a:p>
        </p:txBody>
      </p:sp>
      <p:sp>
        <p:nvSpPr>
          <p:cNvPr id="5" name="TextBox 4"/>
          <p:cNvSpPr txBox="1"/>
          <p:nvPr/>
        </p:nvSpPr>
        <p:spPr>
          <a:xfrm>
            <a:off x="5224853" y="1169859"/>
            <a:ext cx="4266778" cy="3971600"/>
          </a:xfrm>
          <a:prstGeom prst="rect">
            <a:avLst/>
          </a:prstGeom>
          <a:noFill/>
        </p:spPr>
        <p:txBody>
          <a:bodyPr wrap="square" rtlCol="0">
            <a:spAutoFit/>
          </a:bodyPr>
          <a:lstStyle/>
          <a:p>
            <a:pPr>
              <a:lnSpc>
                <a:spcPts val="1480"/>
              </a:lnSpc>
              <a:spcAft>
                <a:spcPts val="600"/>
              </a:spcAft>
            </a:pPr>
            <a:endParaRPr lang="en-US" sz="1000" dirty="0" smtClean="0">
              <a:solidFill>
                <a:schemeClr val="tx1">
                  <a:lumMod val="65000"/>
                  <a:lumOff val="35000"/>
                </a:schemeClr>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Final donations will be announced at the end of January 2012. At the conclusion of this campaign, we will ask you to complete an activation report. Please collect photos and stories that you can share with SOI for a report back to Subaru. Below are the details Subaru has asked us to report on.</a:t>
            </a:r>
          </a:p>
          <a:p>
            <a:pPr>
              <a:lnSpc>
                <a:spcPts val="1480"/>
              </a:lnSpc>
              <a:spcAft>
                <a:spcPts val="600"/>
              </a:spcAft>
            </a:pPr>
            <a:r>
              <a:rPr lang="en-US" sz="1000" b="1" dirty="0" smtClean="0">
                <a:solidFill>
                  <a:schemeClr val="tx1">
                    <a:lumMod val="65000"/>
                    <a:lumOff val="35000"/>
                  </a:schemeClr>
                </a:solidFill>
                <a:latin typeface="Arial"/>
                <a:cs typeface="Arial"/>
              </a:rPr>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Channels used by your organization to support the event:</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Number of impressions resulting from the outreach</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Screen grabs of the creative used in each channel</a:t>
            </a:r>
          </a:p>
          <a:p>
            <a:pPr>
              <a:lnSpc>
                <a:spcPts val="1480"/>
              </a:lnSpc>
              <a:spcAft>
                <a:spcPts val="600"/>
              </a:spcAft>
              <a:buClr>
                <a:schemeClr val="accent5"/>
              </a:buClr>
            </a:pPr>
            <a:r>
              <a:rPr lang="en-US" sz="1000" b="1" dirty="0" smtClean="0">
                <a:solidFill>
                  <a:schemeClr val="tx1">
                    <a:lumMod val="65000"/>
                    <a:lumOff val="35000"/>
                  </a:schemeClr>
                </a:solidFill>
                <a:latin typeface="Arial"/>
                <a:cs typeface="Arial"/>
              </a:rPr>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Detailed recap of outreach events by:</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Dealers</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Zone offices</a:t>
            </a:r>
          </a:p>
          <a:p>
            <a:pPr>
              <a:lnSpc>
                <a:spcPts val="1480"/>
              </a:lnSpc>
              <a:spcAft>
                <a:spcPts val="600"/>
              </a:spcAft>
              <a:buClr>
                <a:schemeClr val="accent5"/>
              </a:buClr>
            </a:pPr>
            <a:r>
              <a:rPr lang="en-US" sz="1000" dirty="0" smtClean="0">
                <a:solidFill>
                  <a:schemeClr val="tx1">
                    <a:lumMod val="65000"/>
                    <a:lumOff val="35000"/>
                  </a:schemeClr>
                </a:solidFill>
                <a:latin typeface="Arial"/>
                <a:cs typeface="Arial"/>
              </a:rPr>
              <a:t/>
            </a:r>
            <a:br>
              <a:rPr lang="en-US" sz="1000"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How was the money donated by Subaru of America used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(specific efforts it will support)?</a:t>
            </a:r>
            <a:endParaRPr lang="en-US" sz="1200" b="1" dirty="0">
              <a:solidFill>
                <a:schemeClr val="tx1">
                  <a:lumMod val="65000"/>
                  <a:lumOff val="35000"/>
                </a:schemeClr>
              </a:solidFill>
              <a:latin typeface="Rockwell"/>
              <a:cs typeface="Rockwell"/>
            </a:endParaRPr>
          </a:p>
        </p:txBody>
      </p:sp>
      <p:pic>
        <p:nvPicPr>
          <p:cNvPr id="6" name="Picture 5" descr="Share The Love_Horiz.jpg"/>
          <p:cNvPicPr>
            <a:picLocks noChangeAspect="1"/>
          </p:cNvPicPr>
          <p:nvPr/>
        </p:nvPicPr>
        <p:blipFill>
          <a:blip r:embed="rId2"/>
          <a:stretch>
            <a:fillRect/>
          </a:stretch>
        </p:blipFill>
        <p:spPr>
          <a:xfrm>
            <a:off x="6329257" y="402123"/>
            <a:ext cx="1468993" cy="356137"/>
          </a:xfrm>
          <a:prstGeom prst="rect">
            <a:avLst/>
          </a:prstGeom>
        </p:spPr>
      </p:pic>
      <p:pic>
        <p:nvPicPr>
          <p:cNvPr id="7" name="Picture 6" descr="Horizontal Fan.jpg"/>
          <p:cNvPicPr>
            <a:picLocks noChangeAspect="1"/>
          </p:cNvPicPr>
          <p:nvPr/>
        </p:nvPicPr>
        <p:blipFill>
          <a:blip r:embed="rId3"/>
          <a:stretch>
            <a:fillRect/>
          </a:stretch>
        </p:blipFill>
        <p:spPr>
          <a:xfrm>
            <a:off x="8158857" y="402123"/>
            <a:ext cx="1389979" cy="345301"/>
          </a:xfrm>
          <a:prstGeom prst="rect">
            <a:avLst/>
          </a:prstGeom>
        </p:spPr>
      </p:pic>
      <p:sp>
        <p:nvSpPr>
          <p:cNvPr id="8" name="TextBox 7"/>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3</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9" name="Straight Connector 8"/>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4266778" cy="2471189"/>
          </a:xfrm>
          <a:prstGeom prst="rect">
            <a:avLst/>
          </a:prstGeom>
          <a:noFill/>
        </p:spPr>
        <p:txBody>
          <a:bodyPr wrap="square" rtlCol="0">
            <a:spAutoFit/>
          </a:bodyPr>
          <a:lstStyle/>
          <a:p>
            <a:pPr>
              <a:lnSpc>
                <a:spcPts val="1480"/>
              </a:lnSpc>
              <a:spcAft>
                <a:spcPts val="600"/>
              </a:spcAft>
            </a:pPr>
            <a:r>
              <a:rPr lang="en-US" sz="1600" b="1" dirty="0" smtClean="0">
                <a:solidFill>
                  <a:schemeClr val="accent5"/>
                </a:solidFill>
                <a:latin typeface="Arial"/>
                <a:cs typeface="Arial"/>
              </a:rPr>
              <a:t>About Subaru of America, Inc.</a:t>
            </a:r>
            <a:endParaRPr lang="en-US" sz="1600" dirty="0" smtClean="0">
              <a:solidFill>
                <a:schemeClr val="accent5"/>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Subaru of America, Inc. is a wholly owned subsidiary of Fuji Heavy Industries Ltd. of Japan. Headquartered in Cherry Hill, N.J., the company markets and distributes Subaru Symmetrical All-Wheel Drive vehicles, parts and accessories through a network of more than 600 dealers across the United States. Subaru boasts the most fuel efficient line-up of all-wheel drive products sold in the market today based on Environmental Protection Agency (EPA) fuel economy standards. All Subaru products are manufactured in zero- landfill production plants and Subaru of Indiana Automotive Inc. is the only U.S. automobile production plant to be designated a backyard wildlife habitat by the National Wildlife Federation. For additional information, visit </a:t>
            </a:r>
            <a:r>
              <a:rPr lang="en-US" sz="1000" b="1" dirty="0" smtClean="0">
                <a:solidFill>
                  <a:srgbClr val="4BACC6"/>
                </a:solidFill>
                <a:latin typeface="Arial"/>
                <a:cs typeface="Arial"/>
              </a:rPr>
              <a:t>www.subaru.com</a:t>
            </a:r>
            <a:r>
              <a:rPr lang="en-US" sz="1000" dirty="0" smtClean="0">
                <a:solidFill>
                  <a:schemeClr val="tx1">
                    <a:lumMod val="65000"/>
                    <a:lumOff val="35000"/>
                  </a:schemeClr>
                </a:solidFill>
                <a:latin typeface="Arial"/>
                <a:cs typeface="Arial"/>
              </a:rPr>
              <a:t>. </a:t>
            </a:r>
          </a:p>
        </p:txBody>
      </p:sp>
      <p:sp>
        <p:nvSpPr>
          <p:cNvPr id="5" name="TextBox 4"/>
          <p:cNvSpPr txBox="1"/>
          <p:nvPr/>
        </p:nvSpPr>
        <p:spPr>
          <a:xfrm>
            <a:off x="5224853" y="1169859"/>
            <a:ext cx="4266778" cy="3779240"/>
          </a:xfrm>
          <a:prstGeom prst="rect">
            <a:avLst/>
          </a:prstGeom>
          <a:noFill/>
        </p:spPr>
        <p:txBody>
          <a:bodyPr wrap="square" rtlCol="0">
            <a:spAutoFit/>
          </a:bodyPr>
          <a:lstStyle/>
          <a:p>
            <a:pPr lvl="0">
              <a:lnSpc>
                <a:spcPts val="1480"/>
              </a:lnSpc>
              <a:spcAft>
                <a:spcPts val="600"/>
              </a:spcAft>
            </a:pPr>
            <a:r>
              <a:rPr lang="en-US" sz="1600" b="1" dirty="0">
                <a:solidFill>
                  <a:srgbClr val="4BACC6"/>
                </a:solidFill>
                <a:latin typeface="Arial"/>
                <a:cs typeface="Arial"/>
              </a:rPr>
              <a:t>About </a:t>
            </a:r>
            <a:r>
              <a:rPr lang="en-US" sz="1600" b="1" dirty="0" smtClean="0">
                <a:solidFill>
                  <a:srgbClr val="4BACC6"/>
                </a:solidFill>
                <a:latin typeface="Arial"/>
                <a:cs typeface="Arial"/>
              </a:rPr>
              <a:t>Special Olympics</a:t>
            </a:r>
            <a:endParaRPr lang="en-US" sz="1000" dirty="0" smtClean="0">
              <a:solidFill>
                <a:schemeClr val="tx1">
                  <a:lumMod val="65000"/>
                  <a:lumOff val="35000"/>
                </a:schemeClr>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Special Olympics is an international organization that changes lives through the power of sport by encouraging and empowering people with intellectual disabilities, promoting acceptance for all, and fostering communities of understanding and respect worldwide. Founded in 1968 by Eunice Kennedy Shriver, the Special Olympics movement has grown from a few hundred athletes to more than 3.7 million athletes in over 170 countries in all regions of the world, providing year-round sports training, athletic competition and other related programs. Special Olympics now takes place every day, changing the lives of people with intellectual disabilities all over the world, from community playgrounds and ball fields in every small neighborhood’s backyard to World Games. Special Olympics provides people with intellectual disabilities continuing opportunities to realize their potential, develop physical fitness, demonstrate courage, and experience joy and friendship. </a:t>
            </a:r>
          </a:p>
          <a:p>
            <a:pPr>
              <a:lnSpc>
                <a:spcPts val="1480"/>
              </a:lnSpc>
              <a:spcAft>
                <a:spcPts val="600"/>
              </a:spcAft>
            </a:pPr>
            <a:r>
              <a:rPr lang="en-US" sz="1000" dirty="0" smtClean="0">
                <a:solidFill>
                  <a:schemeClr val="tx1">
                    <a:lumMod val="65000"/>
                    <a:lumOff val="35000"/>
                  </a:schemeClr>
                </a:solidFill>
                <a:latin typeface="Arial"/>
                <a:cs typeface="Arial"/>
              </a:rPr>
              <a:t>Visit Special Olympics at </a:t>
            </a:r>
            <a:r>
              <a:rPr lang="en-US" sz="1000" b="1" dirty="0" smtClean="0">
                <a:solidFill>
                  <a:srgbClr val="4BACC6"/>
                </a:solidFill>
                <a:latin typeface="Arial"/>
                <a:cs typeface="Arial"/>
              </a:rPr>
              <a:t>www.specialolympics.org</a:t>
            </a:r>
            <a:r>
              <a:rPr lang="en-US" sz="1000" dirty="0" smtClean="0">
                <a:solidFill>
                  <a:schemeClr val="tx1">
                    <a:lumMod val="65000"/>
                    <a:lumOff val="35000"/>
                  </a:schemeClr>
                </a:solidFill>
                <a:latin typeface="Arial"/>
                <a:cs typeface="Arial"/>
              </a:rPr>
              <a:t>.</a:t>
            </a:r>
            <a:r>
              <a:rPr lang="en-US" sz="1000" b="1" dirty="0" smtClean="0">
                <a:solidFill>
                  <a:schemeClr val="tx1">
                    <a:lumMod val="65000"/>
                    <a:lumOff val="35000"/>
                  </a:schemeClr>
                </a:solidFill>
                <a:latin typeface="Arial"/>
                <a:cs typeface="Arial"/>
              </a:rPr>
              <a:t> </a:t>
            </a:r>
          </a:p>
          <a:p>
            <a:pPr>
              <a:lnSpc>
                <a:spcPts val="1480"/>
              </a:lnSpc>
              <a:spcAft>
                <a:spcPts val="600"/>
              </a:spcAft>
            </a:pPr>
            <a:r>
              <a:rPr lang="en-US" sz="1000" dirty="0" smtClean="0">
                <a:solidFill>
                  <a:schemeClr val="tx1">
                    <a:lumMod val="65000"/>
                    <a:lumOff val="35000"/>
                  </a:schemeClr>
                </a:solidFill>
                <a:latin typeface="Arial"/>
                <a:cs typeface="Arial"/>
              </a:rPr>
              <a:t>Engage with us on: Twitter@specialolympics; fb.com/specialolympics; youtube.com/specialolympicshq, &amp; specialolympicsblog.wordpress.com. </a:t>
            </a:r>
            <a:endParaRPr lang="en-US" sz="1200" dirty="0">
              <a:solidFill>
                <a:schemeClr val="tx1">
                  <a:lumMod val="65000"/>
                  <a:lumOff val="35000"/>
                </a:schemeClr>
              </a:solidFill>
              <a:latin typeface="Rockwell"/>
              <a:cs typeface="Rockwell"/>
            </a:endParaRPr>
          </a:p>
        </p:txBody>
      </p:sp>
      <p:pic>
        <p:nvPicPr>
          <p:cNvPr id="6" name="Picture 5" descr="Share The Love_Horiz.jpg"/>
          <p:cNvPicPr>
            <a:picLocks noChangeAspect="1"/>
          </p:cNvPicPr>
          <p:nvPr/>
        </p:nvPicPr>
        <p:blipFill>
          <a:blip r:embed="rId2"/>
          <a:stretch>
            <a:fillRect/>
          </a:stretch>
        </p:blipFill>
        <p:spPr>
          <a:xfrm>
            <a:off x="6329257" y="402123"/>
            <a:ext cx="1468993" cy="356137"/>
          </a:xfrm>
          <a:prstGeom prst="rect">
            <a:avLst/>
          </a:prstGeom>
        </p:spPr>
      </p:pic>
      <p:pic>
        <p:nvPicPr>
          <p:cNvPr id="7" name="Picture 6" descr="Horizontal Fan.jpg"/>
          <p:cNvPicPr>
            <a:picLocks noChangeAspect="1"/>
          </p:cNvPicPr>
          <p:nvPr/>
        </p:nvPicPr>
        <p:blipFill>
          <a:blip r:embed="rId3"/>
          <a:stretch>
            <a:fillRect/>
          </a:stretch>
        </p:blipFill>
        <p:spPr>
          <a:xfrm>
            <a:off x="8158857" y="402123"/>
            <a:ext cx="1389979" cy="345301"/>
          </a:xfrm>
          <a:prstGeom prst="rect">
            <a:avLst/>
          </a:prstGeom>
        </p:spPr>
      </p:pic>
      <p:sp>
        <p:nvSpPr>
          <p:cNvPr id="8" name="TextBox 7"/>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4</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9" name="Straight Connector 8"/>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4266778" cy="1855636"/>
          </a:xfrm>
          <a:prstGeom prst="rect">
            <a:avLst/>
          </a:prstGeom>
          <a:noFill/>
        </p:spPr>
        <p:txBody>
          <a:bodyPr wrap="square" rtlCol="0">
            <a:spAutoFit/>
          </a:bodyPr>
          <a:lstStyle/>
          <a:p>
            <a:pPr>
              <a:lnSpc>
                <a:spcPts val="1480"/>
              </a:lnSpc>
              <a:spcAft>
                <a:spcPts val="600"/>
              </a:spcAft>
            </a:pPr>
            <a:r>
              <a:rPr lang="en-US" sz="1600" b="1" dirty="0" smtClean="0">
                <a:solidFill>
                  <a:schemeClr val="accent5"/>
                </a:solidFill>
                <a:latin typeface="Arial"/>
                <a:cs typeface="Arial"/>
              </a:rPr>
              <a:t>Marketing &amp; Communication Tools</a:t>
            </a:r>
            <a:endParaRPr lang="en-US" sz="1600" dirty="0" smtClean="0">
              <a:solidFill>
                <a:schemeClr val="accent5"/>
              </a:solidFill>
              <a:latin typeface="Arial"/>
              <a:cs typeface="Arial"/>
            </a:endParaRPr>
          </a:p>
          <a:p>
            <a:pPr>
              <a:lnSpc>
                <a:spcPts val="1480"/>
              </a:lnSpc>
              <a:spcAft>
                <a:spcPts val="600"/>
              </a:spcAft>
            </a:pPr>
            <a:r>
              <a:rPr lang="en-US" sz="1000" dirty="0" smtClean="0">
                <a:solidFill>
                  <a:schemeClr val="tx1">
                    <a:lumMod val="65000"/>
                    <a:lumOff val="35000"/>
                  </a:schemeClr>
                </a:solidFill>
                <a:latin typeface="Arial"/>
                <a:cs typeface="Arial"/>
              </a:rPr>
              <a:t>Language provided is for Special Olympics Program use.  </a:t>
            </a:r>
          </a:p>
          <a:p>
            <a:pPr>
              <a:lnSpc>
                <a:spcPts val="1480"/>
              </a:lnSpc>
              <a:spcAft>
                <a:spcPts val="600"/>
              </a:spcAft>
            </a:pPr>
            <a:r>
              <a:rPr lang="en-US" sz="1000" dirty="0" smtClean="0">
                <a:solidFill>
                  <a:schemeClr val="tx1">
                    <a:lumMod val="65000"/>
                    <a:lumOff val="35000"/>
                  </a:schemeClr>
                </a:solidFill>
                <a:latin typeface="Arial"/>
                <a:cs typeface="Arial"/>
              </a:rPr>
              <a:t>Please review any significant changes to this language with SOI prior to use by contacting Tracy DeVries </a:t>
            </a:r>
            <a:r>
              <a:rPr lang="en-US" sz="1000" b="1" dirty="0" smtClean="0">
                <a:solidFill>
                  <a:srgbClr val="4BACC6"/>
                </a:solidFill>
                <a:latin typeface="Arial"/>
                <a:cs typeface="Arial"/>
              </a:rPr>
              <a:t>tdevries@specialolympics.org</a:t>
            </a:r>
            <a:r>
              <a:rPr lang="en-US" sz="1000" dirty="0" smtClean="0">
                <a:solidFill>
                  <a:schemeClr val="tx1">
                    <a:lumMod val="65000"/>
                    <a:lumOff val="35000"/>
                  </a:schemeClr>
                </a:solidFill>
                <a:latin typeface="Arial"/>
                <a:cs typeface="Arial"/>
              </a:rPr>
              <a:t>.</a:t>
            </a:r>
          </a:p>
          <a:p>
            <a:pPr>
              <a:lnSpc>
                <a:spcPts val="1480"/>
              </a:lnSpc>
              <a:spcAft>
                <a:spcPts val="600"/>
              </a:spcAft>
            </a:pPr>
            <a:r>
              <a:rPr lang="en-US" sz="1000" b="1" dirty="0" smtClean="0">
                <a:solidFill>
                  <a:schemeClr val="tx1">
                    <a:lumMod val="65000"/>
                    <a:lumOff val="35000"/>
                  </a:schemeClr>
                </a:solidFill>
                <a:latin typeface="Arial"/>
                <a:cs typeface="Arial"/>
              </a:rPr>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Note:</a:t>
            </a:r>
            <a:r>
              <a:rPr lang="en-US" sz="1000" dirty="0" smtClean="0">
                <a:solidFill>
                  <a:schemeClr val="tx1">
                    <a:lumMod val="65000"/>
                    <a:lumOff val="35000"/>
                  </a:schemeClr>
                </a:solidFill>
                <a:latin typeface="Arial"/>
                <a:cs typeface="Arial"/>
              </a:rPr>
              <a:t> Subaru will be updating their various sites as this promotion goes active on November 19th. You may begin linking, but know that many of these will not be active until November 19th. </a:t>
            </a:r>
          </a:p>
        </p:txBody>
      </p:sp>
      <p:pic>
        <p:nvPicPr>
          <p:cNvPr id="3" name="Picture 2" descr="Share The Love_Horiz.jpg"/>
          <p:cNvPicPr>
            <a:picLocks noChangeAspect="1"/>
          </p:cNvPicPr>
          <p:nvPr/>
        </p:nvPicPr>
        <p:blipFill>
          <a:blip r:embed="rId2"/>
          <a:stretch>
            <a:fillRect/>
          </a:stretch>
        </p:blipFill>
        <p:spPr>
          <a:xfrm>
            <a:off x="6329257" y="402123"/>
            <a:ext cx="1468993" cy="356137"/>
          </a:xfrm>
          <a:prstGeom prst="rect">
            <a:avLst/>
          </a:prstGeom>
        </p:spPr>
      </p:pic>
      <p:pic>
        <p:nvPicPr>
          <p:cNvPr id="5" name="Picture 4" descr="Horizontal Fan.jpg"/>
          <p:cNvPicPr>
            <a:picLocks noChangeAspect="1"/>
          </p:cNvPicPr>
          <p:nvPr/>
        </p:nvPicPr>
        <p:blipFill>
          <a:blip r:embed="rId3"/>
          <a:stretch>
            <a:fillRect/>
          </a:stretch>
        </p:blipFill>
        <p:spPr>
          <a:xfrm>
            <a:off x="8158857" y="402123"/>
            <a:ext cx="1389979" cy="345301"/>
          </a:xfrm>
          <a:prstGeom prst="rect">
            <a:avLst/>
          </a:prstGeom>
        </p:spPr>
      </p:pic>
      <p:sp>
        <p:nvSpPr>
          <p:cNvPr id="6" name="TextBox 5"/>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5</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7" name="Straight Connector 6"/>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80" y="1169859"/>
            <a:ext cx="4311340" cy="4625625"/>
          </a:xfrm>
          <a:prstGeom prst="rect">
            <a:avLst/>
          </a:prstGeom>
          <a:noFill/>
        </p:spPr>
        <p:txBody>
          <a:bodyPr wrap="square" rtlCol="0">
            <a:spAutoFit/>
          </a:bodyPr>
          <a:lstStyle/>
          <a:p>
            <a:pPr>
              <a:lnSpc>
                <a:spcPts val="1480"/>
              </a:lnSpc>
              <a:spcAft>
                <a:spcPts val="600"/>
              </a:spcAft>
            </a:pPr>
            <a:r>
              <a:rPr lang="en-US" sz="1000" dirty="0" smtClean="0">
                <a:solidFill>
                  <a:schemeClr val="tx1">
                    <a:lumMod val="65000"/>
                    <a:lumOff val="35000"/>
                  </a:schemeClr>
                </a:solidFill>
                <a:latin typeface="Arial"/>
                <a:cs typeface="Arial"/>
              </a:rPr>
              <a:t>A </a:t>
            </a:r>
            <a:r>
              <a:rPr lang="en-US" sz="1000" b="1" dirty="0" smtClean="0">
                <a:solidFill>
                  <a:schemeClr val="accent5"/>
                </a:solidFill>
                <a:latin typeface="Arial"/>
                <a:cs typeface="Arial"/>
              </a:rPr>
              <a:t>Template Press Release </a:t>
            </a:r>
            <a:r>
              <a:rPr lang="en-US" sz="1000" dirty="0" smtClean="0">
                <a:solidFill>
                  <a:schemeClr val="tx1">
                    <a:lumMod val="65000"/>
                    <a:lumOff val="35000"/>
                  </a:schemeClr>
                </a:solidFill>
                <a:latin typeface="Arial"/>
                <a:cs typeface="Arial"/>
              </a:rPr>
              <a:t>will be provided once it has been created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by Subaru. This will be most useful for those Programs activating with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an event. </a:t>
            </a:r>
          </a:p>
          <a:p>
            <a:pPr>
              <a:lnSpc>
                <a:spcPts val="1480"/>
              </a:lnSpc>
              <a:spcAft>
                <a:spcPts val="600"/>
              </a:spcAft>
            </a:pPr>
            <a:endParaRPr lang="en-US" sz="1000" dirty="0" smtClean="0">
              <a:solidFill>
                <a:schemeClr val="tx1">
                  <a:lumMod val="65000"/>
                  <a:lumOff val="35000"/>
                </a:schemeClr>
              </a:solidFill>
              <a:latin typeface="Arial"/>
              <a:cs typeface="Arial"/>
            </a:endParaRPr>
          </a:p>
          <a:p>
            <a:pPr>
              <a:lnSpc>
                <a:spcPts val="1480"/>
              </a:lnSpc>
              <a:spcAft>
                <a:spcPts val="600"/>
              </a:spcAft>
            </a:pPr>
            <a:r>
              <a:rPr lang="en-US" sz="1000" b="1" dirty="0" smtClean="0">
                <a:solidFill>
                  <a:srgbClr val="4BACC6"/>
                </a:solidFill>
                <a:latin typeface="Arial"/>
                <a:cs typeface="Arial"/>
              </a:rPr>
              <a:t>Three options for logos / buttons are being provided</a:t>
            </a:r>
            <a:r>
              <a:rPr lang="en-US" sz="1000" dirty="0" smtClean="0">
                <a:solidFill>
                  <a:schemeClr val="tx1">
                    <a:lumMod val="65000"/>
                    <a:lumOff val="35000"/>
                  </a:schemeClr>
                </a:solidFill>
                <a:latin typeface="Arial"/>
                <a:cs typeface="Arial"/>
              </a:rPr>
              <a:t>.  The first is the Subaru “Share the Love” event official logo, referred to in this toolkit as “event logo.”  The second two are co-branded logos referred to here as “co-branded logos.”  You may only use these logos in conjunction with the approved messaging provided in this toolkit, and as described here.  Any other use will need to be approved on a case-by-case basis. Please send requests to Tracy DeVries</a:t>
            </a:r>
            <a:r>
              <a:rPr lang="en-US" sz="1000" dirty="0">
                <a:solidFill>
                  <a:schemeClr val="tx1">
                    <a:lumMod val="65000"/>
                    <a:lumOff val="35000"/>
                  </a:schemeClr>
                </a:solidFill>
                <a:latin typeface="Arial"/>
                <a:cs typeface="Arial"/>
              </a:rPr>
              <a:t> </a:t>
            </a:r>
            <a:r>
              <a:rPr lang="en-US" sz="1000" b="1" dirty="0" smtClean="0">
                <a:solidFill>
                  <a:srgbClr val="4BACC6"/>
                </a:solidFill>
                <a:latin typeface="Arial"/>
                <a:cs typeface="Arial"/>
              </a:rPr>
              <a:t>tdevries@specialolympics.org</a:t>
            </a:r>
            <a:r>
              <a:rPr lang="en-US" sz="1000" dirty="0" smtClean="0">
                <a:solidFill>
                  <a:schemeClr val="tx1">
                    <a:lumMod val="65000"/>
                    <a:lumOff val="35000"/>
                  </a:schemeClr>
                </a:solidFill>
                <a:latin typeface="Arial"/>
                <a:cs typeface="Arial"/>
              </a:rPr>
              <a:t>.</a:t>
            </a:r>
          </a:p>
          <a:p>
            <a:pPr>
              <a:lnSpc>
                <a:spcPts val="1480"/>
              </a:lnSpc>
              <a:spcAft>
                <a:spcPts val="600"/>
              </a:spcAft>
            </a:pP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Hashtag</a:t>
            </a:r>
            <a:r>
              <a:rPr lang="en-US" sz="1000" dirty="0" smtClean="0">
                <a:solidFill>
                  <a:schemeClr val="tx1">
                    <a:lumMod val="65000"/>
                    <a:lumOff val="35000"/>
                  </a:schemeClr>
                </a:solidFill>
                <a:latin typeface="Arial"/>
                <a:cs typeface="Arial"/>
              </a:rPr>
              <a:t> for use on Twitter: #SharetheLove</a:t>
            </a:r>
          </a:p>
          <a:p>
            <a:pPr>
              <a:lnSpc>
                <a:spcPts val="1480"/>
              </a:lnSpc>
              <a:spcAft>
                <a:spcPts val="600"/>
              </a:spcAft>
            </a:pPr>
            <a:r>
              <a:rPr lang="en-US" sz="1000" dirty="0" smtClean="0">
                <a:solidFill>
                  <a:schemeClr val="tx1">
                    <a:lumMod val="65000"/>
                    <a:lumOff val="35000"/>
                  </a:schemeClr>
                </a:solidFill>
                <a:latin typeface="Arial"/>
                <a:cs typeface="Arial"/>
              </a:rPr>
              <a:t>Official Subaru “Share the Love” event website: </a:t>
            </a:r>
            <a:r>
              <a:rPr lang="en-US" sz="1000" b="1" dirty="0" smtClean="0">
                <a:solidFill>
                  <a:srgbClr val="4BACC6"/>
                </a:solidFill>
                <a:latin typeface="Arial"/>
                <a:cs typeface="Arial"/>
              </a:rPr>
              <a:t>Subaru.com/share</a:t>
            </a:r>
          </a:p>
        </p:txBody>
      </p:sp>
      <p:sp>
        <p:nvSpPr>
          <p:cNvPr id="8" name="TextBox 7"/>
          <p:cNvSpPr txBox="1"/>
          <p:nvPr/>
        </p:nvSpPr>
        <p:spPr>
          <a:xfrm>
            <a:off x="5224853" y="1169859"/>
            <a:ext cx="4266778" cy="4702569"/>
          </a:xfrm>
          <a:prstGeom prst="rect">
            <a:avLst/>
          </a:prstGeom>
          <a:noFill/>
        </p:spPr>
        <p:txBody>
          <a:bodyPr wrap="square" rtlCol="0">
            <a:spAutoFit/>
          </a:bodyPr>
          <a:lstStyle/>
          <a:p>
            <a:pPr>
              <a:lnSpc>
                <a:spcPts val="1480"/>
              </a:lnSpc>
              <a:spcAft>
                <a:spcPts val="600"/>
              </a:spcAft>
            </a:pPr>
            <a:r>
              <a:rPr lang="en-US" sz="1000" b="1" dirty="0" smtClean="0">
                <a:solidFill>
                  <a:srgbClr val="4BACC6"/>
                </a:solidFill>
                <a:latin typeface="Arial"/>
                <a:cs typeface="Arial"/>
              </a:rPr>
              <a:t>Approved General Copy Long Option:</a:t>
            </a:r>
          </a:p>
          <a:p>
            <a:pPr>
              <a:lnSpc>
                <a:spcPts val="1480"/>
              </a:lnSpc>
              <a:spcAft>
                <a:spcPts val="600"/>
              </a:spcAft>
            </a:pPr>
            <a:r>
              <a:rPr lang="en-US" sz="1000" i="1" dirty="0" smtClean="0">
                <a:solidFill>
                  <a:schemeClr val="tx1">
                    <a:lumMod val="65000"/>
                    <a:lumOff val="35000"/>
                  </a:schemeClr>
                </a:solidFill>
                <a:latin typeface="Arial"/>
                <a:cs typeface="Arial"/>
              </a:rPr>
              <a:t>Subaru knows their owners care. That’s why they created the “Share the Love” event.  You get a great deal on a new Subaru and they’ll donate $250 to your choice of five charities, one of which is Special Olympics.  Over the last three years, they’ve donated nearly $15 million dollars to charity.  They hope to donate another five million by sharing the love again this year.</a:t>
            </a:r>
          </a:p>
          <a:p>
            <a:pPr>
              <a:lnSpc>
                <a:spcPts val="1480"/>
              </a:lnSpc>
              <a:spcAft>
                <a:spcPts val="600"/>
              </a:spcAft>
            </a:pPr>
            <a:r>
              <a:rPr lang="en-US" sz="1000" dirty="0" smtClean="0">
                <a:solidFill>
                  <a:schemeClr val="tx1">
                    <a:lumMod val="65000"/>
                    <a:lumOff val="35000"/>
                  </a:schemeClr>
                </a:solidFill>
                <a:latin typeface="Arial"/>
                <a:cs typeface="Arial"/>
              </a:rPr>
              <a:t> </a:t>
            </a:r>
          </a:p>
          <a:p>
            <a:pPr>
              <a:lnSpc>
                <a:spcPts val="1480"/>
              </a:lnSpc>
              <a:spcAft>
                <a:spcPts val="600"/>
              </a:spcAft>
            </a:pPr>
            <a:r>
              <a:rPr lang="en-US" sz="1000" b="1" dirty="0" smtClean="0">
                <a:solidFill>
                  <a:srgbClr val="4BACC6"/>
                </a:solidFill>
                <a:latin typeface="Arial"/>
                <a:cs typeface="Arial"/>
              </a:rPr>
              <a:t>Approved General Copy Short Options:</a:t>
            </a:r>
          </a:p>
          <a:p>
            <a:pPr>
              <a:lnSpc>
                <a:spcPts val="1480"/>
              </a:lnSpc>
              <a:spcAft>
                <a:spcPts val="600"/>
              </a:spcAft>
            </a:pPr>
            <a:r>
              <a:rPr lang="en-US" sz="1000" i="1" dirty="0" smtClean="0">
                <a:solidFill>
                  <a:schemeClr val="tx1">
                    <a:lumMod val="65000"/>
                    <a:lumOff val="35000"/>
                  </a:schemeClr>
                </a:solidFill>
                <a:latin typeface="Arial"/>
                <a:cs typeface="Arial"/>
              </a:rPr>
              <a:t>Get a great deal and support a great cause.</a:t>
            </a:r>
          </a:p>
          <a:p>
            <a:pPr>
              <a:lnSpc>
                <a:spcPts val="1480"/>
              </a:lnSpc>
              <a:spcAft>
                <a:spcPts val="600"/>
              </a:spcAft>
            </a:pPr>
            <a:r>
              <a:rPr lang="en-US" sz="1000" i="1" dirty="0" smtClean="0">
                <a:solidFill>
                  <a:schemeClr val="tx1">
                    <a:lumMod val="65000"/>
                    <a:lumOff val="35000"/>
                  </a:schemeClr>
                </a:solidFill>
                <a:latin typeface="Arial"/>
                <a:cs typeface="Arial"/>
              </a:rPr>
              <a:t>Get a great deal and Subaru will donate $250 to your choice of five charities.</a:t>
            </a:r>
          </a:p>
          <a:p>
            <a:pPr>
              <a:lnSpc>
                <a:spcPts val="1480"/>
              </a:lnSpc>
              <a:spcAft>
                <a:spcPts val="600"/>
              </a:spcAft>
            </a:pPr>
            <a:r>
              <a:rPr lang="en-US" sz="1000" dirty="0" smtClean="0">
                <a:solidFill>
                  <a:schemeClr val="tx1">
                    <a:lumMod val="65000"/>
                    <a:lumOff val="35000"/>
                  </a:schemeClr>
                </a:solidFill>
                <a:latin typeface="Arial"/>
                <a:cs typeface="Arial"/>
              </a:rPr>
              <a:t> </a:t>
            </a:r>
          </a:p>
          <a:p>
            <a:pPr>
              <a:lnSpc>
                <a:spcPts val="1480"/>
              </a:lnSpc>
              <a:spcAft>
                <a:spcPts val="600"/>
              </a:spcAft>
            </a:pPr>
            <a:r>
              <a:rPr lang="en-US" sz="1000" b="1" dirty="0" smtClean="0">
                <a:solidFill>
                  <a:srgbClr val="4BACC6"/>
                </a:solidFill>
                <a:latin typeface="Arial"/>
                <a:cs typeface="Arial"/>
              </a:rPr>
              <a:t>Language Guidelines:</a:t>
            </a:r>
          </a:p>
          <a:p>
            <a:pPr marL="111125"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The event is titled the Subaru “Share the Love” event. </a:t>
            </a:r>
          </a:p>
          <a:p>
            <a:pPr marL="111125"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“Share the Love” always has quotes around the name of the event and the “t” in “the” is always lowercase. The "e" in "event" following the title is also lowercase.</a:t>
            </a:r>
          </a:p>
          <a:p>
            <a:pPr marL="111125"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Do not use Subaru’s “Share the Love” event. Subaru should never be possessive. </a:t>
            </a:r>
            <a:endParaRPr lang="en-US" sz="1200" dirty="0">
              <a:solidFill>
                <a:schemeClr val="tx1">
                  <a:lumMod val="65000"/>
                  <a:lumOff val="35000"/>
                </a:schemeClr>
              </a:solidFill>
              <a:latin typeface="Rockwell"/>
              <a:cs typeface="Rockwell"/>
            </a:endParaRPr>
          </a:p>
        </p:txBody>
      </p:sp>
      <p:pic>
        <p:nvPicPr>
          <p:cNvPr id="12" name="Picture 11"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13" name="Picture 12"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14" name="TextBox 13"/>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6</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15" name="Straight Connector 14"/>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1" name="Picture 10" descr="Share_the_Love_event_300x340_Master_Square.jpg"/>
          <p:cNvPicPr>
            <a:picLocks noChangeAspect="1"/>
          </p:cNvPicPr>
          <p:nvPr/>
        </p:nvPicPr>
        <p:blipFill>
          <a:blip r:embed="rId5"/>
          <a:stretch>
            <a:fillRect/>
          </a:stretch>
        </p:blipFill>
        <p:spPr>
          <a:xfrm>
            <a:off x="3800501" y="3756834"/>
            <a:ext cx="1064325" cy="1222003"/>
          </a:xfrm>
          <a:prstGeom prst="rect">
            <a:avLst/>
          </a:prstGeom>
        </p:spPr>
      </p:pic>
      <p:pic>
        <p:nvPicPr>
          <p:cNvPr id="16" name="Picture 15" descr="Subaru_Share_the_Love_Master_Square_300x300.jpg"/>
          <p:cNvPicPr>
            <a:picLocks noChangeAspect="1"/>
          </p:cNvPicPr>
          <p:nvPr/>
        </p:nvPicPr>
        <p:blipFill>
          <a:blip r:embed="rId6"/>
          <a:stretch>
            <a:fillRect/>
          </a:stretch>
        </p:blipFill>
        <p:spPr>
          <a:xfrm>
            <a:off x="1449921" y="3767418"/>
            <a:ext cx="1222003" cy="1222003"/>
          </a:xfrm>
          <a:prstGeom prst="rect">
            <a:avLst/>
          </a:prstGeom>
        </p:spPr>
      </p:pic>
      <p:sp>
        <p:nvSpPr>
          <p:cNvPr id="17" name="TextBox 16"/>
          <p:cNvSpPr txBox="1"/>
          <p:nvPr/>
        </p:nvSpPr>
        <p:spPr>
          <a:xfrm>
            <a:off x="545880" y="3649445"/>
            <a:ext cx="4311340" cy="855362"/>
          </a:xfrm>
          <a:prstGeom prst="rect">
            <a:avLst/>
          </a:prstGeom>
          <a:noFill/>
        </p:spPr>
        <p:txBody>
          <a:bodyPr wrap="square" rtlCol="0">
            <a:spAutoFit/>
          </a:bodyPr>
          <a:lstStyle/>
          <a:p>
            <a:pPr>
              <a:lnSpc>
                <a:spcPts val="1480"/>
              </a:lnSpc>
              <a:spcAft>
                <a:spcPts val="600"/>
              </a:spcAft>
            </a:pPr>
            <a:r>
              <a:rPr lang="en-US" sz="1000" b="1" dirty="0" smtClean="0">
                <a:solidFill>
                  <a:schemeClr val="tx1">
                    <a:lumMod val="65000"/>
                    <a:lumOff val="35000"/>
                  </a:schemeClr>
                </a:solidFill>
                <a:latin typeface="Arial"/>
                <a:cs typeface="Arial"/>
              </a:rPr>
              <a:t>Event Logo</a:t>
            </a:r>
            <a:br>
              <a:rPr lang="en-US" sz="1000" b="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Available in</a:t>
            </a:r>
            <a:br>
              <a:rPr lang="en-US" sz="1000" i="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Horizontal</a:t>
            </a:r>
            <a:br>
              <a:rPr lang="en-US" sz="1000" i="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format also</a:t>
            </a:r>
            <a:endParaRPr lang="en-US" sz="1000" b="1" i="1" dirty="0" smtClean="0">
              <a:solidFill>
                <a:srgbClr val="4BACC6"/>
              </a:solidFill>
              <a:latin typeface="Arial"/>
              <a:cs typeface="Arial"/>
            </a:endParaRPr>
          </a:p>
        </p:txBody>
      </p:sp>
      <p:sp>
        <p:nvSpPr>
          <p:cNvPr id="18" name="TextBox 17"/>
          <p:cNvSpPr txBox="1"/>
          <p:nvPr/>
        </p:nvSpPr>
        <p:spPr>
          <a:xfrm>
            <a:off x="2853106" y="3649445"/>
            <a:ext cx="4311340" cy="1592744"/>
          </a:xfrm>
          <a:prstGeom prst="rect">
            <a:avLst/>
          </a:prstGeom>
          <a:noFill/>
        </p:spPr>
        <p:txBody>
          <a:bodyPr wrap="square" rtlCol="0">
            <a:spAutoFit/>
          </a:bodyPr>
          <a:lstStyle/>
          <a:p>
            <a:pPr>
              <a:lnSpc>
                <a:spcPts val="1480"/>
              </a:lnSpc>
              <a:spcAft>
                <a:spcPts val="600"/>
              </a:spcAft>
            </a:pPr>
            <a:r>
              <a:rPr lang="en-US" sz="1000" b="1" dirty="0" smtClean="0">
                <a:solidFill>
                  <a:schemeClr val="tx1">
                    <a:lumMod val="65000"/>
                    <a:lumOff val="35000"/>
                  </a:schemeClr>
                </a:solidFill>
                <a:latin typeface="Arial"/>
                <a:cs typeface="Arial"/>
              </a:rPr>
              <a:t>Co-Branded</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Logo</a:t>
            </a:r>
            <a:br>
              <a:rPr lang="en-US" sz="1000" b="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Available in</a:t>
            </a:r>
            <a:br>
              <a:rPr lang="en-US" sz="1000" i="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Horizontal</a:t>
            </a:r>
            <a:br>
              <a:rPr lang="en-US" sz="1000" i="1" dirty="0" smtClean="0">
                <a:solidFill>
                  <a:schemeClr val="tx1">
                    <a:lumMod val="65000"/>
                    <a:lumOff val="35000"/>
                  </a:schemeClr>
                </a:solidFill>
                <a:latin typeface="Arial"/>
                <a:cs typeface="Arial"/>
              </a:rPr>
            </a:br>
            <a:r>
              <a:rPr lang="en-US" sz="1000" i="1" dirty="0" smtClean="0">
                <a:solidFill>
                  <a:schemeClr val="tx1">
                    <a:lumMod val="65000"/>
                    <a:lumOff val="35000"/>
                  </a:schemeClr>
                </a:solidFill>
                <a:latin typeface="Arial"/>
                <a:cs typeface="Arial"/>
              </a:rPr>
              <a:t>format also, </a:t>
            </a:r>
          </a:p>
          <a:p>
            <a:pPr>
              <a:lnSpc>
                <a:spcPts val="1480"/>
              </a:lnSpc>
              <a:spcAft>
                <a:spcPts val="600"/>
              </a:spcAft>
            </a:pPr>
            <a:r>
              <a:rPr lang="en-US" sz="1000" b="1" i="1" dirty="0" smtClean="0">
                <a:solidFill>
                  <a:schemeClr val="tx1">
                    <a:lumMod val="65000"/>
                    <a:lumOff val="35000"/>
                  </a:schemeClr>
                </a:solidFill>
                <a:latin typeface="Arial"/>
                <a:cs typeface="Arial"/>
              </a:rPr>
              <a:t>Next page </a:t>
            </a:r>
          </a:p>
          <a:p>
            <a:pPr>
              <a:lnSpc>
                <a:spcPts val="1480"/>
              </a:lnSpc>
              <a:spcAft>
                <a:spcPts val="600"/>
              </a:spcAft>
            </a:pPr>
            <a:r>
              <a:rPr lang="en-US" sz="1000" b="1" i="1" dirty="0" smtClean="0">
                <a:solidFill>
                  <a:schemeClr val="tx1">
                    <a:lumMod val="65000"/>
                    <a:lumOff val="35000"/>
                  </a:schemeClr>
                </a:solidFill>
                <a:latin typeface="Arial"/>
                <a:cs typeface="Arial"/>
              </a:rPr>
              <a:t>for additional logo option</a:t>
            </a:r>
            <a:endParaRPr lang="en-US" sz="1000" b="1" i="1" dirty="0" smtClean="0">
              <a:solidFill>
                <a:srgbClr val="4BACC6"/>
              </a:solidFill>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79" y="1169859"/>
            <a:ext cx="8945751" cy="4356321"/>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Website</a:t>
            </a:r>
            <a:endParaRPr lang="en-US" sz="1000" dirty="0" smtClean="0">
              <a:solidFill>
                <a:schemeClr val="tx1">
                  <a:lumMod val="65000"/>
                  <a:lumOff val="35000"/>
                </a:schemeClr>
              </a:solidFill>
              <a:latin typeface="Arial"/>
              <a:cs typeface="Arial"/>
            </a:endParaRP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Program places event logo button with link to </a:t>
            </a:r>
            <a:r>
              <a:rPr lang="en-US" sz="1000" b="1" dirty="0" smtClean="0">
                <a:solidFill>
                  <a:srgbClr val="4BACC6"/>
                </a:solidFill>
                <a:latin typeface="Arial"/>
                <a:cs typeface="Arial"/>
              </a:rPr>
              <a:t>Subaru.com/share </a:t>
            </a:r>
            <a:r>
              <a:rPr lang="en-US" sz="1000" dirty="0" smtClean="0">
                <a:solidFill>
                  <a:schemeClr val="tx1">
                    <a:lumMod val="65000"/>
                    <a:lumOff val="35000"/>
                  </a:schemeClr>
                </a:solidFill>
                <a:latin typeface="Arial"/>
                <a:cs typeface="Arial"/>
              </a:rPr>
              <a:t>or local dealer's site by November 19, 2011. </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Remove Web graphic by January 3, 2012</a:t>
            </a:r>
          </a:p>
          <a:p>
            <a:pPr marL="233363" indent="-111125">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Reporting: Number of website hits and screenshot sent in activation report or link sent to </a:t>
            </a:r>
            <a:r>
              <a:rPr lang="en-US" sz="1000" b="1" dirty="0" smtClean="0">
                <a:solidFill>
                  <a:srgbClr val="4BACC6"/>
                </a:solidFill>
                <a:latin typeface="Arial"/>
                <a:cs typeface="Arial"/>
              </a:rPr>
              <a:t>tdevries@specialolympics.org</a:t>
            </a:r>
            <a:r>
              <a:rPr lang="en-US" sz="1000" dirty="0" smtClean="0">
                <a:solidFill>
                  <a:schemeClr val="tx1">
                    <a:lumMod val="65000"/>
                    <a:lumOff val="35000"/>
                  </a:schemeClr>
                </a:solidFill>
                <a:latin typeface="Arial"/>
                <a:cs typeface="Arial"/>
              </a:rPr>
              <a:t>. </a:t>
            </a:r>
          </a:p>
          <a:p>
            <a:pPr>
              <a:lnSpc>
                <a:spcPts val="1480"/>
              </a:lnSpc>
              <a:spcAft>
                <a:spcPts val="600"/>
              </a:spcAft>
            </a:pPr>
            <a:r>
              <a:rPr lang="en-US" sz="1000" b="1" dirty="0" smtClean="0">
                <a:solidFill>
                  <a:srgbClr val="4BACC6"/>
                </a:solidFill>
                <a:latin typeface="Arial"/>
                <a:cs typeface="Arial"/>
              </a:rPr>
              <a:t/>
            </a:r>
            <a:br>
              <a:rPr lang="en-US" sz="1000" b="1" dirty="0" smtClean="0">
                <a:solidFill>
                  <a:srgbClr val="4BACC6"/>
                </a:solidFill>
                <a:latin typeface="Arial"/>
                <a:cs typeface="Arial"/>
              </a:rPr>
            </a:br>
            <a:r>
              <a:rPr lang="en-US" sz="1000" b="1" dirty="0" smtClean="0">
                <a:solidFill>
                  <a:srgbClr val="4BACC6"/>
                </a:solidFill>
                <a:latin typeface="Arial"/>
                <a:cs typeface="Arial"/>
              </a:rPr>
              <a:t>Web Banners: </a:t>
            </a:r>
            <a:r>
              <a:rPr lang="en-US" sz="1000" dirty="0" smtClean="0">
                <a:solidFill>
                  <a:schemeClr val="tx1">
                    <a:lumMod val="65000"/>
                    <a:lumOff val="35000"/>
                  </a:schemeClr>
                </a:solidFill>
                <a:latin typeface="Arial"/>
                <a:cs typeface="Arial"/>
              </a:rPr>
              <a:t>Include one of these graphics on Program Websites</a:t>
            </a:r>
          </a:p>
          <a:p>
            <a:pPr>
              <a:lnSpc>
                <a:spcPts val="1480"/>
              </a:lnSpc>
              <a:spcAft>
                <a:spcPts val="600"/>
              </a:spcAft>
            </a:pPr>
            <a:r>
              <a:rPr lang="en-US" sz="1000" b="1" dirty="0" smtClean="0">
                <a:solidFill>
                  <a:schemeClr val="tx1">
                    <a:lumMod val="65000"/>
                    <a:lumOff val="35000"/>
                  </a:schemeClr>
                </a:solidFill>
                <a:latin typeface="Arial"/>
                <a:cs typeface="Arial"/>
              </a:rPr>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Option 1: (Cobranded Logo 1, horizontal and square)</a:t>
            </a:r>
          </a:p>
          <a:p>
            <a:pPr>
              <a:lnSpc>
                <a:spcPts val="1480"/>
              </a:lnSpc>
              <a:spcAft>
                <a:spcPts val="600"/>
              </a:spcAft>
            </a:pPr>
            <a:r>
              <a:rPr lang="en-US" sz="1000" dirty="0" smtClean="0">
                <a:solidFill>
                  <a:schemeClr val="tx1">
                    <a:lumMod val="65000"/>
                    <a:lumOff val="35000"/>
                  </a:schemeClr>
                </a:solidFill>
                <a:latin typeface="Arial"/>
                <a:cs typeface="Arial"/>
              </a:rPr>
              <a:t>Subaru “Share the Love” event</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Special Olympics (logo)</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11/19/11 - 1/3/12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a:t>
            </a:r>
            <a:r>
              <a:rPr lang="en-US" sz="1000" b="1" dirty="0" smtClean="0">
                <a:solidFill>
                  <a:srgbClr val="4BACC6"/>
                </a:solidFill>
                <a:latin typeface="Arial"/>
                <a:cs typeface="Arial"/>
              </a:rPr>
              <a:t>Subaru.com/share</a:t>
            </a:r>
            <a:r>
              <a:rPr lang="en-US" sz="1000" dirty="0" smtClean="0">
                <a:solidFill>
                  <a:schemeClr val="tx1">
                    <a:lumMod val="65000"/>
                    <a:lumOff val="35000"/>
                  </a:schemeClr>
                </a:solidFill>
                <a:latin typeface="Arial"/>
                <a:cs typeface="Arial"/>
              </a:rPr>
              <a:t>)</a:t>
            </a:r>
          </a:p>
          <a:p>
            <a:pPr>
              <a:lnSpc>
                <a:spcPts val="1480"/>
              </a:lnSpc>
              <a:spcAft>
                <a:spcPts val="600"/>
              </a:spcAft>
            </a:pPr>
            <a:r>
              <a:rPr lang="en-US" sz="1000" b="1" dirty="0" smtClean="0">
                <a:solidFill>
                  <a:schemeClr val="tx1">
                    <a:lumMod val="65000"/>
                    <a:lumOff val="35000"/>
                  </a:schemeClr>
                </a:solidFill>
                <a:latin typeface="Arial"/>
                <a:cs typeface="Arial"/>
              </a:rPr>
              <a:t/>
            </a:r>
            <a:br>
              <a:rPr lang="en-US" sz="1000" b="1" dirty="0" smtClean="0">
                <a:solidFill>
                  <a:schemeClr val="tx1">
                    <a:lumMod val="65000"/>
                    <a:lumOff val="35000"/>
                  </a:schemeClr>
                </a:solidFill>
                <a:latin typeface="Arial"/>
                <a:cs typeface="Arial"/>
              </a:rPr>
            </a:br>
            <a:r>
              <a:rPr lang="en-US" sz="1000" b="1" dirty="0" smtClean="0">
                <a:solidFill>
                  <a:schemeClr val="tx1">
                    <a:lumMod val="65000"/>
                    <a:lumOff val="35000"/>
                  </a:schemeClr>
                </a:solidFill>
                <a:latin typeface="Arial"/>
                <a:cs typeface="Arial"/>
              </a:rPr>
              <a:t>Option 2 (Cobranded Logos 2 &amp; 3):</a:t>
            </a:r>
          </a:p>
          <a:p>
            <a:pPr>
              <a:lnSpc>
                <a:spcPts val="1480"/>
              </a:lnSpc>
              <a:spcAft>
                <a:spcPts val="600"/>
              </a:spcAft>
            </a:pPr>
            <a:r>
              <a:rPr lang="en-US" sz="1000" dirty="0" smtClean="0">
                <a:solidFill>
                  <a:schemeClr val="tx1">
                    <a:lumMod val="65000"/>
                    <a:lumOff val="35000"/>
                  </a:schemeClr>
                </a:solidFill>
                <a:latin typeface="Arial"/>
                <a:cs typeface="Arial"/>
              </a:rPr>
              <a:t>Special Olympics is a Proud Partner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in the Subaru Share the Love event</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11/19/11 – 1/3/12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Learn more </a:t>
            </a:r>
            <a:br>
              <a:rPr lang="en-US" sz="1000" dirty="0" smtClean="0">
                <a:solidFill>
                  <a:schemeClr val="tx1">
                    <a:lumMod val="65000"/>
                    <a:lumOff val="35000"/>
                  </a:schemeClr>
                </a:solidFill>
                <a:latin typeface="Arial"/>
                <a:cs typeface="Arial"/>
              </a:rPr>
            </a:br>
            <a:r>
              <a:rPr lang="en-US" sz="1000" dirty="0" smtClean="0">
                <a:solidFill>
                  <a:schemeClr val="tx1">
                    <a:lumMod val="65000"/>
                    <a:lumOff val="35000"/>
                  </a:schemeClr>
                </a:solidFill>
                <a:latin typeface="Arial"/>
                <a:cs typeface="Arial"/>
              </a:rPr>
              <a:t>(</a:t>
            </a:r>
            <a:r>
              <a:rPr lang="en-US" sz="1000" b="1" dirty="0" smtClean="0">
                <a:solidFill>
                  <a:srgbClr val="4BACC6"/>
                </a:solidFill>
                <a:latin typeface="Arial"/>
                <a:cs typeface="Arial"/>
              </a:rPr>
              <a:t>Subaru.com/share</a:t>
            </a:r>
            <a:r>
              <a:rPr lang="en-US" sz="1000" dirty="0" smtClean="0">
                <a:solidFill>
                  <a:schemeClr val="tx1">
                    <a:lumMod val="65000"/>
                    <a:lumOff val="35000"/>
                  </a:schemeClr>
                </a:solidFill>
                <a:latin typeface="Arial"/>
                <a:cs typeface="Arial"/>
              </a:rPr>
              <a:t>)</a:t>
            </a:r>
          </a:p>
        </p:txBody>
      </p:sp>
      <p:pic>
        <p:nvPicPr>
          <p:cNvPr id="14" name="Picture 13"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15" name="Picture 14"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16" name="TextBox 15"/>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7</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17" name="Straight Connector 16"/>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8" name="Picture 17" descr="Share_the_Love_event_horizontal banner_290x90.jpg"/>
          <p:cNvPicPr>
            <a:picLocks noChangeAspect="1"/>
          </p:cNvPicPr>
          <p:nvPr/>
        </p:nvPicPr>
        <p:blipFill>
          <a:blip r:embed="rId5"/>
          <a:stretch>
            <a:fillRect/>
          </a:stretch>
        </p:blipFill>
        <p:spPr>
          <a:xfrm>
            <a:off x="3089354" y="3251252"/>
            <a:ext cx="2709348" cy="840832"/>
          </a:xfrm>
          <a:prstGeom prst="rect">
            <a:avLst/>
          </a:prstGeom>
        </p:spPr>
      </p:pic>
      <p:pic>
        <p:nvPicPr>
          <p:cNvPr id="19" name="Picture 18" descr="Share_the_Love_event_300x340_Master_Square.jpg"/>
          <p:cNvPicPr>
            <a:picLocks noChangeAspect="1"/>
          </p:cNvPicPr>
          <p:nvPr/>
        </p:nvPicPr>
        <p:blipFill>
          <a:blip r:embed="rId6"/>
          <a:stretch>
            <a:fillRect/>
          </a:stretch>
        </p:blipFill>
        <p:spPr>
          <a:xfrm>
            <a:off x="6329257" y="2863645"/>
            <a:ext cx="1203235" cy="1381492"/>
          </a:xfrm>
          <a:prstGeom prst="rect">
            <a:avLst/>
          </a:prstGeom>
        </p:spPr>
      </p:pic>
      <p:pic>
        <p:nvPicPr>
          <p:cNvPr id="9" name="Picture 8" descr="SO Banner 1 Final.jpg"/>
          <p:cNvPicPr>
            <a:picLocks noChangeAspect="1"/>
          </p:cNvPicPr>
          <p:nvPr/>
        </p:nvPicPr>
        <p:blipFill>
          <a:blip r:embed="rId7"/>
          <a:stretch>
            <a:fillRect/>
          </a:stretch>
        </p:blipFill>
        <p:spPr>
          <a:xfrm>
            <a:off x="2924176" y="4679192"/>
            <a:ext cx="2664364" cy="532873"/>
          </a:xfrm>
          <a:prstGeom prst="rect">
            <a:avLst/>
          </a:prstGeom>
        </p:spPr>
      </p:pic>
      <p:pic>
        <p:nvPicPr>
          <p:cNvPr id="10" name="Picture 9" descr="SO Banner 2 Final.jpg"/>
          <p:cNvPicPr>
            <a:picLocks noChangeAspect="1"/>
          </p:cNvPicPr>
          <p:nvPr/>
        </p:nvPicPr>
        <p:blipFill>
          <a:blip r:embed="rId8"/>
          <a:stretch>
            <a:fillRect/>
          </a:stretch>
        </p:blipFill>
        <p:spPr>
          <a:xfrm>
            <a:off x="5955762" y="4679192"/>
            <a:ext cx="2664364" cy="532873"/>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5879" y="1169859"/>
            <a:ext cx="4266779" cy="3740768"/>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Website</a:t>
            </a:r>
            <a:endParaRPr lang="en-US" sz="1000" dirty="0" smtClean="0">
              <a:solidFill>
                <a:prstClr val="black">
                  <a:lumMod val="65000"/>
                  <a:lumOff val="35000"/>
                </a:prstClr>
              </a:solidFill>
              <a:latin typeface="Arial"/>
              <a:cs typeface="Arial"/>
            </a:endParaRPr>
          </a:p>
          <a:p>
            <a:pPr lvl="0">
              <a:lnSpc>
                <a:spcPts val="1480"/>
              </a:lnSpc>
              <a:spcAft>
                <a:spcPts val="600"/>
              </a:spcAft>
            </a:pPr>
            <a:r>
              <a:rPr lang="en-US" sz="1000" b="1" dirty="0">
                <a:solidFill>
                  <a:srgbClr val="4BACC6"/>
                </a:solidFill>
                <a:latin typeface="Arial"/>
                <a:cs typeface="Arial"/>
              </a:rPr>
              <a:t>Web copy</a:t>
            </a:r>
            <a:r>
              <a:rPr lang="en-US" sz="1000" dirty="0">
                <a:solidFill>
                  <a:prstClr val="black">
                    <a:lumMod val="50000"/>
                    <a:lumOff val="50000"/>
                  </a:prstClr>
                </a:solidFill>
                <a:latin typeface="Arial"/>
                <a:cs typeface="Arial"/>
              </a:rPr>
              <a:t>,</a:t>
            </a:r>
            <a:r>
              <a:rPr lang="en-US" sz="1000" b="1" dirty="0">
                <a:solidFill>
                  <a:srgbClr val="4BACC6"/>
                </a:solidFill>
                <a:latin typeface="Arial"/>
                <a:cs typeface="Arial"/>
              </a:rPr>
              <a:t> </a:t>
            </a:r>
            <a:r>
              <a:rPr lang="en-US" sz="1000" dirty="0">
                <a:solidFill>
                  <a:prstClr val="black">
                    <a:lumMod val="65000"/>
                    <a:lumOff val="35000"/>
                  </a:prstClr>
                </a:solidFill>
                <a:latin typeface="Arial"/>
                <a:cs typeface="Arial"/>
              </a:rPr>
              <a:t>if you choose to make a dedicated page:</a:t>
            </a:r>
          </a:p>
          <a:p>
            <a:pPr lvl="0">
              <a:lnSpc>
                <a:spcPts val="1480"/>
              </a:lnSpc>
              <a:spcAft>
                <a:spcPts val="600"/>
              </a:spcAft>
            </a:pPr>
            <a:r>
              <a:rPr lang="en-US" sz="1000" i="1" dirty="0">
                <a:solidFill>
                  <a:prstClr val="black">
                    <a:lumMod val="65000"/>
                    <a:lumOff val="35000"/>
                  </a:prstClr>
                </a:solidFill>
                <a:latin typeface="Arial"/>
                <a:cs typeface="Arial"/>
              </a:rPr>
              <a:t>We’re proud to be one of five charitable partners in the Subaru “Share the Love” event. Subaru knows their owners care. That’s why they created the “Share the Love” event.  You get a great deal on a new Subaru and they’ll donate $250 to your choice of five charities, one of which is Special Olympics.  Over the last three years, they’ve donated nearly $15 million dollars to charity.  They hope to donate another five million by sharing the love again this year.</a:t>
            </a:r>
            <a:endParaRPr lang="en-US" sz="1000" dirty="0">
              <a:solidFill>
                <a:prstClr val="black">
                  <a:lumMod val="65000"/>
                  <a:lumOff val="35000"/>
                </a:prstClr>
              </a:solidFill>
              <a:latin typeface="Arial"/>
              <a:cs typeface="Arial"/>
            </a:endParaRPr>
          </a:p>
          <a:p>
            <a:pPr lvl="0">
              <a:lnSpc>
                <a:spcPts val="1480"/>
              </a:lnSpc>
              <a:spcAft>
                <a:spcPts val="600"/>
              </a:spcAft>
            </a:pPr>
            <a:r>
              <a:rPr lang="en-US" sz="1000" i="1" dirty="0">
                <a:solidFill>
                  <a:prstClr val="black">
                    <a:lumMod val="65000"/>
                    <a:lumOff val="35000"/>
                  </a:prstClr>
                </a:solidFill>
                <a:latin typeface="Arial"/>
                <a:cs typeface="Arial"/>
              </a:rPr>
              <a:t>Whether you are in the market for a new Subaru, or you know someone who is, be sure to pick Special Olympics as your “Share the Love” charity and help support our athletes. Learn more by visiting </a:t>
            </a:r>
            <a:r>
              <a:rPr lang="en-US" sz="1000" b="1" i="1" dirty="0">
                <a:solidFill>
                  <a:srgbClr val="4BACC6"/>
                </a:solidFill>
                <a:latin typeface="Arial"/>
                <a:cs typeface="Arial"/>
              </a:rPr>
              <a:t>Subaru.com/share</a:t>
            </a:r>
            <a:r>
              <a:rPr lang="en-US" sz="1000" i="1" dirty="0">
                <a:solidFill>
                  <a:prstClr val="black">
                    <a:lumMod val="65000"/>
                    <a:lumOff val="35000"/>
                  </a:prstClr>
                </a:solidFill>
                <a:latin typeface="Arial"/>
                <a:cs typeface="Arial"/>
              </a:rPr>
              <a:t>. </a:t>
            </a:r>
          </a:p>
          <a:p>
            <a:pPr lvl="0">
              <a:lnSpc>
                <a:spcPts val="1480"/>
              </a:lnSpc>
              <a:spcAft>
                <a:spcPts val="600"/>
              </a:spcAft>
            </a:pPr>
            <a:r>
              <a:rPr lang="en-US" sz="1000" i="1" dirty="0">
                <a:solidFill>
                  <a:prstClr val="black">
                    <a:lumMod val="65000"/>
                    <a:lumOff val="35000"/>
                  </a:prstClr>
                </a:solidFill>
                <a:latin typeface="Arial"/>
                <a:cs typeface="Arial"/>
              </a:rPr>
              <a:t>Each of the participating charities will receive a minimum donation of $250,000, up to a maximum total donation among all five charities of $5,000,000. </a:t>
            </a:r>
          </a:p>
          <a:p>
            <a:pPr lvl="0">
              <a:lnSpc>
                <a:spcPts val="1480"/>
              </a:lnSpc>
              <a:spcAft>
                <a:spcPts val="600"/>
              </a:spcAft>
            </a:pPr>
            <a:endParaRPr lang="en-US" sz="1000" dirty="0">
              <a:solidFill>
                <a:prstClr val="black">
                  <a:lumMod val="65000"/>
                  <a:lumOff val="35000"/>
                </a:prstClr>
              </a:solidFill>
              <a:latin typeface="Arial"/>
              <a:cs typeface="Arial"/>
            </a:endParaRPr>
          </a:p>
        </p:txBody>
      </p:sp>
      <p:sp>
        <p:nvSpPr>
          <p:cNvPr id="16" name="TextBox 15"/>
          <p:cNvSpPr txBox="1"/>
          <p:nvPr/>
        </p:nvSpPr>
        <p:spPr>
          <a:xfrm>
            <a:off x="5224852" y="1169859"/>
            <a:ext cx="4110814" cy="4202432"/>
          </a:xfrm>
          <a:prstGeom prst="rect">
            <a:avLst/>
          </a:prstGeom>
          <a:noFill/>
        </p:spPr>
        <p:txBody>
          <a:bodyPr wrap="square" rtlCol="0">
            <a:spAutoFit/>
          </a:bodyPr>
          <a:lstStyle/>
          <a:p>
            <a:pPr>
              <a:lnSpc>
                <a:spcPts val="1480"/>
              </a:lnSpc>
              <a:spcAft>
                <a:spcPts val="600"/>
              </a:spcAft>
            </a:pPr>
            <a:r>
              <a:rPr lang="en-US" sz="1600" b="1" dirty="0" smtClean="0">
                <a:solidFill>
                  <a:srgbClr val="4BACC6"/>
                </a:solidFill>
                <a:latin typeface="Arial"/>
                <a:cs typeface="Arial"/>
              </a:rPr>
              <a:t>Facebook &amp; Twitter</a:t>
            </a:r>
            <a:endParaRPr lang="en-US" sz="1000" dirty="0" smtClean="0">
              <a:solidFill>
                <a:prstClr val="black">
                  <a:lumMod val="65000"/>
                  <a:lumOff val="35000"/>
                </a:prstClr>
              </a:solidFill>
              <a:latin typeface="Arial"/>
              <a:cs typeface="Arial"/>
            </a:endParaRPr>
          </a:p>
          <a:p>
            <a:pPr marL="2286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Program posts copy and event logo or co-branded logo button (optional) beginning November 18, 2011.</a:t>
            </a:r>
          </a:p>
          <a:p>
            <a:pPr marL="2286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Text and artwork provided by SOI (event logo or co-branded logo).</a:t>
            </a:r>
          </a:p>
          <a:p>
            <a:pPr marL="2286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Reporting: Screenshot of post/tweet, with evergreen post URL. For Facebook, please bullet list with each post’s number of:</a:t>
            </a:r>
          </a:p>
          <a:p>
            <a:pPr marL="3429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Likes</a:t>
            </a:r>
          </a:p>
          <a:p>
            <a:pPr marL="3429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Comments</a:t>
            </a:r>
          </a:p>
          <a:p>
            <a:pPr marL="3429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Shares</a:t>
            </a:r>
          </a:p>
          <a:p>
            <a:pPr marL="3429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Impressions</a:t>
            </a:r>
          </a:p>
          <a:p>
            <a:pPr marL="342900" lvl="0" indent="-114300">
              <a:lnSpc>
                <a:spcPts val="1480"/>
              </a:lnSpc>
              <a:spcAft>
                <a:spcPts val="600"/>
              </a:spcAft>
              <a:buClr>
                <a:schemeClr val="accent5"/>
              </a:buClr>
              <a:buFont typeface="Arial"/>
              <a:buChar char="•"/>
            </a:pPr>
            <a:r>
              <a:rPr lang="en-US" sz="1000" dirty="0" smtClean="0">
                <a:solidFill>
                  <a:schemeClr val="tx1">
                    <a:lumMod val="65000"/>
                    <a:lumOff val="35000"/>
                  </a:schemeClr>
                </a:solidFill>
                <a:latin typeface="Arial"/>
                <a:cs typeface="Arial"/>
              </a:rPr>
              <a:t>% Feedback</a:t>
            </a:r>
          </a:p>
          <a:p>
            <a:pPr lvl="0">
              <a:lnSpc>
                <a:spcPts val="1480"/>
              </a:lnSpc>
              <a:spcAft>
                <a:spcPts val="600"/>
              </a:spcAft>
            </a:pPr>
            <a:r>
              <a:rPr lang="en-US" sz="1000" dirty="0" smtClean="0">
                <a:solidFill>
                  <a:schemeClr val="tx1">
                    <a:lumMod val="65000"/>
                    <a:lumOff val="35000"/>
                  </a:schemeClr>
                </a:solidFill>
                <a:latin typeface="Arial"/>
                <a:cs typeface="Arial"/>
              </a:rPr>
              <a:t> </a:t>
            </a:r>
          </a:p>
          <a:p>
            <a:pPr lvl="0">
              <a:lnSpc>
                <a:spcPts val="1480"/>
              </a:lnSpc>
              <a:spcAft>
                <a:spcPts val="600"/>
              </a:spcAft>
            </a:pPr>
            <a:r>
              <a:rPr lang="en-US" sz="1000" b="1" dirty="0" smtClean="0">
                <a:solidFill>
                  <a:schemeClr val="tx1">
                    <a:lumMod val="65000"/>
                    <a:lumOff val="35000"/>
                  </a:schemeClr>
                </a:solidFill>
                <a:latin typeface="Arial"/>
                <a:cs typeface="Arial"/>
              </a:rPr>
              <a:t>Note: </a:t>
            </a:r>
            <a:r>
              <a:rPr lang="en-US" sz="1000" dirty="0" smtClean="0">
                <a:solidFill>
                  <a:schemeClr val="tx1">
                    <a:lumMod val="65000"/>
                    <a:lumOff val="35000"/>
                  </a:schemeClr>
                </a:solidFill>
                <a:latin typeface="Arial"/>
                <a:cs typeface="Arial"/>
              </a:rPr>
              <a:t>Be sure to “Like” the Subaru of America, Inc. page on Facebook so you can link to it in your Program status updates with the “@” symbol.</a:t>
            </a:r>
          </a:p>
          <a:p>
            <a:pPr lvl="0">
              <a:lnSpc>
                <a:spcPts val="1480"/>
              </a:lnSpc>
              <a:spcAft>
                <a:spcPts val="600"/>
              </a:spcAft>
            </a:pPr>
            <a:endParaRPr lang="en-US" sz="1000" dirty="0">
              <a:solidFill>
                <a:schemeClr val="tx1">
                  <a:lumMod val="65000"/>
                  <a:lumOff val="35000"/>
                </a:schemeClr>
              </a:solidFill>
              <a:latin typeface="Arial"/>
              <a:cs typeface="Arial"/>
            </a:endParaRPr>
          </a:p>
        </p:txBody>
      </p:sp>
      <p:pic>
        <p:nvPicPr>
          <p:cNvPr id="17" name="Picture 16"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18" name="Picture 17"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19" name="TextBox 18"/>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8</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20" name="Straight Connector 19"/>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7021" y="1169859"/>
            <a:ext cx="8901191" cy="4238339"/>
          </a:xfrm>
          <a:prstGeom prst="rect">
            <a:avLst/>
          </a:prstGeom>
          <a:noFill/>
        </p:spPr>
        <p:txBody>
          <a:bodyPr wrap="square" rtlCol="0">
            <a:spAutoFit/>
          </a:bodyPr>
          <a:lstStyle/>
          <a:p>
            <a:pPr lvl="0">
              <a:lnSpc>
                <a:spcPts val="1480"/>
              </a:lnSpc>
              <a:spcAft>
                <a:spcPts val="600"/>
              </a:spcAft>
            </a:pPr>
            <a:r>
              <a:rPr lang="en-US" sz="1400" b="1" dirty="0" smtClean="0">
                <a:solidFill>
                  <a:schemeClr val="accent5"/>
                </a:solidFill>
                <a:latin typeface="Arial"/>
                <a:cs typeface="Arial"/>
              </a:rPr>
              <a:t>Facebook:</a:t>
            </a:r>
          </a:p>
          <a:p>
            <a:pPr lvl="0">
              <a:lnSpc>
                <a:spcPts val="1480"/>
              </a:lnSpc>
              <a:spcAft>
                <a:spcPts val="600"/>
              </a:spcAft>
            </a:pPr>
            <a:r>
              <a:rPr lang="en-US" sz="1000" i="1" dirty="0" smtClean="0">
                <a:solidFill>
                  <a:prstClr val="black">
                    <a:lumMod val="65000"/>
                    <a:lumOff val="35000"/>
                  </a:prstClr>
                </a:solidFill>
                <a:latin typeface="Arial"/>
                <a:cs typeface="Arial"/>
              </a:rPr>
              <a:t>We’re proud to be one of five charitable partners in the “Share the Love” event for @Subaru of America, Inc.  If you or those you know are in the market for a Subaru, tell them to pick Special Olympics as their “Share the Love” charity and a $250 donation will go to support our athletes!  Each charity will receive a minimum of $250,000, and the maximum donation among all charities will be $5,000,000. </a:t>
            </a:r>
            <a:br>
              <a:rPr lang="en-US" sz="1000" i="1" dirty="0" smtClean="0">
                <a:solidFill>
                  <a:prstClr val="black">
                    <a:lumMod val="65000"/>
                    <a:lumOff val="35000"/>
                  </a:prstClr>
                </a:solidFill>
                <a:latin typeface="Arial"/>
                <a:cs typeface="Arial"/>
              </a:rPr>
            </a:br>
            <a:r>
              <a:rPr lang="en-US" sz="1000" dirty="0" smtClean="0">
                <a:solidFill>
                  <a:srgbClr val="4BACC6"/>
                </a:solidFill>
                <a:latin typeface="Arial"/>
                <a:cs typeface="Arial"/>
              </a:rPr>
              <a:t>[LINK] https://www.facebook.com/subaruofamerica?sk=app_257448760939476</a:t>
            </a:r>
          </a:p>
          <a:p>
            <a:pPr lvl="0">
              <a:lnSpc>
                <a:spcPts val="1480"/>
              </a:lnSpc>
              <a:spcAft>
                <a:spcPts val="600"/>
              </a:spcAft>
            </a:pPr>
            <a:r>
              <a:rPr lang="en-US" sz="1000" dirty="0" smtClean="0">
                <a:solidFill>
                  <a:prstClr val="black">
                    <a:lumMod val="65000"/>
                    <a:lumOff val="35000"/>
                  </a:prstClr>
                </a:solidFill>
                <a:latin typeface="Arial"/>
                <a:cs typeface="Arial"/>
              </a:rPr>
              <a:t>Get a great deal and support a great cause.  Did you know Special Olympics is one of five charitable partners in the Subaru “Share the Love” event? Let’s share the love with Subaru and post messages on their wall thanking them for supporting our amazing athletes!  </a:t>
            </a:r>
            <a:br>
              <a:rPr lang="en-US" sz="1000" dirty="0" smtClean="0">
                <a:solidFill>
                  <a:prstClr val="black">
                    <a:lumMod val="65000"/>
                    <a:lumOff val="35000"/>
                  </a:prstClr>
                </a:solidFill>
                <a:latin typeface="Arial"/>
                <a:cs typeface="Arial"/>
              </a:rPr>
            </a:br>
            <a:r>
              <a:rPr lang="en-US" sz="1000" dirty="0" smtClean="0">
                <a:solidFill>
                  <a:srgbClr val="4BACC6"/>
                </a:solidFill>
                <a:latin typeface="Arial"/>
                <a:cs typeface="Arial"/>
              </a:rPr>
              <a:t>[LINK] https://www.facebook.com/subaruofamerica?sk=app_257448760939476</a:t>
            </a:r>
          </a:p>
          <a:p>
            <a:pPr lvl="0">
              <a:lnSpc>
                <a:spcPts val="1480"/>
              </a:lnSpc>
              <a:spcAft>
                <a:spcPts val="600"/>
              </a:spcAft>
            </a:pPr>
            <a:r>
              <a:rPr lang="en-US" sz="1000" dirty="0" smtClean="0">
                <a:solidFill>
                  <a:prstClr val="black">
                    <a:lumMod val="65000"/>
                    <a:lumOff val="35000"/>
                  </a:prstClr>
                </a:solidFill>
                <a:latin typeface="Arial"/>
                <a:cs typeface="Arial"/>
              </a:rPr>
              <a:t>We know there are many Subaru owners amongst our fans, let’s thank @Subaru of America, Inc. for making Special Olympics one of its five charitable partners in the “Share the Love” event by posting a picture of you with your Subaru on their Facebook wall! </a:t>
            </a:r>
            <a:br>
              <a:rPr lang="en-US" sz="1000" dirty="0" smtClean="0">
                <a:solidFill>
                  <a:prstClr val="black">
                    <a:lumMod val="65000"/>
                    <a:lumOff val="35000"/>
                  </a:prstClr>
                </a:solidFill>
                <a:latin typeface="Arial"/>
                <a:cs typeface="Arial"/>
              </a:rPr>
            </a:br>
            <a:r>
              <a:rPr lang="en-US" sz="1000" dirty="0" smtClean="0">
                <a:solidFill>
                  <a:srgbClr val="4BACC6"/>
                </a:solidFill>
                <a:latin typeface="Arial"/>
                <a:cs typeface="Arial"/>
              </a:rPr>
              <a:t>[LINK] https://www.facebook.com/subaruofamerica?sk=app_257448760939476</a:t>
            </a:r>
          </a:p>
          <a:p>
            <a:pPr lvl="0">
              <a:lnSpc>
                <a:spcPts val="1480"/>
              </a:lnSpc>
              <a:spcAft>
                <a:spcPts val="600"/>
              </a:spcAft>
            </a:pPr>
            <a:r>
              <a:rPr lang="en-US" sz="1000" dirty="0" smtClean="0">
                <a:solidFill>
                  <a:prstClr val="black">
                    <a:lumMod val="65000"/>
                    <a:lumOff val="35000"/>
                  </a:prstClr>
                </a:solidFill>
                <a:latin typeface="Arial"/>
                <a:cs typeface="Arial"/>
              </a:rPr>
              <a:t>Help us spread the word about Special Olympics being one of five charitable partners in the Subaru “Share the Love” event by sharing this great video! </a:t>
            </a:r>
            <a:br>
              <a:rPr lang="en-US" sz="1000" dirty="0" smtClean="0">
                <a:solidFill>
                  <a:prstClr val="black">
                    <a:lumMod val="65000"/>
                    <a:lumOff val="35000"/>
                  </a:prstClr>
                </a:solidFill>
                <a:latin typeface="Arial"/>
                <a:cs typeface="Arial"/>
              </a:rPr>
            </a:br>
            <a:r>
              <a:rPr lang="en-US" sz="1000" b="1" dirty="0" smtClean="0">
                <a:solidFill>
                  <a:srgbClr val="4BACC6"/>
                </a:solidFill>
                <a:latin typeface="Arial"/>
                <a:cs typeface="Arial"/>
              </a:rPr>
              <a:t>[LINK] to be provided at a later date once it has been posted.</a:t>
            </a:r>
          </a:p>
          <a:p>
            <a:pPr lvl="0">
              <a:lnSpc>
                <a:spcPts val="1480"/>
              </a:lnSpc>
              <a:spcAft>
                <a:spcPts val="600"/>
              </a:spcAft>
            </a:pPr>
            <a:r>
              <a:rPr lang="en-US" sz="1000" dirty="0" smtClean="0">
                <a:solidFill>
                  <a:prstClr val="black">
                    <a:lumMod val="65000"/>
                    <a:lumOff val="35000"/>
                  </a:prstClr>
                </a:solidFill>
                <a:latin typeface="Arial"/>
                <a:cs typeface="Arial"/>
              </a:rPr>
              <a:t> </a:t>
            </a:r>
          </a:p>
          <a:p>
            <a:pPr lvl="0">
              <a:lnSpc>
                <a:spcPts val="1480"/>
              </a:lnSpc>
              <a:spcAft>
                <a:spcPts val="600"/>
              </a:spcAft>
            </a:pPr>
            <a:r>
              <a:rPr lang="en-US" sz="1400" b="1" dirty="0" smtClean="0">
                <a:solidFill>
                  <a:srgbClr val="4BACC6"/>
                </a:solidFill>
                <a:latin typeface="Arial"/>
                <a:cs typeface="Arial"/>
              </a:rPr>
              <a:t>Twitter:</a:t>
            </a:r>
            <a:r>
              <a:rPr lang="en-US" sz="1000" dirty="0" smtClean="0">
                <a:solidFill>
                  <a:prstClr val="black">
                    <a:lumMod val="65000"/>
                    <a:lumOff val="35000"/>
                  </a:prstClr>
                </a:solidFill>
                <a:latin typeface="Arial"/>
                <a:cs typeface="Arial"/>
              </a:rPr>
              <a:t> </a:t>
            </a:r>
          </a:p>
          <a:p>
            <a:pPr lvl="0">
              <a:lnSpc>
                <a:spcPts val="1480"/>
              </a:lnSpc>
              <a:spcAft>
                <a:spcPts val="600"/>
              </a:spcAft>
            </a:pPr>
            <a:r>
              <a:rPr lang="en-US" sz="1000" dirty="0" smtClean="0">
                <a:solidFill>
                  <a:prstClr val="black">
                    <a:lumMod val="65000"/>
                    <a:lumOff val="35000"/>
                  </a:prstClr>
                </a:solidFill>
                <a:latin typeface="Arial"/>
                <a:cs typeface="Arial"/>
              </a:rPr>
              <a:t>Proud to be 1 of 5 charitable partners in @subaru_usa #SharetheLove event! http://j.mp/pCHI4t  </a:t>
            </a:r>
          </a:p>
          <a:p>
            <a:pPr lvl="0">
              <a:lnSpc>
                <a:spcPts val="1480"/>
              </a:lnSpc>
              <a:spcAft>
                <a:spcPts val="600"/>
              </a:spcAft>
            </a:pPr>
            <a:r>
              <a:rPr lang="en-US" sz="1000" dirty="0" smtClean="0">
                <a:solidFill>
                  <a:prstClr val="black">
                    <a:lumMod val="65000"/>
                    <a:lumOff val="35000"/>
                  </a:prstClr>
                </a:solidFill>
                <a:latin typeface="Arial"/>
                <a:cs typeface="Arial"/>
              </a:rPr>
              <a:t>Today we’re thanking #Subaru for supporting @SpecialOlympics athletes with their #SharetheLove event! Tweet your thanks @Subaru_USA</a:t>
            </a:r>
          </a:p>
          <a:p>
            <a:pPr lvl="0">
              <a:lnSpc>
                <a:spcPts val="1480"/>
              </a:lnSpc>
              <a:spcAft>
                <a:spcPts val="600"/>
              </a:spcAft>
            </a:pPr>
            <a:r>
              <a:rPr lang="en-US" sz="1000" dirty="0" smtClean="0">
                <a:solidFill>
                  <a:prstClr val="black">
                    <a:lumMod val="65000"/>
                    <a:lumOff val="35000"/>
                  </a:prstClr>
                </a:solidFill>
                <a:latin typeface="Arial"/>
                <a:cs typeface="Arial"/>
              </a:rPr>
              <a:t>Did you know your next car purchase can support @SpecialOlympics as part of the @Subaru_USA #SharetheLove event? http://j.mp/pCHI4t  </a:t>
            </a:r>
          </a:p>
        </p:txBody>
      </p:sp>
      <p:pic>
        <p:nvPicPr>
          <p:cNvPr id="5" name="Picture 4" descr="Share The Love_Horiz.jpg"/>
          <p:cNvPicPr>
            <a:picLocks noChangeAspect="1"/>
          </p:cNvPicPr>
          <p:nvPr/>
        </p:nvPicPr>
        <p:blipFill>
          <a:blip r:embed="rId3"/>
          <a:stretch>
            <a:fillRect/>
          </a:stretch>
        </p:blipFill>
        <p:spPr>
          <a:xfrm>
            <a:off x="6329257" y="402123"/>
            <a:ext cx="1468993" cy="356137"/>
          </a:xfrm>
          <a:prstGeom prst="rect">
            <a:avLst/>
          </a:prstGeom>
        </p:spPr>
      </p:pic>
      <p:pic>
        <p:nvPicPr>
          <p:cNvPr id="6" name="Picture 5" descr="Horizontal Fan.jpg"/>
          <p:cNvPicPr>
            <a:picLocks noChangeAspect="1"/>
          </p:cNvPicPr>
          <p:nvPr/>
        </p:nvPicPr>
        <p:blipFill>
          <a:blip r:embed="rId4"/>
          <a:stretch>
            <a:fillRect/>
          </a:stretch>
        </p:blipFill>
        <p:spPr>
          <a:xfrm>
            <a:off x="8158857" y="402123"/>
            <a:ext cx="1389979" cy="345301"/>
          </a:xfrm>
          <a:prstGeom prst="rect">
            <a:avLst/>
          </a:prstGeom>
        </p:spPr>
      </p:pic>
      <p:sp>
        <p:nvSpPr>
          <p:cNvPr id="7" name="TextBox 6"/>
          <p:cNvSpPr txBox="1"/>
          <p:nvPr/>
        </p:nvSpPr>
        <p:spPr>
          <a:xfrm>
            <a:off x="545880" y="460124"/>
            <a:ext cx="4678973" cy="400110"/>
          </a:xfrm>
          <a:prstGeom prst="rect">
            <a:avLst/>
          </a:prstGeom>
          <a:noFill/>
        </p:spPr>
        <p:txBody>
          <a:bodyPr wrap="square" rtlCol="0">
            <a:spAutoFit/>
          </a:bodyPr>
          <a:lstStyle/>
          <a:p>
            <a:fld id="{04808720-9651-0641-9072-228277A28F7C}" type="slidenum">
              <a:rPr lang="en-US" sz="1000" smtClean="0">
                <a:solidFill>
                  <a:schemeClr val="bg1">
                    <a:lumMod val="65000"/>
                  </a:schemeClr>
                </a:solidFill>
                <a:latin typeface="Arial"/>
                <a:cs typeface="Arial"/>
              </a:rPr>
              <a:pPr/>
              <a:t>9</a:t>
            </a:fld>
            <a:r>
              <a:rPr lang="en-US" sz="1000" dirty="0" smtClean="0">
                <a:solidFill>
                  <a:schemeClr val="bg1">
                    <a:lumMod val="65000"/>
                  </a:schemeClr>
                </a:solidFill>
                <a:latin typeface="Arial"/>
                <a:cs typeface="Arial"/>
              </a:rPr>
              <a:t>  |  Subaru “Share the Love” event Special Olympics Activation Toolkit</a:t>
            </a:r>
          </a:p>
          <a:p>
            <a:endParaRPr lang="en-US" sz="1000" dirty="0" smtClean="0">
              <a:solidFill>
                <a:schemeClr val="bg1">
                  <a:lumMod val="65000"/>
                </a:schemeClr>
              </a:solidFill>
              <a:latin typeface="Arial"/>
              <a:cs typeface="Arial"/>
            </a:endParaRPr>
          </a:p>
        </p:txBody>
      </p:sp>
      <p:cxnSp>
        <p:nvCxnSpPr>
          <p:cNvPr id="8" name="Straight Connector 7"/>
          <p:cNvCxnSpPr/>
          <p:nvPr/>
        </p:nvCxnSpPr>
        <p:spPr>
          <a:xfrm rot="5400000">
            <a:off x="7819451" y="580191"/>
            <a:ext cx="356137" cy="1588"/>
          </a:xfrm>
          <a:prstGeom prst="line">
            <a:avLst/>
          </a:prstGeom>
          <a:ln w="6350" cap="flat" cmpd="sng" algn="ctr">
            <a:solidFill>
              <a:schemeClr val="bg1">
                <a:lumMod val="6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208</TotalTime>
  <Words>2083</Words>
  <Application>Microsoft Office PowerPoint</Application>
  <PresentationFormat>Custom</PresentationFormat>
  <Paragraphs>215</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Social Capital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tdevries</cp:lastModifiedBy>
  <cp:revision>13</cp:revision>
  <dcterms:created xsi:type="dcterms:W3CDTF">2011-11-15T14:47:41Z</dcterms:created>
  <dcterms:modified xsi:type="dcterms:W3CDTF">2011-11-16T16:11:27Z</dcterms:modified>
</cp:coreProperties>
</file>