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0" r:id="rId3"/>
    <p:sldId id="264" r:id="rId4"/>
    <p:sldId id="261" r:id="rId5"/>
    <p:sldId id="256" r:id="rId6"/>
    <p:sldId id="268" r:id="rId7"/>
    <p:sldId id="265" r:id="rId8"/>
    <p:sldId id="263" r:id="rId9"/>
    <p:sldId id="257" r:id="rId10"/>
    <p:sldId id="269" r:id="rId11"/>
    <p:sldId id="259" r:id="rId12"/>
    <p:sldId id="258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88" autoAdjust="0"/>
  </p:normalViewPr>
  <p:slideViewPr>
    <p:cSldViewPr>
      <p:cViewPr varScale="1">
        <p:scale>
          <a:sx n="75" d="100"/>
          <a:sy n="7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Sample Opportunities</a:t>
            </a:r>
            <a:r>
              <a:rPr lang="en-US" sz="3200" baseline="0" dirty="0" smtClean="0"/>
              <a:t> for</a:t>
            </a:r>
          </a:p>
          <a:p>
            <a:pPr>
              <a:defRPr/>
            </a:pPr>
            <a:r>
              <a:rPr lang="en-US" sz="3200" dirty="0" smtClean="0"/>
              <a:t>Families, Athletes &amp; Youth</a:t>
            </a:r>
            <a:endParaRPr lang="en-US" sz="3200" dirty="0"/>
          </a:p>
        </c:rich>
      </c:tx>
      <c:layout>
        <c:manualLayout>
          <c:xMode val="edge"/>
          <c:yMode val="edge"/>
          <c:x val="6.5470618256051355E-2"/>
          <c:y val="1.529149257208724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Sample Program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Board members</c:v>
                </c:pt>
                <c:pt idx="1">
                  <c:v>Fundraising Committee</c:v>
                </c:pt>
                <c:pt idx="2">
                  <c:v>Family Support Network</c:v>
                </c:pt>
                <c:pt idx="3">
                  <c:v>ALPS Mentors</c:v>
                </c:pt>
                <c:pt idx="4">
                  <c:v>Young Athlete Leaders</c:v>
                </c:pt>
                <c:pt idx="5">
                  <c:v>Youth Activation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10</c:v>
                </c:pt>
                <c:pt idx="4">
                  <c:v>15</c:v>
                </c:pt>
                <c:pt idx="5">
                  <c:v>25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145450568678914"/>
          <c:y val="0.20338699189542653"/>
          <c:w val="0.39928623505395183"/>
          <c:h val="0.7142393295182196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9ACDC-0F07-4480-A7FB-2544B3A3EBE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8C30-851A-4234-80FB-1F86BBEF1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76B2C-AE30-4E35-A9C3-9EB11A107C64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A27E-961C-42ED-B7CF-6A7B29F2C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pleased to welcome everyone back to this fantastic meeting.</a:t>
            </a:r>
          </a:p>
          <a:p>
            <a:r>
              <a:rPr lang="en-US" dirty="0" smtClean="0"/>
              <a:t>As</a:t>
            </a:r>
            <a:r>
              <a:rPr lang="en-US" baseline="0" dirty="0" smtClean="0"/>
              <a:t> you can see from the agenda, we have a half hour to talk about community building.</a:t>
            </a:r>
          </a:p>
          <a:p>
            <a:r>
              <a:rPr lang="en-US" baseline="0" dirty="0" smtClean="0"/>
              <a:t>After this session you will be back to your core group until 12:30 when we will all be back together again.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experience families have with</a:t>
            </a:r>
            <a:r>
              <a:rPr lang="en-US" baseline="0" dirty="0" smtClean="0"/>
              <a:t> Special Olympics truly is special.</a:t>
            </a:r>
          </a:p>
          <a:p>
            <a:r>
              <a:rPr lang="en-US" baseline="0" dirty="0" smtClean="0"/>
              <a:t>You have each seen and heard many transformative stories or will if you are new to the movement.</a:t>
            </a:r>
          </a:p>
          <a:p>
            <a:r>
              <a:rPr lang="en-US" baseline="0" dirty="0" smtClean="0"/>
              <a:t>Policy makers and community leaders also need to hear from families and athletes.</a:t>
            </a:r>
          </a:p>
          <a:p>
            <a:r>
              <a:rPr lang="en-US" baseline="0" dirty="0" smtClean="0"/>
              <a:t>Families need to know how important their stories and voices are to community building.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much more families can do, too.</a:t>
            </a:r>
          </a:p>
          <a:p>
            <a:r>
              <a:rPr lang="en-US" dirty="0" smtClean="0"/>
              <a:t>At the global level, we</a:t>
            </a:r>
            <a:r>
              <a:rPr lang="en-US" baseline="0" dirty="0" smtClean="0"/>
              <a:t> have a number of priorities to empower families to do more that were developed with Regions.</a:t>
            </a:r>
          </a:p>
          <a:p>
            <a:r>
              <a:rPr lang="en-US" baseline="0" dirty="0" smtClean="0"/>
              <a:t>So my job is to help the Regions help you by developing training, resources, tools and standards.</a:t>
            </a:r>
          </a:p>
          <a:p>
            <a:r>
              <a:rPr lang="en-US" baseline="0" dirty="0" smtClean="0"/>
              <a:t>SOEE is your key contact for direct support in developing your programs.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at the Program level</a:t>
            </a:r>
            <a:r>
              <a:rPr lang="en-US" baseline="0" dirty="0" smtClean="0"/>
              <a:t> as you think broadly about community building, think about families including athletes and youth</a:t>
            </a:r>
          </a:p>
          <a:p>
            <a:r>
              <a:rPr lang="en-US" baseline="0" dirty="0" smtClean="0"/>
              <a:t>There are so many leadership opportunities that can be offered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do in</a:t>
            </a:r>
            <a:r>
              <a:rPr lang="en-US" baseline="0" dirty="0" smtClean="0"/>
              <a:t> your Program is most important.</a:t>
            </a:r>
          </a:p>
          <a:p>
            <a:r>
              <a:rPr lang="en-US" baseline="0" dirty="0" smtClean="0"/>
              <a:t>The strategic plan sets goals at all levels and these are the goals for family and young athletes.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know that p</a:t>
            </a:r>
            <a:r>
              <a:rPr lang="en-US" dirty="0" smtClean="0"/>
              <a:t>lanning your family and YA programs is key to achieving</a:t>
            </a:r>
            <a:r>
              <a:rPr lang="en-US" baseline="0" dirty="0" smtClean="0"/>
              <a:t> the global goals for Building Communities.</a:t>
            </a:r>
          </a:p>
          <a:p>
            <a:r>
              <a:rPr lang="en-US" baseline="0" dirty="0" smtClean="0"/>
              <a:t>So I hope that this presentation has given you some perspective and the rest of the day will provide the practical help you need.</a:t>
            </a:r>
          </a:p>
          <a:p>
            <a:r>
              <a:rPr lang="en-US" baseline="0" dirty="0" smtClean="0"/>
              <a:t>Thank you.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begin this morning with a few questions to talk with your “neighbor” about.</a:t>
            </a:r>
          </a:p>
          <a:p>
            <a:r>
              <a:rPr lang="en-US" baseline="0" dirty="0" smtClean="0"/>
              <a:t>Please take five minutes to talk with those sitting near you about these 3 questions.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sounded like you had a lot to say in your groups.</a:t>
            </a:r>
          </a:p>
          <a:p>
            <a:r>
              <a:rPr lang="en-US" baseline="0" dirty="0" smtClean="0"/>
              <a:t>Let’s hear a bit about what you learned from each other.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so much for participating in this community building exercise. </a:t>
            </a:r>
          </a:p>
          <a:p>
            <a:r>
              <a:rPr lang="en-US" baseline="0" dirty="0" smtClean="0"/>
              <a:t>Before we move back into our separate tracks today I have some information about our global strategy of Building Communities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you may have been involved in the development of the Strategic Plan</a:t>
            </a:r>
          </a:p>
          <a:p>
            <a:r>
              <a:rPr lang="en-US" baseline="0" dirty="0" smtClean="0"/>
              <a:t>This plan centers on the athlete experience and builds on SO mission and vision.</a:t>
            </a:r>
          </a:p>
          <a:p>
            <a:r>
              <a:rPr lang="en-US" baseline="0" dirty="0" smtClean="0"/>
              <a:t>It also identifies 5 pillars for the Movement to focus on.</a:t>
            </a:r>
          </a:p>
          <a:p>
            <a:r>
              <a:rPr lang="en-US" baseline="0" dirty="0" smtClean="0"/>
              <a:t>Family and YA programming are part of the Build Communities pillar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</a:t>
            </a:r>
            <a:r>
              <a:rPr lang="en-US" baseline="0" dirty="0" smtClean="0"/>
              <a:t> you can relate to this….</a:t>
            </a:r>
          </a:p>
          <a:p>
            <a:r>
              <a:rPr lang="en-US" baseline="0" dirty="0" smtClean="0"/>
              <a:t>Just as we found in our exercise, not everyone thinks about community building the same way.</a:t>
            </a:r>
          </a:p>
          <a:p>
            <a:r>
              <a:rPr lang="en-US" baseline="0" dirty="0" smtClean="0"/>
              <a:t>Yet, we know it is important for our athletes to be accepted and all of you are reaching out to tell others about SO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Specifically,</a:t>
            </a:r>
            <a:r>
              <a:rPr lang="en-US" baseline="0" dirty="0" smtClean="0"/>
              <a:t> there are 5 strategic plan areas identified in the Build Communities Pillar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 families have to do</a:t>
            </a:r>
            <a:r>
              <a:rPr lang="en-US" baseline="0" dirty="0" smtClean="0"/>
              <a:t> with community building?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you noted earlier, some connections are very natural for many</a:t>
            </a:r>
            <a:r>
              <a:rPr lang="en-US" baseline="0" dirty="0" smtClean="0"/>
              <a:t> of us </a:t>
            </a:r>
          </a:p>
          <a:p>
            <a:r>
              <a:rPr lang="en-US" baseline="0" dirty="0" smtClean="0"/>
              <a:t>Yet, we know that having other connections takes a commitment to build </a:t>
            </a:r>
            <a:r>
              <a:rPr lang="en-US" baseline="0" dirty="0" err="1" smtClean="0"/>
              <a:t>relationshiops</a:t>
            </a:r>
            <a:endParaRPr lang="en-US" baseline="0" dirty="0" smtClean="0"/>
          </a:p>
          <a:p>
            <a:r>
              <a:rPr lang="en-US" baseline="0" dirty="0" smtClean="0"/>
              <a:t>Now we have online communities to build, as well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28A-E55A-46AB-A76D-204AEE27E8D8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F467-EE1C-443C-9CFE-D5756862EC81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07CB-76C1-4DC9-BE76-EC3DCC76BC00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9C4D-73F6-4FB6-9053-E4B06509DBC1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DA-9E05-4549-AC45-6F2EAB725AF0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EEE8-558E-46D1-981F-DB68CDE664D0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9DD-96A5-420C-A1A9-A6FCA4DA3C26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1EE-1B98-4686-8BE0-FC5E9ED9E490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88FE-85A5-4042-9435-07C0E2A4A4A3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78D-5062-4C7C-B638-36DBDDABFEB6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9B0-1390-4008-A765-1742C95AE3C8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B253-F2C3-4B95-9EA9-A311958C4ACE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F27E-26BB-4599-9DD2-0A67BDE0A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warman@specialolympics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Back </a:t>
            </a:r>
            <a:endParaRPr lang="en-US" dirty="0"/>
          </a:p>
        </p:txBody>
      </p:sp>
      <p:pic>
        <p:nvPicPr>
          <p:cNvPr id="3074" name="Picture 2" descr="C:\Users\bwarman\AppData\Local\Microsoft\Windows\Temporary Internet Files\Content.IE5\6C37CHBO\MP900146023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193579" cy="375070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172201"/>
            <a:ext cx="2895600" cy="533399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and Young Athlete Seminar, Leicester, U.K.,  November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pic>
        <p:nvPicPr>
          <p:cNvPr id="3" name="Picture 2" descr="Belgium f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19200"/>
            <a:ext cx="5791200" cy="4078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Empowering Families to Do More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leadership training</a:t>
            </a:r>
          </a:p>
          <a:p>
            <a:r>
              <a:rPr lang="en-US" dirty="0" smtClean="0"/>
              <a:t>Resources and support for expansion of the Young Athletes Program </a:t>
            </a:r>
          </a:p>
          <a:p>
            <a:r>
              <a:rPr lang="en-US" dirty="0" smtClean="0"/>
              <a:t>Tools for Programs to engage families in diverse roles</a:t>
            </a:r>
          </a:p>
          <a:p>
            <a:r>
              <a:rPr lang="en-US" dirty="0" smtClean="0"/>
              <a:t>New standards for family engagement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43400" y="1371600"/>
            <a:ext cx="4038600" cy="2286000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Every Program and every sub-Program will recruit and train a minimum of two family members as community builders.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4038600"/>
            <a:ext cx="3886200" cy="1371600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Every Region will expand the reach of the Young Athletes by 100%.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pic>
        <p:nvPicPr>
          <p:cNvPr id="8" name="Picture 7" descr="Young Athlete I'm In SO Hellas 7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2387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for Success Starts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pic>
        <p:nvPicPr>
          <p:cNvPr id="6" name="Picture 2" descr="C:\Users\bwarman\AppData\Local\Microsoft\Windows\Temporary Internet Files\Content.IE5\6C37CHBO\MP90014602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37" y="1418569"/>
            <a:ext cx="5981063" cy="4677431"/>
          </a:xfrm>
          <a:prstGeom prst="rect">
            <a:avLst/>
          </a:prstGeom>
          <a:noFill/>
        </p:spPr>
      </p:pic>
      <p:pic>
        <p:nvPicPr>
          <p:cNvPr id="7" name="Picture 3" descr="C:\Users\bwarman\AppData\Local\Microsoft\Windows\Temporary Internet Files\Content.IE5\C2DHWDZM\MC900439613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4038600" cy="444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1"/>
            <a:ext cx="7732712" cy="1904999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Barbara Warman, Director</a:t>
            </a:r>
          </a:p>
          <a:p>
            <a:r>
              <a:rPr lang="en-US" sz="3200" b="1" dirty="0" smtClean="0"/>
              <a:t>Family and Young Athlete Programs</a:t>
            </a:r>
          </a:p>
          <a:p>
            <a:r>
              <a:rPr lang="en-US" sz="3200" b="1" dirty="0" smtClean="0"/>
              <a:t>Special Olympics International</a:t>
            </a:r>
          </a:p>
          <a:p>
            <a:r>
              <a:rPr lang="en-US" sz="3200" dirty="0" smtClean="0">
                <a:hlinkClick r:id="rId2"/>
              </a:rPr>
              <a:t>bwarman@specialolympics.org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Community Building Activity: </a:t>
            </a:r>
            <a:br>
              <a:rPr lang="en-US" dirty="0" smtClean="0"/>
            </a:br>
            <a:r>
              <a:rPr lang="en-US" dirty="0" smtClean="0"/>
              <a:t>Talk with Your Neighbors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209800"/>
            <a:ext cx="8305800" cy="3276601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has contacts in your community?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WHAT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do you do to engage the community?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WHERE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else would you like to reach out?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did you learn from each other?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743200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About key community contacts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About outreach efforts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About community building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Communities: </a:t>
            </a:r>
            <a:br>
              <a:rPr lang="en-US" dirty="0" smtClean="0"/>
            </a:br>
            <a:r>
              <a:rPr lang="en-US" dirty="0" smtClean="0"/>
              <a:t>A Global Strategy</a:t>
            </a:r>
            <a:endParaRPr lang="en-US" dirty="0"/>
          </a:p>
        </p:txBody>
      </p:sp>
      <p:pic>
        <p:nvPicPr>
          <p:cNvPr id="2051" name="Picture 3" descr="C:\Users\bwarman\AppData\Local\Microsoft\Windows\Temporary Internet Files\Content.IE5\C2DHWDZM\MC900439613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523" y="1600200"/>
            <a:ext cx="4110953" cy="4525963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14450"/>
          </a:xfrm>
        </p:spPr>
        <p:txBody>
          <a:bodyPr>
            <a:normAutofit/>
          </a:bodyPr>
          <a:lstStyle/>
          <a:p>
            <a:r>
              <a:rPr lang="en-US" dirty="0" smtClean="0"/>
              <a:t>Strategic Plan 2010-2015</a:t>
            </a:r>
            <a:endParaRPr lang="en-US" dirty="0"/>
          </a:p>
        </p:txBody>
      </p:sp>
      <p:pic>
        <p:nvPicPr>
          <p:cNvPr id="6" name="Picture 5" descr="300x200-strategic-plan-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057400"/>
            <a:ext cx="5715000" cy="3810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/>
              <a:t>“The transformative  power of Special Olympics comes when we build powerful communities of change…”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pic>
        <p:nvPicPr>
          <p:cNvPr id="5" name="Picture 4" descr="Official Fan_Blk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81000"/>
            <a:ext cx="4114800" cy="232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and equip athletes in leadership positions</a:t>
            </a:r>
          </a:p>
          <a:p>
            <a:r>
              <a:rPr lang="en-US" dirty="0" smtClean="0"/>
              <a:t>Activate youth at all levels of our Movement</a:t>
            </a:r>
          </a:p>
          <a:p>
            <a:r>
              <a:rPr lang="en-US" dirty="0" smtClean="0"/>
              <a:t>Improve athlete health and well-being</a:t>
            </a:r>
          </a:p>
          <a:p>
            <a:r>
              <a:rPr lang="en-US" dirty="0" smtClean="0"/>
              <a:t>Engage influential leaders and organizations</a:t>
            </a:r>
          </a:p>
          <a:p>
            <a:r>
              <a:rPr lang="en-US" dirty="0" smtClean="0"/>
              <a:t>Create trained, empowered and involved families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as Community Builders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Families are athletes first fans</a:t>
            </a:r>
          </a:p>
          <a:p>
            <a:r>
              <a:rPr lang="en-US" dirty="0" smtClean="0"/>
              <a:t>Sharing stories of success makes an impact</a:t>
            </a:r>
          </a:p>
          <a:p>
            <a:r>
              <a:rPr lang="en-US" dirty="0" smtClean="0"/>
              <a:t>Families can be passionate spokespersons and recruiters for Special Olympics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  <p:pic>
        <p:nvPicPr>
          <p:cNvPr id="6" name="Picture 5" descr="Happy B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733800"/>
            <a:ext cx="2423160" cy="1817370"/>
          </a:xfrm>
          <a:prstGeom prst="rect">
            <a:avLst/>
          </a:prstGeom>
        </p:spPr>
      </p:pic>
      <p:pic>
        <p:nvPicPr>
          <p:cNvPr id="7" name="Picture 6" descr="Irish family cheering @ World Games 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733800"/>
            <a:ext cx="2316480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Parents, siblings, grandparents and other family members have natural connections with neighbors, friends and acquaintances</a:t>
            </a:r>
          </a:p>
          <a:p>
            <a:r>
              <a:rPr lang="en-US" dirty="0" smtClean="0"/>
              <a:t>Relationships with government leaders, advocacy groups, media and local celebrities take more effort to build</a:t>
            </a:r>
          </a:p>
          <a:p>
            <a:r>
              <a:rPr lang="en-US" dirty="0" smtClean="0"/>
              <a:t>Social media connections are growing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and Young Athlete Seminar, Leicester, U.K.,  November 2011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984</Words>
  <Application>Microsoft Office PowerPoint</Application>
  <PresentationFormat>On-screen Show (4:3)</PresentationFormat>
  <Paragraphs>94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Back </vt:lpstr>
      <vt:lpstr>Community Building Activity:  Talk with Your Neighbors</vt:lpstr>
      <vt:lpstr>What did you learn from each other?</vt:lpstr>
      <vt:lpstr>Building Communities:  A Global Strategy</vt:lpstr>
      <vt:lpstr>Strategic Plan 2010-2015</vt:lpstr>
      <vt:lpstr>Slide 6</vt:lpstr>
      <vt:lpstr>Initiatives</vt:lpstr>
      <vt:lpstr>Families as Community Builders</vt:lpstr>
      <vt:lpstr>Connections</vt:lpstr>
      <vt:lpstr>Slide 10</vt:lpstr>
      <vt:lpstr>Empowering Families to Do More </vt:lpstr>
      <vt:lpstr>Slide 12</vt:lpstr>
      <vt:lpstr>Global Goals</vt:lpstr>
      <vt:lpstr>Planning for Success Starts Here</vt:lpstr>
      <vt:lpstr>Slide 15</vt:lpstr>
    </vt:vector>
  </TitlesOfParts>
  <Company>Special Olympics Intl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Communities</dc:title>
  <dc:creator>Barbara Warman</dc:creator>
  <cp:lastModifiedBy>Barbara Warman</cp:lastModifiedBy>
  <cp:revision>38</cp:revision>
  <dcterms:created xsi:type="dcterms:W3CDTF">2011-10-25T18:34:29Z</dcterms:created>
  <dcterms:modified xsi:type="dcterms:W3CDTF">2011-10-31T13:55:20Z</dcterms:modified>
</cp:coreProperties>
</file>