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71" r:id="rId2"/>
  </p:sldMasterIdLst>
  <p:notesMasterIdLst>
    <p:notesMasterId r:id="rId21"/>
  </p:notesMasterIdLst>
  <p:handoutMasterIdLst>
    <p:handoutMasterId r:id="rId22"/>
  </p:handoutMasterIdLst>
  <p:sldIdLst>
    <p:sldId id="301" r:id="rId3"/>
    <p:sldId id="303" r:id="rId4"/>
    <p:sldId id="304" r:id="rId5"/>
    <p:sldId id="305" r:id="rId6"/>
    <p:sldId id="306" r:id="rId7"/>
    <p:sldId id="307" r:id="rId8"/>
    <p:sldId id="320" r:id="rId9"/>
    <p:sldId id="321" r:id="rId10"/>
    <p:sldId id="313" r:id="rId11"/>
    <p:sldId id="322" r:id="rId12"/>
    <p:sldId id="319" r:id="rId13"/>
    <p:sldId id="309" r:id="rId14"/>
    <p:sldId id="314" r:id="rId15"/>
    <p:sldId id="310" r:id="rId16"/>
    <p:sldId id="324" r:id="rId17"/>
    <p:sldId id="311" r:id="rId18"/>
    <p:sldId id="325" r:id="rId19"/>
    <p:sldId id="326" r:id="rId20"/>
  </p:sldIdLst>
  <p:sldSz cx="13004800" cy="9753600"/>
  <p:notesSz cx="6881813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15" autoAdjust="0"/>
  </p:normalViewPr>
  <p:slideViewPr>
    <p:cSldViewPr>
      <p:cViewPr varScale="1">
        <p:scale>
          <a:sx n="59" d="100"/>
          <a:sy n="59" d="100"/>
        </p:scale>
        <p:origin x="-1068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3591B-F0EA-4FAF-9B8A-748C99BD834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31E0-DB5C-4884-92E2-AAD59D89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52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ヒラギノ角ゴ ProN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7D3A59-8FE1-4A89-B41B-072DA824484F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ヒラギノ角ゴ ProN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A2B006-A79C-4460-B1CC-696624513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13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Susie to send info on </a:t>
            </a:r>
            <a:r>
              <a:rPr lang="en-GB" dirty="0" err="1" smtClean="0"/>
              <a:t>Arvato</a:t>
            </a:r>
            <a:endParaRPr lang="en-GB" dirty="0" smtClean="0"/>
          </a:p>
          <a:p>
            <a:r>
              <a:rPr lang="en-GB" dirty="0" smtClean="0"/>
              <a:t>Susie to check with Kai re SO Germany</a:t>
            </a:r>
          </a:p>
          <a:p>
            <a:r>
              <a:rPr lang="en-GB" dirty="0" smtClean="0"/>
              <a:t>Susie to send info on Health Promotion project</a:t>
            </a:r>
          </a:p>
          <a:p>
            <a:r>
              <a:rPr lang="en-GB" dirty="0" smtClean="0"/>
              <a:t>Susie to make the changes discussed</a:t>
            </a:r>
          </a:p>
          <a:p>
            <a:endParaRPr lang="en-GB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57066" indent="-291179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64717" indent="-23294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30604" indent="-23294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96491" indent="-23294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07C0D094-9434-4656-AA22-64BB0A42D8B7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2B006-A79C-4460-B1CC-6966245130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2B006-A79C-4460-B1CC-6966245130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2B006-A79C-4460-B1CC-6966245130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13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2B006-A79C-4460-B1CC-6966245130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26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2B006-A79C-4460-B1CC-6966245130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15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2B006-A79C-4460-B1CC-69662451305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15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2B006-A79C-4460-B1CC-69662451305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71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2B006-A79C-4460-B1CC-69662451305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71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2B006-A79C-4460-B1CC-69662451305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7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2B006-A79C-4460-B1CC-6966245130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5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2B006-A79C-4460-B1CC-6966245130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2B006-A79C-4460-B1CC-6966245130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62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2B006-A79C-4460-B1CC-6966245130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58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2B006-A79C-4460-B1CC-6966245130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16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2B006-A79C-4460-B1CC-6966245130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16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2B006-A79C-4460-B1CC-6966245130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73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2B006-A79C-4460-B1CC-6966245130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3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B29FD-A601-41A9-B2E6-E39D0E9D0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A72DF-9F86-4A0E-B263-FF7F9E8B969F}" type="slidenum">
              <a:rPr lang="en-US">
                <a:solidFill>
                  <a:srgbClr val="46473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94098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3698032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1564432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2D8BD-DB24-4A7F-AC63-290AE3ECDD7A}" type="slidenum">
              <a:rPr lang="en-US">
                <a:solidFill>
                  <a:srgbClr val="46473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33716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3378200"/>
            <a:ext cx="5549900" cy="264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3378200"/>
            <a:ext cx="5549900" cy="264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1D892-3137-497C-BEC0-09710B22A265}" type="slidenum">
              <a:rPr lang="en-US">
                <a:solidFill>
                  <a:srgbClr val="46473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1805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319456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410420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32242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41338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F1FBE-40DE-4C41-A7E1-50C3096F2340}" type="slidenum">
              <a:rPr lang="en-US">
                <a:solidFill>
                  <a:srgbClr val="46473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06362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3C231-2172-42B5-921B-5FA27FB695E6}" type="slidenum">
              <a:rPr lang="en-US">
                <a:solidFill>
                  <a:srgbClr val="46473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08162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E851-8E49-4BD2-AF22-7BEEF7819039}" type="slidenum">
              <a:rPr lang="en-US">
                <a:solidFill>
                  <a:srgbClr val="46473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56649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FFDD9-758C-4CAB-8978-74DEA4445574}" type="slidenum">
              <a:rPr lang="en-US">
                <a:solidFill>
                  <a:srgbClr val="46473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95634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Ubuntu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D08E6-E2BB-41C1-9E54-7DBFCB667C34}" type="slidenum">
              <a:rPr lang="en-US">
                <a:solidFill>
                  <a:srgbClr val="46473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69696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FEA0F-B814-4BC7-8865-1C36E75D5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2476500"/>
            <a:ext cx="554990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2476500"/>
            <a:ext cx="554990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F748D-964A-447F-8DD3-08C8C016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25632-2CC9-4E01-8FF9-D3A2CCF78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C2749-2E03-4436-8486-3C9549DAF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8BEC1-6BEC-4EE8-96B2-157F03942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9"/>
            <a:ext cx="4278313" cy="11754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2716560"/>
            <a:ext cx="7269162" cy="59956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716560"/>
            <a:ext cx="4278313" cy="59956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5552C-D255-48EC-A801-7241F39A7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Ubuntu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DB159-692A-45AA-88CA-27349D1DB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1636440"/>
            <a:ext cx="11055350" cy="2090737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1800" y="4228728"/>
            <a:ext cx="9102725" cy="249237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30E28-6781-47C5-AE1A-2E1F5C7249D5}" type="slidenum">
              <a:rPr lang="en-US">
                <a:solidFill>
                  <a:srgbClr val="46473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4067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2476500"/>
            <a:ext cx="11252200" cy="6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Ubuntu" charset="0"/>
              </a:rPr>
              <a:t>Click to edit Master text styles</a:t>
            </a:r>
          </a:p>
          <a:p>
            <a:pPr lvl="1"/>
            <a:r>
              <a:rPr lang="en-US" dirty="0">
                <a:sym typeface="Ubuntu Light" charset="0"/>
              </a:rPr>
              <a:t>Second level</a:t>
            </a:r>
          </a:p>
          <a:p>
            <a:pPr lvl="2"/>
            <a:r>
              <a:rPr lang="en-US" dirty="0">
                <a:sym typeface="Ubuntu Light" charset="0"/>
              </a:rPr>
              <a:t>Third level</a:t>
            </a:r>
          </a:p>
          <a:p>
            <a:pPr lvl="3"/>
            <a:r>
              <a:rPr lang="en-US" dirty="0">
                <a:sym typeface="Ubuntu Light" charset="0"/>
              </a:rPr>
              <a:t>Fourth level</a:t>
            </a:r>
          </a:p>
          <a:p>
            <a:pPr lvl="4"/>
            <a:r>
              <a:rPr lang="en-US" dirty="0">
                <a:sym typeface="Ubuntu Light" charset="0"/>
              </a:rPr>
              <a:t>Fifth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520700"/>
            <a:ext cx="1123950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Ubuntu Light" charset="0"/>
              </a:rPr>
              <a:t>Click to edit Master title style</a:t>
            </a:r>
          </a:p>
        </p:txBody>
      </p:sp>
      <p:sp>
        <p:nvSpPr>
          <p:cNvPr id="205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87400" y="9359900"/>
            <a:ext cx="2857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Ubuntu" charset="0"/>
                <a:ea typeface="MS PGothic" pitchFamily="34" charset="-128"/>
                <a:sym typeface="Ubuntu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defRPr/>
            </a:pPr>
            <a:fld id="{70493BF2-93F6-4913-9766-F5EBE193A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5"/>
          <p:cNvSpPr>
            <a:spLocks/>
          </p:cNvSpPr>
          <p:nvPr/>
        </p:nvSpPr>
        <p:spPr bwMode="auto">
          <a:xfrm>
            <a:off x="1122363" y="9410700"/>
            <a:ext cx="1169987" cy="16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200">
                <a:solidFill>
                  <a:srgbClr val="4F5146"/>
                </a:solidFill>
                <a:latin typeface="Ubuntu" pitchFamily="34" charset="0"/>
                <a:ea typeface="MS PGothic" pitchFamily="34" charset="-128"/>
                <a:sym typeface="Ubuntu" pitchFamily="34" charset="0"/>
              </a:rPr>
              <a:t>Special Olympics</a:t>
            </a:r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798513" y="9271000"/>
            <a:ext cx="11220450" cy="0"/>
          </a:xfrm>
          <a:prstGeom prst="line">
            <a:avLst/>
          </a:prstGeom>
          <a:noFill/>
          <a:ln w="6350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transition spd="med">
    <p:dissolv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Ubuntu Light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Ubuntu" pitchFamily="34" charset="0"/>
        </a:defRPr>
      </a:lvl1pPr>
      <a:lvl2pPr marL="406400" indent="-406400"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buClr>
          <a:srgbClr val="4F5146"/>
        </a:buClr>
        <a:buSzPct val="80000"/>
        <a:buFont typeface="Ubuntu Light" pitchFamily="34" charset="0"/>
        <a:buChar char="‣"/>
        <a:defRPr sz="3600">
          <a:solidFill>
            <a:srgbClr val="4F5146"/>
          </a:solidFill>
          <a:latin typeface="+mj-lt"/>
          <a:ea typeface="+mn-ea"/>
          <a:cs typeface="+mn-cs"/>
          <a:sym typeface="Ubuntu Light" pitchFamily="34" charset="0"/>
        </a:defRPr>
      </a:lvl2pPr>
      <a:lvl3pPr marL="762000" indent="-4064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pitchFamily="34" charset="0"/>
        <a:buChar char="‣"/>
        <a:defRPr sz="2400">
          <a:solidFill>
            <a:srgbClr val="4F5146"/>
          </a:solidFill>
          <a:latin typeface="+mj-lt"/>
          <a:ea typeface="+mn-ea"/>
          <a:cs typeface="+mn-cs"/>
          <a:sym typeface="Ubuntu Light" pitchFamily="34" charset="0"/>
        </a:defRPr>
      </a:lvl3pPr>
      <a:lvl4pPr marL="762000" indent="-4064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pitchFamily="34" charset="0"/>
        <a:buChar char="‣"/>
        <a:defRPr sz="2400">
          <a:solidFill>
            <a:srgbClr val="4F5146"/>
          </a:solidFill>
          <a:latin typeface="+mj-lt"/>
          <a:ea typeface="+mn-ea"/>
          <a:cs typeface="+mn-cs"/>
          <a:sym typeface="Ubuntu Light" pitchFamily="34" charset="0"/>
        </a:defRPr>
      </a:lvl4pPr>
      <a:lvl5pPr marL="762000" indent="-4064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pitchFamily="34" charset="0"/>
        <a:buChar char="‣"/>
        <a:defRPr sz="2400">
          <a:solidFill>
            <a:srgbClr val="4F5146"/>
          </a:solidFill>
          <a:latin typeface="+mj-lt"/>
          <a:ea typeface="+mn-ea"/>
          <a:cs typeface="+mn-cs"/>
          <a:sym typeface="Ubuntu Light" pitchFamily="34" charset="0"/>
        </a:defRPr>
      </a:lvl5pPr>
      <a:lvl6pPr marL="1219200" indent="-406400" algn="l" rtl="0" fontAlgn="base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2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6pPr>
      <a:lvl7pPr marL="1676400" indent="-406400" algn="l" rtl="0" fontAlgn="base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2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7pPr>
      <a:lvl8pPr marL="2133600" indent="-406400" algn="l" rtl="0" fontAlgn="base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2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8pPr>
      <a:lvl9pPr marL="2590800" indent="-406400" algn="l" rtl="0" fontAlgn="base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2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3378200"/>
            <a:ext cx="112522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Ubuntu Light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Ubuntu Light" pitchFamily="34" charset="0"/>
              </a:rPr>
              <a:t>Second level</a:t>
            </a:r>
          </a:p>
          <a:p>
            <a:pPr lvl="2"/>
            <a:r>
              <a:rPr lang="en-US" smtClean="0">
                <a:sym typeface="Ubuntu Light" pitchFamily="34" charset="0"/>
              </a:rPr>
              <a:t>Third level</a:t>
            </a:r>
          </a:p>
          <a:p>
            <a:pPr lvl="3"/>
            <a:r>
              <a:rPr lang="en-US" smtClean="0">
                <a:sym typeface="Ubuntu Light" pitchFamily="34" charset="0"/>
              </a:rPr>
              <a:t>Fourth level</a:t>
            </a:r>
          </a:p>
          <a:p>
            <a:pPr lvl="4"/>
            <a:r>
              <a:rPr lang="en-US" smtClean="0">
                <a:sym typeface="Ubuntu Light" pitchFamily="34" charset="0"/>
              </a:rPr>
              <a:t>Fifth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685800"/>
            <a:ext cx="112395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Ubuntu Light" pitchFamily="34" charset="0"/>
              </a:rPr>
              <a:t>Click to edit Master title style</a:t>
            </a:r>
          </a:p>
        </p:txBody>
      </p:sp>
      <p:sp>
        <p:nvSpPr>
          <p:cNvPr id="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87400" y="9359900"/>
            <a:ext cx="285750" cy="2667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Ubuntu" charset="0"/>
                <a:ea typeface="MS PGothic" pitchFamily="34" charset="-128"/>
                <a:sym typeface="Ubuntu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defRPr/>
            </a:pPr>
            <a:fld id="{0CF4A907-40DD-4FE5-9F4F-48E1952CADB9}" type="slidenum">
              <a:rPr lang="en-US">
                <a:solidFill>
                  <a:srgbClr val="46473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73E"/>
              </a:solidFill>
            </a:endParaRPr>
          </a:p>
        </p:txBody>
      </p:sp>
      <p:sp>
        <p:nvSpPr>
          <p:cNvPr id="1030" name="Rectangle 5"/>
          <p:cNvSpPr>
            <a:spLocks/>
          </p:cNvSpPr>
          <p:nvPr/>
        </p:nvSpPr>
        <p:spPr bwMode="auto">
          <a:xfrm>
            <a:off x="1122363" y="9410700"/>
            <a:ext cx="1169987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200" smtClean="0">
                <a:solidFill>
                  <a:srgbClr val="9A9A9A"/>
                </a:solidFill>
                <a:latin typeface="Ubuntu" pitchFamily="34" charset="0"/>
                <a:ea typeface="MS PGothic" pitchFamily="34" charset="-128"/>
                <a:sym typeface="Ubuntu" pitchFamily="34" charset="0"/>
              </a:rPr>
              <a:t>Special Olympics</a:t>
            </a:r>
          </a:p>
        </p:txBody>
      </p:sp>
    </p:spTree>
    <p:extLst>
      <p:ext uri="{BB962C8B-B14F-4D97-AF65-F5344CB8AC3E}">
        <p14:creationId xmlns:p14="http://schemas.microsoft.com/office/powerpoint/2010/main" val="387867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ransition spd="med">
    <p:dissolv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+mj-lt"/>
          <a:ea typeface="+mj-ea"/>
          <a:cs typeface="+mj-cs"/>
          <a:sym typeface="Ubuntu Light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EFDD5"/>
          </a:solidFill>
          <a:latin typeface="+mn-lt"/>
          <a:ea typeface="+mn-ea"/>
          <a:cs typeface="+mn-cs"/>
          <a:sym typeface="Ubuntu Light" pitchFamily="34" charset="0"/>
        </a:defRPr>
      </a:lvl1pPr>
      <a:lvl2pPr marL="742950" indent="-28575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EFDD5"/>
          </a:solidFill>
          <a:latin typeface="+mn-lt"/>
          <a:ea typeface="+mn-ea"/>
          <a:cs typeface="+mn-cs"/>
          <a:sym typeface="Ubuntu Light" pitchFamily="34" charset="0"/>
        </a:defRPr>
      </a:lvl2pPr>
      <a:lvl3pPr marL="11430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EFDD5"/>
          </a:solidFill>
          <a:latin typeface="+mn-lt"/>
          <a:ea typeface="+mn-ea"/>
          <a:cs typeface="+mn-cs"/>
          <a:sym typeface="Ubuntu Light" pitchFamily="34" charset="0"/>
        </a:defRPr>
      </a:lvl3pPr>
      <a:lvl4pPr marL="16002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EFDD5"/>
          </a:solidFill>
          <a:latin typeface="+mn-lt"/>
          <a:ea typeface="+mn-ea"/>
          <a:cs typeface="+mn-cs"/>
          <a:sym typeface="Ubuntu Light" pitchFamily="34" charset="0"/>
        </a:defRPr>
      </a:lvl4pPr>
      <a:lvl5pPr marL="20574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EFDD5"/>
          </a:solidFill>
          <a:latin typeface="+mn-lt"/>
          <a:ea typeface="+mn-ea"/>
          <a:cs typeface="+mn-cs"/>
          <a:sym typeface="Ubuntu Light" pitchFamily="34" charset="0"/>
        </a:defRPr>
      </a:lvl5pPr>
      <a:lvl6pPr marL="457200" algn="l" rtl="0" fontAlgn="base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6pPr>
      <a:lvl7pPr marL="914400" algn="l" rtl="0" fontAlgn="base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7pPr>
      <a:lvl8pPr marL="1371600" algn="l" rtl="0" fontAlgn="base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8pPr>
      <a:lvl9pPr marL="1828800" algn="l" rtl="0" fontAlgn="base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veryspecialchristmas.org/" TargetMode="Externa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32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jp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42DD8BD-2798-4CCF-A6ED-45208B8ADAA5}" type="slidenum">
              <a:rPr lang="en-US" sz="1200" smtClean="0">
                <a:solidFill>
                  <a:srgbClr val="46473E"/>
                </a:solidFill>
                <a:latin typeface="Ubuntu" pitchFamily="34" charset="0"/>
                <a:ea typeface="MS PGothic" pitchFamily="34" charset="-128"/>
                <a:sym typeface="Ubuntu" pitchFamily="34" charset="0"/>
              </a:rPr>
              <a:pPr eaLnBrk="1" hangingPunct="1"/>
              <a:t>1</a:t>
            </a:fld>
            <a:endParaRPr lang="en-US" sz="1200" smtClean="0">
              <a:solidFill>
                <a:srgbClr val="46473E"/>
              </a:solidFill>
              <a:latin typeface="Ubuntu" pitchFamily="34" charset="0"/>
              <a:ea typeface="MS PGothic" pitchFamily="34" charset="-128"/>
              <a:sym typeface="Ubuntu" pitchFamily="34" charset="0"/>
            </a:endParaRPr>
          </a:p>
        </p:txBody>
      </p:sp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774700" y="685800"/>
            <a:ext cx="11239500" cy="4229100"/>
          </a:xfrm>
        </p:spPr>
        <p:txBody>
          <a:bodyPr anchor="b"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7200" dirty="0" smtClean="0"/>
              <a:t>A Very Special Christmas 25</a:t>
            </a:r>
            <a:r>
              <a:rPr lang="en-US" sz="7200" baseline="30000" dirty="0" smtClean="0"/>
              <a:t>th</a:t>
            </a:r>
            <a:r>
              <a:rPr lang="en-US" sz="7200" dirty="0" smtClean="0"/>
              <a:t> Anniversary</a:t>
            </a:r>
            <a:endParaRPr lang="en-US" sz="6000" dirty="0" smtClean="0">
              <a:solidFill>
                <a:srgbClr val="FEDF98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4700" y="5130800"/>
            <a:ext cx="8928100" cy="1498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latin typeface="Ubuntu Light Italic" charset="0"/>
                <a:sym typeface="Ubuntu Light Italic" charset="0"/>
              </a:rPr>
              <a:t>November </a:t>
            </a:r>
            <a:r>
              <a:rPr lang="en-US" sz="3200" dirty="0" smtClean="0">
                <a:latin typeface="Ubuntu Light Italic" charset="0"/>
                <a:sym typeface="Ubuntu Light Italic" charset="0"/>
              </a:rPr>
              <a:t>19</a:t>
            </a:r>
            <a:r>
              <a:rPr lang="en-US" sz="3200" dirty="0" smtClean="0">
                <a:latin typeface="Ubuntu Light Italic" charset="0"/>
                <a:sym typeface="Ubuntu Light Italic" charset="0"/>
              </a:rPr>
              <a:t>, </a:t>
            </a:r>
            <a:r>
              <a:rPr lang="en-US" sz="3200" dirty="0" smtClean="0">
                <a:latin typeface="Ubuntu Light Italic" charset="0"/>
                <a:sym typeface="Ubuntu Light Italic" charset="0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2206924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New Website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852464"/>
            <a:ext cx="11252200" cy="6974036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endParaRPr lang="en-US" sz="2400" dirty="0" smtClean="0"/>
          </a:p>
          <a:p>
            <a:pPr marL="457200" indent="-457200">
              <a:buFont typeface="Wingdings" pitchFamily="2" charset="2"/>
              <a:buChar char="ü"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FEA0F-B814-4BC7-8865-1C36E75D55F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075" name="Picture 3" descr="\\SOI-FILE\userdata\users\KWiddess\my documents\KIM WIDDESS\AVSC\2012 - 25th Anniversary\Website\Phase 2\AVSC_Phase2_Ma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757" y="1702442"/>
            <a:ext cx="4706424" cy="713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392" y="6894836"/>
            <a:ext cx="5860230" cy="215986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782320" y="1924472"/>
            <a:ext cx="6840760" cy="705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Ubuntu" pitchFamily="34" charset="0"/>
              </a:defRPr>
            </a:lvl1pPr>
            <a:lvl2pPr marL="406400" indent="-4064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pitchFamily="34" charset="0"/>
              <a:buChar char="‣"/>
              <a:defRPr sz="36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pitchFamily="34" charset="0"/>
              </a:defRPr>
            </a:lvl2pPr>
            <a:lvl3pPr marL="762000" indent="-406400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pitchFamily="34" charset="0"/>
              <a:buChar char="‣"/>
              <a:defRPr sz="24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pitchFamily="34" charset="0"/>
              </a:defRPr>
            </a:lvl3pPr>
            <a:lvl4pPr marL="762000" indent="-406400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pitchFamily="34" charset="0"/>
              <a:buChar char="‣"/>
              <a:defRPr sz="24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pitchFamily="34" charset="0"/>
              </a:defRPr>
            </a:lvl4pPr>
            <a:lvl5pPr marL="762000" indent="-406400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pitchFamily="34" charset="0"/>
              <a:buChar char="‣"/>
              <a:defRPr sz="24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pitchFamily="34" charset="0"/>
              </a:defRPr>
            </a:lvl5pPr>
            <a:lvl6pPr marL="1219200" indent="-406400" algn="l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charset="0"/>
              <a:buChar char="‣"/>
              <a:defRPr sz="24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charset="0"/>
              </a:defRPr>
            </a:lvl6pPr>
            <a:lvl7pPr marL="1676400" indent="-406400" algn="l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charset="0"/>
              <a:buChar char="‣"/>
              <a:defRPr sz="24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charset="0"/>
              </a:defRPr>
            </a:lvl7pPr>
            <a:lvl8pPr marL="2133600" indent="-406400" algn="l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charset="0"/>
              <a:buChar char="‣"/>
              <a:defRPr sz="24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charset="0"/>
              </a:defRPr>
            </a:lvl8pPr>
            <a:lvl9pPr marL="2590800" indent="-406400" algn="l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charset="0"/>
              <a:buChar char="‣"/>
              <a:defRPr sz="24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charset="0"/>
              </a:defRPr>
            </a:lvl9pPr>
          </a:lstStyle>
          <a:p>
            <a:pPr marL="0" indent="0"/>
            <a:r>
              <a:rPr lang="en-US" sz="4000" dirty="0" smtClean="0"/>
              <a:t>AVerySpecialChristmas.org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Created by Perfect Sense Digital featuring:</a:t>
            </a:r>
          </a:p>
          <a:p>
            <a:pPr marL="876300" lvl="2" indent="-457200">
              <a:buFont typeface="Wingdings" pitchFamily="2" charset="2"/>
              <a:buChar char="ü"/>
            </a:pPr>
            <a:r>
              <a:rPr lang="en-US" sz="2800" dirty="0" smtClean="0"/>
              <a:t>AVSC history and stories of impact</a:t>
            </a:r>
          </a:p>
          <a:p>
            <a:pPr marL="876300" lvl="2" indent="-457200">
              <a:buFont typeface="Wingdings" pitchFamily="2" charset="2"/>
              <a:buChar char="ü"/>
            </a:pPr>
            <a:r>
              <a:rPr lang="en-US" sz="2800" dirty="0" smtClean="0"/>
              <a:t>Artist pages and search optimization</a:t>
            </a:r>
          </a:p>
          <a:p>
            <a:pPr marL="876300" lvl="2" indent="-457200">
              <a:buFont typeface="Wingdings" pitchFamily="2" charset="2"/>
              <a:buChar char="ü"/>
            </a:pPr>
            <a:r>
              <a:rPr lang="en-US" sz="2800" dirty="0" smtClean="0"/>
              <a:t>Music samples from the entire catalog</a:t>
            </a:r>
          </a:p>
          <a:p>
            <a:pPr marL="876300" lvl="2" indent="-457200">
              <a:buFont typeface="Wingdings" pitchFamily="2" charset="2"/>
              <a:buChar char="ü"/>
            </a:pPr>
            <a:r>
              <a:rPr lang="en-US" sz="2800" dirty="0" smtClean="0"/>
              <a:t>Downloads and Press Room</a:t>
            </a:r>
          </a:p>
          <a:p>
            <a:pPr marL="0" indent="0"/>
            <a:r>
              <a:rPr lang="en-US" sz="2400" smtClean="0">
                <a:hlinkClick r:id="rId5"/>
              </a:rPr>
              <a:t>www.averyspecialchristmas.org</a:t>
            </a:r>
            <a:endParaRPr lang="en-US" sz="2400" smtClean="0"/>
          </a:p>
          <a:p>
            <a:pPr marL="0" indent="0"/>
            <a:endParaRPr lang="en-US" sz="2400" dirty="0" smtClean="0"/>
          </a:p>
          <a:p>
            <a:pPr marL="457200" indent="-457200">
              <a:buFont typeface="Wingdings" pitchFamily="2" charset="2"/>
              <a:buChar char="ü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0467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Social Media and Ads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852464"/>
            <a:ext cx="6231756" cy="51845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Digital and Print PSA Advertisements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New AVSC Facebook page and Twitter handle </a:t>
            </a:r>
          </a:p>
          <a:p>
            <a:pPr marL="0" indent="0" defTabSz="465138"/>
            <a:r>
              <a:rPr lang="en-US" sz="3200" dirty="0"/>
              <a:t>	</a:t>
            </a:r>
            <a:r>
              <a:rPr lang="en-US" sz="3200" dirty="0" smtClean="0"/>
              <a:t>@</a:t>
            </a:r>
            <a:r>
              <a:rPr lang="en-US" sz="3200" i="1" dirty="0" err="1" smtClean="0"/>
              <a:t>VerySpecialXmas</a:t>
            </a:r>
            <a:endParaRPr lang="en-US" sz="3200" i="1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Dedicated social media partner to push out content and activate artists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dirty="0" smtClean="0"/>
          </a:p>
          <a:p>
            <a:pPr marL="457200" indent="-457200">
              <a:buFont typeface="Wingdings" pitchFamily="2" charset="2"/>
              <a:buChar char="ü"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FEA0F-B814-4BC7-8865-1C36E75D55F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496" y="1852464"/>
            <a:ext cx="4824536" cy="4824536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42" name="ShockwaveFlash1" r:id="rId2" imgW="10945753" imgH="1494052"/>
        </mc:Choice>
        <mc:Fallback>
          <p:control name="ShockwaveFlash1" r:id="rId2" imgW="10945753" imgH="1494052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0288" y="7037388"/>
                  <a:ext cx="10944225" cy="14938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6252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Television Special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852464"/>
            <a:ext cx="7608464" cy="6974036"/>
          </a:xfrm>
        </p:spPr>
        <p:txBody>
          <a:bodyPr/>
          <a:lstStyle/>
          <a:p>
            <a:pPr marL="0" indent="0"/>
            <a:r>
              <a:rPr lang="en-US" sz="2800" dirty="0" smtClean="0"/>
              <a:t>Television special on </a:t>
            </a:r>
            <a:r>
              <a:rPr lang="en-US" dirty="0" err="1" smtClean="0"/>
              <a:t>gmc</a:t>
            </a:r>
            <a:r>
              <a:rPr lang="en-US" dirty="0" smtClean="0"/>
              <a:t> </a:t>
            </a:r>
            <a:r>
              <a:rPr lang="en-US" dirty="0" err="1" smtClean="0"/>
              <a:t>tv</a:t>
            </a:r>
            <a:r>
              <a:rPr lang="en-US" dirty="0" smtClean="0"/>
              <a:t> </a:t>
            </a:r>
            <a:r>
              <a:rPr lang="en-US" sz="2800" dirty="0" smtClean="0"/>
              <a:t>celebrating the 25 year history of </a:t>
            </a:r>
            <a:r>
              <a:rPr lang="en-US" sz="2800" i="1" dirty="0" smtClean="0"/>
              <a:t>A Very Special Christmas…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/>
              <a:t>Hosted by Vanessa Williams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/>
              <a:t>Featuring new performances by </a:t>
            </a:r>
            <a:r>
              <a:rPr lang="en-US" sz="2400" dirty="0" err="1" smtClean="0"/>
              <a:t>Jordin</a:t>
            </a:r>
            <a:r>
              <a:rPr lang="en-US" sz="2400" dirty="0" smtClean="0"/>
              <a:t> Sparks, Train and Martina McBride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/>
              <a:t>AVSC story told for the first time by Founders Jimmy </a:t>
            </a:r>
            <a:r>
              <a:rPr lang="en-US" sz="2400" dirty="0" err="1" smtClean="0"/>
              <a:t>Iovine</a:t>
            </a:r>
            <a:r>
              <a:rPr lang="en-US" sz="2400" dirty="0" smtClean="0"/>
              <a:t>, Vicki </a:t>
            </a:r>
            <a:r>
              <a:rPr lang="en-US" sz="2400" dirty="0" err="1" smtClean="0"/>
              <a:t>Iovine</a:t>
            </a:r>
            <a:r>
              <a:rPr lang="en-US" sz="2400" dirty="0"/>
              <a:t> </a:t>
            </a:r>
            <a:r>
              <a:rPr lang="en-US" sz="2400" dirty="0" smtClean="0"/>
              <a:t>and Bobby Shriver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/>
              <a:t>Special interviews with Stevie Wonder, Darius Rucker, Run DMC and Bono</a:t>
            </a:r>
          </a:p>
          <a:p>
            <a:pPr marL="0" indent="0" algn="ctr"/>
            <a:r>
              <a:rPr lang="en-US" sz="3200" dirty="0" smtClean="0"/>
              <a:t>Airing on December 8, 9, 14 and 17 </a:t>
            </a:r>
          </a:p>
          <a:p>
            <a:pPr marL="0" indent="0" algn="ctr"/>
            <a:r>
              <a:rPr lang="en-US" sz="3200" dirty="0" smtClean="0"/>
              <a:t>at 9pm ET/PT</a:t>
            </a:r>
          </a:p>
          <a:p>
            <a:pPr marL="0" indent="0" algn="ctr"/>
            <a:r>
              <a:rPr lang="en-US" sz="3200" i="1" dirty="0" smtClean="0"/>
              <a:t>Only on </a:t>
            </a:r>
            <a:r>
              <a:rPr lang="en-US" sz="4000" i="1" dirty="0" err="1" smtClean="0"/>
              <a:t>gmc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tv</a:t>
            </a:r>
            <a:endParaRPr lang="en-US" sz="4000" i="1" dirty="0" smtClean="0"/>
          </a:p>
          <a:p>
            <a:pPr marL="457200" indent="-457200">
              <a:buFont typeface="Wingdings" pitchFamily="2" charset="2"/>
              <a:buChar char="ü"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FEA0F-B814-4BC7-8865-1C36E75D55F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552" y="4516760"/>
            <a:ext cx="3111046" cy="4675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28" y="7473552"/>
            <a:ext cx="2592288" cy="1462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468" y="1852463"/>
            <a:ext cx="2883452" cy="4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8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Music videos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2068488"/>
            <a:ext cx="11252200" cy="6758012"/>
          </a:xfrm>
        </p:spPr>
        <p:txBody>
          <a:bodyPr/>
          <a:lstStyle/>
          <a:p>
            <a:r>
              <a:rPr lang="en-US" sz="2800" dirty="0" smtClean="0"/>
              <a:t>Three new music videos set for November release by: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dirty="0" smtClean="0"/>
              <a:t>Train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dirty="0" smtClean="0"/>
              <a:t>Martina McBride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dirty="0" smtClean="0"/>
              <a:t>Cheap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FEA0F-B814-4BC7-8865-1C36E75D55F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853" y="2716560"/>
            <a:ext cx="3816424" cy="3113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474" y="5830126"/>
            <a:ext cx="4342160" cy="3096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054" y="5826831"/>
            <a:ext cx="4133088" cy="309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8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Radio</a:t>
            </a:r>
            <a:endParaRPr lang="en-US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368" y="4794267"/>
            <a:ext cx="6611839" cy="45413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2140496"/>
            <a:ext cx="11252200" cy="6686004"/>
          </a:xfrm>
        </p:spPr>
        <p:txBody>
          <a:bodyPr/>
          <a:lstStyle/>
          <a:p>
            <a:pPr marL="0" indent="0"/>
            <a:r>
              <a:rPr lang="en-US" sz="2800" dirty="0" smtClean="0"/>
              <a:t>Radio partnership with </a:t>
            </a:r>
            <a:r>
              <a:rPr lang="en-US" sz="2800" dirty="0" err="1" smtClean="0"/>
              <a:t>ClearChannel</a:t>
            </a:r>
            <a:r>
              <a:rPr lang="en-US" sz="2800" dirty="0" smtClean="0"/>
              <a:t> Communities launching </a:t>
            </a:r>
            <a:r>
              <a:rPr lang="en-US" sz="2800" dirty="0" smtClean="0"/>
              <a:t>11/26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err="1" smtClean="0"/>
              <a:t>iHeart</a:t>
            </a:r>
            <a:r>
              <a:rPr lang="en-US" sz="2400" dirty="0" smtClean="0"/>
              <a:t> </a:t>
            </a:r>
            <a:r>
              <a:rPr lang="en-US" sz="2400" i="1" dirty="0" smtClean="0"/>
              <a:t>A Very Special Christmas </a:t>
            </a:r>
            <a:r>
              <a:rPr lang="en-US" sz="2400" dirty="0" smtClean="0"/>
              <a:t>dedicated channel 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400" dirty="0" smtClean="0"/>
              <a:t>Artist PSAs to run on up to 850 </a:t>
            </a:r>
            <a:r>
              <a:rPr lang="en-US" sz="2400" dirty="0" err="1" smtClean="0"/>
              <a:t>ClearChannel</a:t>
            </a:r>
            <a:r>
              <a:rPr lang="en-US" sz="2400" dirty="0" smtClean="0"/>
              <a:t>  partner</a:t>
            </a:r>
          </a:p>
          <a:p>
            <a:pPr marL="0" indent="0" defTabSz="465138">
              <a:lnSpc>
                <a:spcPct val="100000"/>
              </a:lnSpc>
            </a:pPr>
            <a:r>
              <a:rPr lang="en-US" sz="2400" dirty="0" smtClean="0"/>
              <a:t>	stations and websites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/>
              <a:t>Train and </a:t>
            </a:r>
            <a:r>
              <a:rPr lang="en-US" sz="2400" dirty="0" err="1" smtClean="0"/>
              <a:t>Jordin</a:t>
            </a:r>
            <a:r>
              <a:rPr lang="en-US" sz="2400" dirty="0" smtClean="0"/>
              <a:t> Sparks singles in </a:t>
            </a:r>
          </a:p>
          <a:p>
            <a:pPr marL="0" indent="0" defTabSz="465138"/>
            <a:r>
              <a:rPr lang="en-US" sz="2400" dirty="0"/>
              <a:t>	</a:t>
            </a:r>
            <a:r>
              <a:rPr lang="en-US" sz="2400" dirty="0" smtClean="0"/>
              <a:t>full rotation on </a:t>
            </a:r>
            <a:r>
              <a:rPr lang="en-US" sz="2400" dirty="0" err="1" smtClean="0"/>
              <a:t>ClearChannel</a:t>
            </a:r>
            <a:r>
              <a:rPr lang="en-US" sz="2400" dirty="0" smtClean="0"/>
              <a:t> AC </a:t>
            </a:r>
          </a:p>
          <a:p>
            <a:pPr marL="465138" indent="-465138" defTabSz="465138">
              <a:buFont typeface="Wingdings" pitchFamily="2" charset="2"/>
              <a:buChar char="ü"/>
            </a:pPr>
            <a:r>
              <a:rPr lang="en-US" sz="2400" dirty="0" smtClean="0"/>
              <a:t>Radio specials to run on all formats </a:t>
            </a:r>
          </a:p>
          <a:p>
            <a:pPr marL="0" indent="0" defTabSz="465138"/>
            <a:r>
              <a:rPr lang="en-US" sz="2400" dirty="0"/>
              <a:t>	</a:t>
            </a:r>
            <a:r>
              <a:rPr lang="en-US" sz="2400" dirty="0" smtClean="0"/>
              <a:t>between Thanksgiving and Christmas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/>
              <a:t>Partnership with </a:t>
            </a:r>
            <a:r>
              <a:rPr lang="en-US" sz="2400" dirty="0" err="1" smtClean="0"/>
              <a:t>Klove</a:t>
            </a:r>
            <a:r>
              <a:rPr lang="en-US" sz="2400" dirty="0" smtClean="0"/>
              <a:t>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/>
              <a:t>On-air giveaways on country, top 40 </a:t>
            </a:r>
          </a:p>
          <a:p>
            <a:pPr marL="0" indent="0" defTabSz="465138"/>
            <a:r>
              <a:rPr lang="en-US" sz="2400" dirty="0"/>
              <a:t>	</a:t>
            </a:r>
            <a:r>
              <a:rPr lang="en-US" sz="2400" dirty="0" smtClean="0"/>
              <a:t>and AC stations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FEA0F-B814-4BC7-8865-1C36E75D55F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193" y="3072821"/>
            <a:ext cx="1964761" cy="17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Press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780456"/>
            <a:ext cx="11252200" cy="7046044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11/3 Billboard Magazine Feature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AVSC and Partner Press Releases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FEA0F-B814-4BC7-8865-1C36E75D55F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8424" y="1946568"/>
            <a:ext cx="5502771" cy="682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800" y="3292624"/>
            <a:ext cx="4533726" cy="587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Special Events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924472"/>
            <a:ext cx="11252200" cy="6902028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Grammy Museum </a:t>
            </a:r>
            <a:r>
              <a:rPr lang="en-US" sz="3200" i="1" dirty="0" smtClean="0"/>
              <a:t>AVSC </a:t>
            </a:r>
            <a:r>
              <a:rPr lang="en-US" sz="3200" dirty="0" smtClean="0"/>
              <a:t>historical </a:t>
            </a:r>
            <a:r>
              <a:rPr lang="en-US" sz="3200" dirty="0"/>
              <a:t>e</a:t>
            </a:r>
            <a:r>
              <a:rPr lang="en-US" sz="3200" dirty="0" smtClean="0"/>
              <a:t>xhibit at LA Live</a:t>
            </a:r>
          </a:p>
          <a:p>
            <a:pPr marL="876300" lvl="2" indent="-457200">
              <a:buFont typeface="Arial" pitchFamily="34" charset="0"/>
              <a:buChar char="•"/>
            </a:pPr>
            <a:r>
              <a:rPr lang="en-US" sz="2800" i="1" dirty="0" smtClean="0">
                <a:solidFill>
                  <a:srgbClr val="000000"/>
                </a:solidFill>
                <a:latin typeface="Ubuntu"/>
              </a:rPr>
              <a:t>First-ever outdoor installation</a:t>
            </a:r>
          </a:p>
          <a:p>
            <a:pPr marL="876300" lvl="2" indent="-457200">
              <a:buFont typeface="Arial" pitchFamily="34" charset="0"/>
              <a:buChar char="•"/>
            </a:pPr>
            <a:r>
              <a:rPr lang="en-US" sz="2800" i="1" dirty="0" smtClean="0">
                <a:solidFill>
                  <a:srgbClr val="000000"/>
                </a:solidFill>
                <a:latin typeface="Ubuntu"/>
              </a:rPr>
              <a:t>Multi-media feature on first floor</a:t>
            </a:r>
            <a:endParaRPr lang="en-US" sz="2800" i="1" dirty="0">
              <a:solidFill>
                <a:srgbClr val="000000"/>
              </a:solidFill>
              <a:latin typeface="Ubuntu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32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Possible Artist </a:t>
            </a:r>
            <a:r>
              <a:rPr lang="en-US" sz="3200" dirty="0" smtClean="0"/>
              <a:t>appearance at LA Live </a:t>
            </a:r>
          </a:p>
          <a:p>
            <a:pPr marL="0" indent="0"/>
            <a:r>
              <a:rPr lang="en-US" sz="3200" dirty="0"/>
              <a:t>	</a:t>
            </a:r>
            <a:r>
              <a:rPr lang="en-US" sz="3200" dirty="0" smtClean="0"/>
              <a:t>Tree Lighting ceremony</a:t>
            </a:r>
          </a:p>
          <a:p>
            <a:pPr marL="0" indent="0"/>
            <a:r>
              <a:rPr lang="en-US" sz="3200" dirty="0"/>
              <a:t>	</a:t>
            </a:r>
            <a:endParaRPr lang="en-US" sz="2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FEA0F-B814-4BC7-8865-1C36E75D55F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962" y="3436640"/>
            <a:ext cx="4107769" cy="2736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971" y="6182453"/>
            <a:ext cx="3387760" cy="2258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971" y="6182453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3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Get in the Spirit of the Season!</a:t>
            </a:r>
            <a:endParaRPr lang="en-US" sz="5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500945"/>
              </p:ext>
            </p:extLst>
          </p:nvPr>
        </p:nvGraphicFramePr>
        <p:xfrm>
          <a:off x="774700" y="1924050"/>
          <a:ext cx="11252200" cy="677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340"/>
                <a:gridCol w="87648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Activation Opportunities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 Anniversary Albums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Purchase the albums at</a:t>
                      </a:r>
                      <a:r>
                        <a:rPr lang="en-US" baseline="0" dirty="0" smtClean="0"/>
                        <a:t> the “at cost” rate and re-sell them as fundraisers for your local Program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Encourage your partners/supporters to purchase the albums as gifts for friends and employees (orders of 30 or more can receive reduced “at cost” rate through SOI)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Help promote the release through social media and on your Program website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ClearChannel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Press</a:t>
                      </a:r>
                      <a:r>
                        <a:rPr lang="en-US" baseline="0" dirty="0" smtClean="0"/>
                        <a:t> Release pushed out to Radio Stations and SO Programs in each market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Approach local Stations for Athlete/Local Program on-air promotion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BPAA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Partner</a:t>
                      </a:r>
                      <a:r>
                        <a:rPr lang="en-US" baseline="0" dirty="0" smtClean="0"/>
                        <a:t> with LETR for activation and fundraisers at Bowling Centers to benefit your Program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LifeTime</a:t>
                      </a:r>
                      <a:r>
                        <a:rPr lang="en-US" sz="2400" dirty="0" smtClean="0"/>
                        <a:t> Fitness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Approach local </a:t>
                      </a:r>
                      <a:r>
                        <a:rPr lang="en-US" dirty="0" err="1" smtClean="0"/>
                        <a:t>LifeTime</a:t>
                      </a:r>
                      <a:r>
                        <a:rPr lang="en-US" dirty="0" smtClean="0"/>
                        <a:t> Fitness clubs for possible tie-in or</a:t>
                      </a:r>
                      <a:r>
                        <a:rPr lang="en-US" baseline="0" dirty="0" smtClean="0"/>
                        <a:t> event with local Program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Support Commitment Day Run</a:t>
                      </a:r>
                      <a:r>
                        <a:rPr lang="en-US" baseline="0" dirty="0" smtClean="0"/>
                        <a:t> on January 1, 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Retailers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Help</a:t>
                      </a:r>
                      <a:r>
                        <a:rPr lang="en-US" baseline="0" dirty="0" smtClean="0"/>
                        <a:t> be our eyes at local retailers – Best Buy, Best Buy Mobile, Target, </a:t>
                      </a:r>
                      <a:r>
                        <a:rPr lang="en-US" baseline="0" dirty="0" err="1" smtClean="0"/>
                        <a:t>Walmart</a:t>
                      </a:r>
                      <a:r>
                        <a:rPr lang="en-US" baseline="0" dirty="0" smtClean="0"/>
                        <a:t> – and let us know if you don’t see the product in store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GMC</a:t>
                      </a:r>
                      <a:r>
                        <a:rPr lang="en-US" sz="2400" baseline="0" dirty="0" smtClean="0"/>
                        <a:t> TV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Help promote</a:t>
                      </a:r>
                      <a:r>
                        <a:rPr lang="en-US" baseline="0" dirty="0" smtClean="0"/>
                        <a:t> the show starting on Monday, 3 December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Conduct watch parties and encourage constituents to upload photos of their watch party to SOI </a:t>
                      </a:r>
                      <a:r>
                        <a:rPr lang="en-US" baseline="0" dirty="0" err="1" smtClean="0"/>
                        <a:t>facebook</a:t>
                      </a:r>
                      <a:r>
                        <a:rPr lang="en-US" baseline="0" dirty="0" smtClean="0"/>
                        <a:t> page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Giving Tuesday</a:t>
                      </a:r>
                      <a:r>
                        <a:rPr lang="en-US" sz="2400" baseline="0" dirty="0" smtClean="0"/>
                        <a:t> – Nov 27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Participate in Giving Tuesday radio promotion by having a</a:t>
                      </a:r>
                      <a:r>
                        <a:rPr lang="en-US" baseline="0" dirty="0" smtClean="0"/>
                        <a:t> local Global Messenger appear on/call into radio stations promoting the Albums as a way of giving back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FEA0F-B814-4BC7-8865-1C36E75D55F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Questions and Suggestions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FEA0F-B814-4BC7-8865-1C36E75D55F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en-US" dirty="0" smtClean="0"/>
              <a:t>Download the Toolkit for more resources and information</a:t>
            </a:r>
          </a:p>
          <a:p>
            <a:pPr marL="0" indent="0"/>
            <a:endParaRPr lang="en-US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dirty="0" smtClean="0"/>
              <a:t>Questions and Suggestions?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0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The Beginning</a:t>
            </a:r>
            <a:endParaRPr lang="en-US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544" y="2356520"/>
            <a:ext cx="4699941" cy="47525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2212504"/>
            <a:ext cx="6879828" cy="6613996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Started in 1987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Visionaries:</a:t>
            </a:r>
          </a:p>
          <a:p>
            <a:pPr marL="876300" lvl="2" indent="-457200"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Jimmy and Vicky </a:t>
            </a:r>
            <a:r>
              <a:rPr lang="en-US" dirty="0" err="1" smtClean="0">
                <a:solidFill>
                  <a:srgbClr val="FF0000"/>
                </a:solidFill>
              </a:rPr>
              <a:t>Iovine</a:t>
            </a:r>
            <a:endParaRPr lang="en-US" dirty="0">
              <a:solidFill>
                <a:srgbClr val="FF0000"/>
              </a:solidFill>
            </a:endParaRPr>
          </a:p>
          <a:p>
            <a:pPr marL="876300" lvl="2" indent="-457200"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Bobby Shriver</a:t>
            </a:r>
          </a:p>
          <a:p>
            <a:pPr marL="876300" lvl="2" indent="-457200"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Herb Alpert and Jerry Moss (A&amp;M)</a:t>
            </a:r>
          </a:p>
          <a:p>
            <a:pPr marL="876300" lvl="2" indent="-457200"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Sargent Shriver and Eunice Kennedy Shriver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Unprecedented Support:</a:t>
            </a:r>
            <a:endParaRPr lang="en-US" sz="2800" dirty="0">
              <a:solidFill>
                <a:srgbClr val="FF0000"/>
              </a:solidFill>
            </a:endParaRPr>
          </a:p>
          <a:p>
            <a:pPr marL="876300" lvl="2" indent="-457200"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Top 15 artists of the time</a:t>
            </a:r>
          </a:p>
          <a:p>
            <a:pPr marL="876300" lvl="2" indent="-457200"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Donated tracks, donated studio time, donated production fees and distribution</a:t>
            </a:r>
          </a:p>
          <a:p>
            <a:pPr marL="876300" lvl="2" indent="-457200">
              <a:buFont typeface="Arial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876300" lvl="2" indent="-457200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FEA0F-B814-4BC7-8865-1C36E75D55F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18224" y="8144072"/>
            <a:ext cx="612068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i="1" dirty="0" smtClean="0"/>
              <a:t>“The heaviest lineup of big-name rock talent since We Are The World”  - New York Times, 1987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13034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25 years of music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175" y="2068488"/>
            <a:ext cx="4619625" cy="63722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1" y="1996480"/>
            <a:ext cx="8968059" cy="6830020"/>
          </a:xfrm>
        </p:spPr>
        <p:txBody>
          <a:bodyPr/>
          <a:lstStyle/>
          <a:p>
            <a:pPr marL="0" indent="0"/>
            <a:r>
              <a:rPr lang="en-US" sz="2800" dirty="0" smtClean="0"/>
              <a:t>25 years later – the single most successful benefit recording series in music history!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2600" dirty="0" smtClean="0"/>
              <a:t>9 albums, 3 compilations, 2 DVDs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2600" dirty="0" smtClean="0"/>
              <a:t>More than 200 artists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2600" dirty="0" smtClean="0"/>
              <a:t>$109 million in support for Special Olympics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FEA0F-B814-4BC7-8865-1C36E75D55F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7744" y="5254600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Aretha Franklin   Bruce Springsteen and the E Street Band   Bryan Adams    Carrie Underwood    </a:t>
            </a:r>
            <a:r>
              <a:rPr lang="en-US" sz="2400" i="1" dirty="0" err="1">
                <a:solidFill>
                  <a:schemeClr val="bg1">
                    <a:lumMod val="75000"/>
                  </a:schemeClr>
                </a:solidFill>
              </a:rPr>
              <a:t>Colbie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1">
                    <a:lumMod val="75000"/>
                  </a:schemeClr>
                </a:solidFill>
              </a:rPr>
              <a:t>Caillat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    Dave Matthews    Enrique Iglesias    Eric Clapton    </a:t>
            </a:r>
            <a:r>
              <a:rPr lang="en-US" sz="2400" i="1" dirty="0" err="1">
                <a:solidFill>
                  <a:schemeClr val="bg1">
                    <a:lumMod val="75000"/>
                  </a:schemeClr>
                </a:solidFill>
              </a:rPr>
              <a:t>Eurythmics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en-US" sz="2400" i="1" dirty="0" err="1">
                <a:solidFill>
                  <a:schemeClr val="bg1">
                    <a:lumMod val="75000"/>
                  </a:schemeClr>
                </a:solidFill>
              </a:rPr>
              <a:t>Hootie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 &amp; the Blowfish    John </a:t>
            </a:r>
            <a:r>
              <a:rPr lang="en-US" sz="2400" i="1" dirty="0" err="1">
                <a:solidFill>
                  <a:schemeClr val="bg1">
                    <a:lumMod val="75000"/>
                  </a:schemeClr>
                </a:solidFill>
              </a:rPr>
              <a:t>Mellencamp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    Jon Bon Jovi    Johnny Lang    Jose Feliciano    Mary J. Blige    Miley Cyrus    No Doubt    Patti Smith    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Randy Travis    Reba </a:t>
            </a:r>
            <a:r>
              <a:rPr lang="en-US" sz="2400" i="1" dirty="0" err="1">
                <a:solidFill>
                  <a:schemeClr val="bg1">
                    <a:lumMod val="75000"/>
                  </a:schemeClr>
                </a:solidFill>
              </a:rPr>
              <a:t>McEntire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    Run D.M.C.    Sheryl Crow    Stevie Nicks    Stevie Wonder    Sting    The Pretenders    The Pointer Sisters    Tom Petty &amp; The Heartbreakers    Vanessa Williams    Whitney Houston    </a:t>
            </a:r>
            <a:r>
              <a:rPr lang="en-US" sz="2400" i="1" dirty="0" err="1">
                <a:solidFill>
                  <a:schemeClr val="bg1">
                    <a:lumMod val="75000"/>
                  </a:schemeClr>
                </a:solidFill>
              </a:rPr>
              <a:t>Wyclef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 Jean…and many more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712" y="6057022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Stevie Wonder </a:t>
            </a:r>
            <a:endParaRPr lang="en-US" sz="6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7864" y="7316073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Madonna</a:t>
            </a:r>
            <a:endParaRPr lang="en-US" sz="6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8184" y="649314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U2</a:t>
            </a:r>
            <a:endParaRPr lang="en-US" sz="6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436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25 years of impact</a:t>
            </a:r>
            <a:endParaRPr lang="en-US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036" y="3292624"/>
            <a:ext cx="7520268" cy="58326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2062162"/>
            <a:ext cx="11252200" cy="2166566"/>
          </a:xfrm>
        </p:spPr>
        <p:txBody>
          <a:bodyPr/>
          <a:lstStyle/>
          <a:p>
            <a:pPr marL="0" indent="0"/>
            <a:r>
              <a:rPr lang="en-US" sz="2800" i="1" dirty="0" smtClean="0"/>
              <a:t>A Very Special Christmas </a:t>
            </a:r>
            <a:r>
              <a:rPr lang="en-US" sz="2800" dirty="0" smtClean="0"/>
              <a:t>grants - providing opportunity and hope to people with intellectual disabilities in every corner of the world.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FEA0F-B814-4BC7-8865-1C36E75D55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3728" y="3724672"/>
            <a:ext cx="50493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Enabled </a:t>
            </a:r>
            <a:r>
              <a:rPr lang="en-US" sz="2400" dirty="0">
                <a:latin typeface="+mn-lt"/>
              </a:rPr>
              <a:t>Special Olympics growth to more than 4 million athletes </a:t>
            </a:r>
            <a:r>
              <a:rPr lang="en-US" sz="2400" dirty="0" smtClean="0">
                <a:latin typeface="+mn-lt"/>
              </a:rPr>
              <a:t>today</a:t>
            </a:r>
          </a:p>
          <a:p>
            <a:pPr algn="l"/>
            <a:endParaRPr lang="en-US" sz="2400" dirty="0">
              <a:latin typeface="+mn-lt"/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en-US" sz="2400" dirty="0">
                <a:latin typeface="+mn-lt"/>
              </a:rPr>
              <a:t>151 countries have benefitted from AVSC </a:t>
            </a:r>
            <a:r>
              <a:rPr lang="en-US" sz="2400" dirty="0" smtClean="0">
                <a:latin typeface="+mn-lt"/>
              </a:rPr>
              <a:t>funding</a:t>
            </a:r>
          </a:p>
          <a:p>
            <a:pPr algn="l"/>
            <a:endParaRPr lang="en-US" sz="2400" dirty="0">
              <a:latin typeface="+mn-lt"/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en-US" sz="2400" dirty="0">
                <a:latin typeface="+mn-lt"/>
                <a:sym typeface="Ubuntu" charset="0"/>
              </a:rPr>
              <a:t>Last year alone, $3.17M was distributed to 53 Programs in every region of the world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627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008" y="3889811"/>
            <a:ext cx="6769344" cy="507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25</a:t>
            </a:r>
            <a:r>
              <a:rPr lang="en-US" sz="5400" b="1" baseline="30000" dirty="0" smtClean="0"/>
              <a:t>th</a:t>
            </a:r>
            <a:r>
              <a:rPr lang="en-US" sz="5400" b="1" dirty="0" smtClean="0"/>
              <a:t> </a:t>
            </a:r>
            <a:r>
              <a:rPr lang="en-US" sz="5400" b="1" dirty="0"/>
              <a:t>A</a:t>
            </a:r>
            <a:r>
              <a:rPr lang="en-US" sz="5400" b="1" dirty="0" smtClean="0"/>
              <a:t>nniversary Celebration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996480"/>
            <a:ext cx="11416332" cy="6830020"/>
          </a:xfrm>
        </p:spPr>
        <p:txBody>
          <a:bodyPr/>
          <a:lstStyle/>
          <a:p>
            <a:pPr marL="0" indent="0" algn="ctr">
              <a:defRPr/>
            </a:pPr>
            <a:r>
              <a:rPr lang="en-US" sz="4000" i="1" dirty="0" smtClean="0">
                <a:sym typeface="Ubuntu" charset="0"/>
              </a:rPr>
              <a:t>A </a:t>
            </a:r>
            <a:r>
              <a:rPr lang="en-US" sz="4000" i="1" dirty="0">
                <a:sym typeface="Ubuntu" charset="0"/>
              </a:rPr>
              <a:t>Very Special </a:t>
            </a:r>
            <a:r>
              <a:rPr lang="en-US" sz="4000" i="1" dirty="0" smtClean="0">
                <a:sym typeface="Ubuntu" charset="0"/>
              </a:rPr>
              <a:t>Christmas  </a:t>
            </a:r>
            <a:r>
              <a:rPr lang="en-US" sz="4000" dirty="0" smtClean="0">
                <a:sym typeface="Ubuntu" charset="0"/>
              </a:rPr>
              <a:t>is </a:t>
            </a:r>
            <a:r>
              <a:rPr lang="en-US" sz="4000" dirty="0" smtClean="0">
                <a:solidFill>
                  <a:srgbClr val="FF0000"/>
                </a:solidFill>
                <a:sym typeface="Ubuntu" charset="0"/>
              </a:rPr>
              <a:t>bringing joy to the world</a:t>
            </a:r>
            <a:r>
              <a:rPr lang="en-US" sz="4000" dirty="0" smtClean="0">
                <a:sym typeface="Ubuntu" charset="0"/>
              </a:rPr>
              <a:t> of Special Olympics through </a:t>
            </a:r>
            <a:r>
              <a:rPr lang="en-US" sz="4000" dirty="0">
                <a:sym typeface="Ubuntu" charset="0"/>
              </a:rPr>
              <a:t>the transformative power of </a:t>
            </a:r>
            <a:r>
              <a:rPr lang="en-US" sz="4000" dirty="0" smtClean="0">
                <a:sym typeface="Ubuntu" charset="0"/>
              </a:rPr>
              <a:t>sport</a:t>
            </a:r>
            <a:endParaRPr lang="en-US" sz="4000" dirty="0">
              <a:sym typeface="Ubuntu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FEA0F-B814-4BC7-8865-1C36E75D55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Two new albums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136" y="7998988"/>
            <a:ext cx="2489853" cy="149391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824" y="1907705"/>
            <a:ext cx="4694147" cy="61206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FEA0F-B814-4BC7-8865-1C36E75D55F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4888" y="7998988"/>
            <a:ext cx="1168489" cy="1196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448" y="1852464"/>
            <a:ext cx="4694147" cy="61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7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Special Products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FEA0F-B814-4BC7-8865-1C36E75D55F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94604" y="4804792"/>
            <a:ext cx="5328592" cy="1674186"/>
          </a:xfrm>
        </p:spPr>
        <p:txBody>
          <a:bodyPr/>
          <a:lstStyle/>
          <a:p>
            <a:pPr algn="ctr"/>
            <a:r>
              <a:rPr lang="en-US" dirty="0" err="1" smtClean="0"/>
              <a:t>Walmart</a:t>
            </a:r>
            <a:r>
              <a:rPr lang="en-US" dirty="0" smtClean="0"/>
              <a:t> Deluxe Edition</a:t>
            </a:r>
          </a:p>
          <a:p>
            <a:pPr algn="ctr"/>
            <a:r>
              <a:rPr lang="en-US" sz="2800" i="1" dirty="0" smtClean="0"/>
              <a:t>CD plus 68-page magazine</a:t>
            </a:r>
            <a:endParaRPr lang="en-US" sz="2800" i="1" dirty="0"/>
          </a:p>
        </p:txBody>
      </p:sp>
      <p:pic>
        <p:nvPicPr>
          <p:cNvPr id="9" name="Picture 2" descr="C:\Users\kwiddess\Dropbox\AVSC Advertising and Assets\Album Artwork\Zinepak Artwork\AVSC_Marketing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401" y="1546431"/>
            <a:ext cx="4032447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6523196" y="4804792"/>
            <a:ext cx="522364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Ubuntu" pitchFamily="34" charset="0"/>
              </a:defRPr>
            </a:lvl1pPr>
            <a:lvl2pPr marL="406400" indent="-4064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pitchFamily="34" charset="0"/>
              <a:buChar char="‣"/>
              <a:defRPr sz="36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pitchFamily="34" charset="0"/>
              </a:defRPr>
            </a:lvl2pPr>
            <a:lvl3pPr marL="762000" indent="-406400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pitchFamily="34" charset="0"/>
              <a:buChar char="‣"/>
              <a:defRPr sz="24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pitchFamily="34" charset="0"/>
              </a:defRPr>
            </a:lvl3pPr>
            <a:lvl4pPr marL="762000" indent="-406400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pitchFamily="34" charset="0"/>
              <a:buChar char="‣"/>
              <a:defRPr sz="24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pitchFamily="34" charset="0"/>
              </a:defRPr>
            </a:lvl4pPr>
            <a:lvl5pPr marL="762000" indent="-406400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pitchFamily="34" charset="0"/>
              <a:buChar char="‣"/>
              <a:defRPr sz="24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pitchFamily="34" charset="0"/>
              </a:defRPr>
            </a:lvl5pPr>
            <a:lvl6pPr marL="1219200" indent="-406400" algn="l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charset="0"/>
              <a:buChar char="‣"/>
              <a:defRPr sz="24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charset="0"/>
              </a:defRPr>
            </a:lvl6pPr>
            <a:lvl7pPr marL="1676400" indent="-406400" algn="l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charset="0"/>
              <a:buChar char="‣"/>
              <a:defRPr sz="24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charset="0"/>
              </a:defRPr>
            </a:lvl7pPr>
            <a:lvl8pPr marL="2133600" indent="-406400" algn="l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charset="0"/>
              <a:buChar char="‣"/>
              <a:defRPr sz="24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charset="0"/>
              </a:defRPr>
            </a:lvl8pPr>
            <a:lvl9pPr marL="2590800" indent="-406400" algn="l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charset="0"/>
              <a:buChar char="‣"/>
              <a:defRPr sz="24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charset="0"/>
              </a:defRPr>
            </a:lvl9pPr>
          </a:lstStyle>
          <a:p>
            <a:pPr algn="ctr"/>
            <a:r>
              <a:rPr lang="en-US" dirty="0" smtClean="0"/>
              <a:t>Best Buy Deluxe</a:t>
            </a:r>
          </a:p>
          <a:p>
            <a:pPr algn="ctr"/>
            <a:r>
              <a:rPr lang="en-US" sz="2800" i="1" dirty="0" smtClean="0"/>
              <a:t>CD plus 5 bonus tracks</a:t>
            </a:r>
            <a:endParaRPr lang="en-US" sz="2800" i="1" dirty="0"/>
          </a:p>
        </p:txBody>
      </p:sp>
      <p:pic>
        <p:nvPicPr>
          <p:cNvPr id="1026" name="Picture 2" descr="C:\Users\kwiddess\Dropbox\AVSC\Graphics - Album Artwork\New Release Artwork 2012\AVSC 8 - 25th Anniversary Joy Low R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0862" y="1762454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SOI-FILE\userdata\users\kwiddess\My Documents\KIM WIDDESS\AVSC\2012 - 25th Anniversary\Staff Launch Event 10.16.12\Universal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4268" y="7947619"/>
            <a:ext cx="1662917" cy="95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OI-FILE\userdata\users\kwiddess\My Documents\KIM WIDDESS\AVSC\2012 - 25th Anniversary\Staff Launch Event 10.16.12\Walmart 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0996" y="4328289"/>
            <a:ext cx="17526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OI-FILE\userdata\users\kwiddess\My Documents\KIM WIDDESS\AVSC\2012 - 25th Anniversary\Staff Launch Event 10.16.12\best-buy-log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1161" y="4171919"/>
            <a:ext cx="1216025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7"/>
          <p:cNvSpPr txBox="1">
            <a:spLocks/>
          </p:cNvSpPr>
          <p:nvPr/>
        </p:nvSpPr>
        <p:spPr bwMode="auto">
          <a:xfrm>
            <a:off x="5482848" y="6593979"/>
            <a:ext cx="6624736" cy="227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Ubuntu" pitchFamily="34" charset="0"/>
              </a:defRPr>
            </a:lvl1pPr>
            <a:lvl2pPr marL="406400" indent="-4064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pitchFamily="34" charset="0"/>
              <a:buChar char="‣"/>
              <a:defRPr sz="36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pitchFamily="34" charset="0"/>
              </a:defRPr>
            </a:lvl2pPr>
            <a:lvl3pPr marL="762000" indent="-406400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pitchFamily="34" charset="0"/>
              <a:buChar char="‣"/>
              <a:defRPr sz="24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pitchFamily="34" charset="0"/>
              </a:defRPr>
            </a:lvl3pPr>
            <a:lvl4pPr marL="762000" indent="-406400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pitchFamily="34" charset="0"/>
              <a:buChar char="‣"/>
              <a:defRPr sz="24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pitchFamily="34" charset="0"/>
              </a:defRPr>
            </a:lvl4pPr>
            <a:lvl5pPr marL="762000" indent="-406400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pitchFamily="34" charset="0"/>
              <a:buChar char="‣"/>
              <a:defRPr sz="24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pitchFamily="34" charset="0"/>
              </a:defRPr>
            </a:lvl5pPr>
            <a:lvl6pPr marL="1219200" indent="-406400" algn="l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charset="0"/>
              <a:buChar char="‣"/>
              <a:defRPr sz="24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charset="0"/>
              </a:defRPr>
            </a:lvl6pPr>
            <a:lvl7pPr marL="1676400" indent="-406400" algn="l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charset="0"/>
              <a:buChar char="‣"/>
              <a:defRPr sz="24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charset="0"/>
              </a:defRPr>
            </a:lvl7pPr>
            <a:lvl8pPr marL="2133600" indent="-406400" algn="l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charset="0"/>
              <a:buChar char="‣"/>
              <a:defRPr sz="24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charset="0"/>
              </a:defRPr>
            </a:lvl8pPr>
            <a:lvl9pPr marL="2590800" indent="-406400" algn="l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4F5146"/>
              </a:buClr>
              <a:buSzPct val="80000"/>
              <a:buFont typeface="Ubuntu Light" charset="0"/>
              <a:buChar char="‣"/>
              <a:defRPr sz="2400">
                <a:solidFill>
                  <a:srgbClr val="4F5146"/>
                </a:solidFill>
                <a:latin typeface="+mj-lt"/>
                <a:ea typeface="+mn-ea"/>
                <a:cs typeface="+mn-cs"/>
                <a:sym typeface="Ubuntu Light" charset="0"/>
              </a:defRPr>
            </a:lvl9pPr>
          </a:lstStyle>
          <a:p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Anniversary Edition</a:t>
            </a:r>
          </a:p>
          <a:p>
            <a:r>
              <a:rPr lang="en-US" i="1" dirty="0" smtClean="0"/>
              <a:t>First-Ever International Release</a:t>
            </a:r>
          </a:p>
          <a:p>
            <a:pPr>
              <a:lnSpc>
                <a:spcPct val="100000"/>
              </a:lnSpc>
            </a:pPr>
            <a:r>
              <a:rPr lang="en-US" sz="2800" i="1" dirty="0" smtClean="0"/>
              <a:t>Album 1 plus Joy CD</a:t>
            </a:r>
            <a:endParaRPr lang="en-US" sz="2800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018" y="6326365"/>
            <a:ext cx="2825955" cy="287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46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Corporate &amp; Retail Partners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792" y="1860563"/>
            <a:ext cx="9265817" cy="2008125"/>
          </a:xfrm>
        </p:spPr>
        <p:txBody>
          <a:bodyPr/>
          <a:lstStyle/>
          <a:p>
            <a:pPr marL="0" indent="0"/>
            <a:r>
              <a:rPr lang="en-US" sz="3200" dirty="0" smtClean="0"/>
              <a:t>Coca-Cola Holiday Anthem </a:t>
            </a:r>
            <a:r>
              <a:rPr lang="en-US" sz="3200" i="1" dirty="0" smtClean="0"/>
              <a:t>Something in the Air </a:t>
            </a:r>
            <a:r>
              <a:rPr lang="en-US" sz="3200" dirty="0" smtClean="0"/>
              <a:t>featuring emerging artists </a:t>
            </a:r>
            <a:r>
              <a:rPr lang="en-US" sz="3200" dirty="0" err="1" smtClean="0"/>
              <a:t>Jono</a:t>
            </a:r>
            <a:r>
              <a:rPr lang="en-US" sz="3200" dirty="0" smtClean="0"/>
              <a:t>, Grayson Sanders and </a:t>
            </a:r>
            <a:r>
              <a:rPr lang="en-US" sz="3200" dirty="0" err="1" smtClean="0"/>
              <a:t>Lauriana</a:t>
            </a:r>
            <a:r>
              <a:rPr lang="en-US" sz="3200" dirty="0" smtClean="0"/>
              <a:t> Mae</a:t>
            </a:r>
            <a:endParaRPr lang="en-US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FEA0F-B814-4BC7-8865-1C36E75D55F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2840" y="1996480"/>
            <a:ext cx="2541960" cy="122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843" y="4324034"/>
            <a:ext cx="3694176" cy="3712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26" y="4324034"/>
            <a:ext cx="3669792" cy="2444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78" y="3760309"/>
            <a:ext cx="3306965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8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Non-traditional partners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996480"/>
            <a:ext cx="8019908" cy="683002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/>
              <a:t>BPAA (Bowling Proprietors Association of America)</a:t>
            </a:r>
          </a:p>
          <a:p>
            <a:pPr marL="990600" lvl="2" indent="-571500">
              <a:buFont typeface="Arial" pitchFamily="34" charset="0"/>
              <a:buChar char="•"/>
            </a:pPr>
            <a:r>
              <a:rPr lang="en-US" sz="2000" dirty="0" smtClean="0"/>
              <a:t>Event activation and sales through 4,000+ bowling centers </a:t>
            </a:r>
          </a:p>
          <a:p>
            <a:pPr marL="990600" lvl="2" indent="-571500">
              <a:buFont typeface="Arial" pitchFamily="34" charset="0"/>
              <a:buChar char="•"/>
            </a:pPr>
            <a:r>
              <a:rPr lang="en-US" sz="2000" dirty="0" smtClean="0"/>
              <a:t>Reaching 71 million people and 1.8 million league bowlers</a:t>
            </a:r>
          </a:p>
          <a:p>
            <a:pPr marL="990600" lvl="2" indent="-571500">
              <a:buFont typeface="Arial" pitchFamily="34" charset="0"/>
              <a:buChar char="•"/>
            </a:pPr>
            <a:r>
              <a:rPr lang="en-US" sz="2000" dirty="0" smtClean="0"/>
              <a:t>Partnership with 85,000 Special Olympics Law Enforcement </a:t>
            </a:r>
          </a:p>
          <a:p>
            <a:pPr marL="419100" lvl="2" indent="0" defTabSz="977900">
              <a:buNone/>
            </a:pPr>
            <a:r>
              <a:rPr lang="en-US" sz="2000" dirty="0" smtClean="0"/>
              <a:t>	Torch Run volunteers</a:t>
            </a:r>
          </a:p>
          <a:p>
            <a:pPr marL="419100" lvl="2" indent="0" defTabSz="977900">
              <a:buNone/>
            </a:pPr>
            <a:endParaRPr lang="en-US" sz="8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/>
              <a:t>Life Time Fitness</a:t>
            </a:r>
          </a:p>
          <a:p>
            <a:pPr marL="990600" lvl="2" indent="-571500">
              <a:buFont typeface="Arial" pitchFamily="34" charset="0"/>
              <a:buChar char="•"/>
            </a:pPr>
            <a:r>
              <a:rPr lang="en-US" sz="2000" dirty="0" smtClean="0"/>
              <a:t>Sales and Event activation as part of Lifetime Fitness </a:t>
            </a:r>
            <a:r>
              <a:rPr lang="en-US" sz="2000" i="1" dirty="0" smtClean="0"/>
              <a:t>Commitment Day</a:t>
            </a:r>
          </a:p>
          <a:p>
            <a:pPr marL="990600" lvl="2" indent="-571500">
              <a:buFont typeface="Arial" pitchFamily="34" charset="0"/>
              <a:buChar char="•"/>
            </a:pPr>
            <a:endParaRPr lang="en-US" sz="8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/>
              <a:t>Best Buy Mobile</a:t>
            </a:r>
            <a:endParaRPr lang="en-US" sz="1200" dirty="0" smtClean="0"/>
          </a:p>
          <a:p>
            <a:pPr marL="990600" lvl="2" indent="-571500">
              <a:buFont typeface="Arial" pitchFamily="34" charset="0"/>
              <a:buChar char="•"/>
            </a:pPr>
            <a:r>
              <a:rPr lang="en-US" sz="2000" dirty="0" smtClean="0"/>
              <a:t>Album sales and countertop displays in all stores</a:t>
            </a:r>
          </a:p>
          <a:p>
            <a:pPr marL="990600" lvl="2" indent="-571500">
              <a:buFont typeface="Arial" pitchFamily="34" charset="0"/>
              <a:buChar char="•"/>
            </a:pPr>
            <a:endParaRPr lang="en-US" sz="800" i="1" dirty="0"/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/>
              <a:t>Disney Mobile Games</a:t>
            </a:r>
            <a:endParaRPr lang="en-US" sz="1200" dirty="0"/>
          </a:p>
          <a:p>
            <a:pPr marL="990600" lvl="2" indent="-571500">
              <a:buFont typeface="Arial" pitchFamily="34" charset="0"/>
              <a:buChar char="•"/>
            </a:pPr>
            <a:r>
              <a:rPr lang="en-US" sz="2000" dirty="0" smtClean="0"/>
              <a:t>Joy to the World single by TRAIN to be the featured song of the week 11/26 on Disney Mobile Games Tap </a:t>
            </a:r>
            <a:r>
              <a:rPr lang="en-US" sz="2000" dirty="0" err="1" smtClean="0"/>
              <a:t>Tap</a:t>
            </a:r>
            <a:r>
              <a:rPr lang="en-US" sz="2000" dirty="0" smtClean="0"/>
              <a:t> Revenge</a:t>
            </a:r>
            <a:endParaRPr lang="en-US" sz="2000" i="1" dirty="0"/>
          </a:p>
          <a:p>
            <a:pPr marL="63500" lvl="1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FEA0F-B814-4BC7-8865-1C36E75D55F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050" name="Picture 2" descr="C:\Users\kwiddess\Dropbox\AVSC\Photos - Special Olympics Celebrities, Athletes and Events\Special Olympics Athletes and Volunteers\_MG_53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4443" y="2284512"/>
            <a:ext cx="3372533" cy="224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4608" y="1438735"/>
            <a:ext cx="3312368" cy="1233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508" y="5845579"/>
            <a:ext cx="1512168" cy="1439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857" y="4781217"/>
            <a:ext cx="213360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709" y="7285424"/>
            <a:ext cx="1586535" cy="15865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287" y="7576226"/>
            <a:ext cx="1507399" cy="100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8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MANAGE_ASSETS" val="FALSE"/>
  <p:tag name="MMPROD_IS_H264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dy Whit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0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White copy">
      <a:majorFont>
        <a:latin typeface="Ubuntu Light"/>
        <a:ea typeface="ヒラギノ角ゴ ProN W3"/>
        <a:cs typeface="ヒラギノ角ゴ ProN W3"/>
      </a:majorFont>
      <a:minorFont>
        <a:latin typeface="Ubuntu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ody Whit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Special Olympics">
      <a:dk1>
        <a:srgbClr val="46473E"/>
      </a:dk1>
      <a:lt1>
        <a:srgbClr val="FFFFFF"/>
      </a:lt1>
      <a:dk2>
        <a:srgbClr val="000000"/>
      </a:dk2>
      <a:lt2>
        <a:srgbClr val="808080"/>
      </a:lt2>
      <a:accent1>
        <a:srgbClr val="CD0920"/>
      </a:accent1>
      <a:accent2>
        <a:srgbClr val="DF6521"/>
      </a:accent2>
      <a:accent3>
        <a:srgbClr val="E78E23"/>
      </a:accent3>
      <a:accent4>
        <a:srgbClr val="000000"/>
      </a:accent4>
      <a:accent5>
        <a:srgbClr val="900D69"/>
      </a:accent5>
      <a:accent6>
        <a:srgbClr val="005193"/>
      </a:accent6>
      <a:hlink>
        <a:srgbClr val="3C97B8"/>
      </a:hlink>
      <a:folHlink>
        <a:srgbClr val="00577A"/>
      </a:folHlink>
    </a:clrScheme>
    <a:fontScheme name="Title">
      <a:majorFont>
        <a:latin typeface="Ubuntu Light"/>
        <a:ea typeface="ヒラギノ角ゴ ProN W3"/>
        <a:cs typeface="ヒラギノ角ゴ ProN W3"/>
      </a:majorFont>
      <a:minorFont>
        <a:latin typeface="Ubuntu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Pages>0</Pages>
  <Words>869</Words>
  <Characters>0</Characters>
  <Application>Microsoft Office PowerPoint</Application>
  <PresentationFormat>Custom</PresentationFormat>
  <Lines>0</Lines>
  <Paragraphs>173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Body White copy</vt:lpstr>
      <vt:lpstr>Title</vt:lpstr>
      <vt:lpstr>    A Very Special Christmas 25th Anniversary</vt:lpstr>
      <vt:lpstr>The Beginning</vt:lpstr>
      <vt:lpstr>25 years of music</vt:lpstr>
      <vt:lpstr>25 years of impact</vt:lpstr>
      <vt:lpstr>25th Anniversary Celebration</vt:lpstr>
      <vt:lpstr>Two new albums</vt:lpstr>
      <vt:lpstr>Special Products</vt:lpstr>
      <vt:lpstr>Corporate &amp; Retail Partners</vt:lpstr>
      <vt:lpstr>Non-traditional partners</vt:lpstr>
      <vt:lpstr>New Website</vt:lpstr>
      <vt:lpstr>Social Media and Ads</vt:lpstr>
      <vt:lpstr>Television Special</vt:lpstr>
      <vt:lpstr>Music videos </vt:lpstr>
      <vt:lpstr>Radio</vt:lpstr>
      <vt:lpstr>Press</vt:lpstr>
      <vt:lpstr>Special Events</vt:lpstr>
      <vt:lpstr>Get in the Spirit of the Season!</vt:lpstr>
      <vt:lpstr>Questions and Suggestions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Ignite Brand Visual Identity</dc:title>
  <dc:creator>Angelica Shea-Lamke</dc:creator>
  <cp:lastModifiedBy>Kim Widdess</cp:lastModifiedBy>
  <cp:revision>216</cp:revision>
  <cp:lastPrinted>2012-10-02T19:18:58Z</cp:lastPrinted>
  <dcterms:modified xsi:type="dcterms:W3CDTF">2012-11-19T14:55:09Z</dcterms:modified>
</cp:coreProperties>
</file>