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 id="2147483693" r:id="rId2"/>
  </p:sldMasterIdLst>
  <p:notesMasterIdLst>
    <p:notesMasterId r:id="rId68"/>
  </p:notesMasterIdLst>
  <p:handoutMasterIdLst>
    <p:handoutMasterId r:id="rId69"/>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9" r:id="rId30"/>
    <p:sldId id="315" r:id="rId31"/>
    <p:sldId id="316" r:id="rId32"/>
    <p:sldId id="295" r:id="rId33"/>
    <p:sldId id="296" r:id="rId34"/>
    <p:sldId id="297" r:id="rId35"/>
    <p:sldId id="298" r:id="rId36"/>
    <p:sldId id="299" r:id="rId37"/>
    <p:sldId id="300" r:id="rId38"/>
    <p:sldId id="301" r:id="rId39"/>
    <p:sldId id="302" r:id="rId40"/>
    <p:sldId id="314" r:id="rId41"/>
    <p:sldId id="303" r:id="rId42"/>
    <p:sldId id="304" r:id="rId43"/>
    <p:sldId id="305" r:id="rId44"/>
    <p:sldId id="321" r:id="rId45"/>
    <p:sldId id="306" r:id="rId46"/>
    <p:sldId id="307" r:id="rId47"/>
    <p:sldId id="308" r:id="rId48"/>
    <p:sldId id="309" r:id="rId49"/>
    <p:sldId id="320" r:id="rId50"/>
    <p:sldId id="323" r:id="rId51"/>
    <p:sldId id="310" r:id="rId52"/>
    <p:sldId id="311" r:id="rId53"/>
    <p:sldId id="322" r:id="rId54"/>
    <p:sldId id="325" r:id="rId55"/>
    <p:sldId id="312" r:id="rId56"/>
    <p:sldId id="287" r:id="rId57"/>
    <p:sldId id="294" r:id="rId58"/>
    <p:sldId id="288" r:id="rId59"/>
    <p:sldId id="313" r:id="rId60"/>
    <p:sldId id="324" r:id="rId61"/>
    <p:sldId id="290" r:id="rId62"/>
    <p:sldId id="291" r:id="rId63"/>
    <p:sldId id="292" r:id="rId64"/>
    <p:sldId id="277" r:id="rId65"/>
    <p:sldId id="285" r:id="rId66"/>
    <p:sldId id="286"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81" autoAdjust="0"/>
    <p:restoredTop sz="65584" autoAdjust="0"/>
  </p:normalViewPr>
  <p:slideViewPr>
    <p:cSldViewPr>
      <p:cViewPr>
        <p:scale>
          <a:sx n="50" d="100"/>
          <a:sy n="50" d="100"/>
        </p:scale>
        <p:origin x="-2352" y="-197"/>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902"/>
    </p:cViewPr>
  </p:sorterViewPr>
  <p:notesViewPr>
    <p:cSldViewPr>
      <p:cViewPr varScale="1">
        <p:scale>
          <a:sx n="74" d="100"/>
          <a:sy n="74" d="100"/>
        </p:scale>
        <p:origin x="-21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FB764CA-953F-4984-83DC-9A8C5E4EB35A}" type="datetimeFigureOut">
              <a:rPr lang="en-US"/>
              <a:pPr>
                <a:defRPr/>
              </a:pPr>
              <a:t>3/31/2013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US" smtClean="0"/>
              <a:t>Technology 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DC39D2B-837F-482A-B632-B446E3C752B1}" type="slidenum">
              <a:rPr lang="en-US"/>
              <a:pPr>
                <a:defRPr/>
              </a:pPr>
              <a:t>‹#›</a:t>
            </a:fld>
            <a:endParaRPr lang="en-US"/>
          </a:p>
        </p:txBody>
      </p:sp>
    </p:spTree>
    <p:extLst>
      <p:ext uri="{BB962C8B-B14F-4D97-AF65-F5344CB8AC3E}">
        <p14:creationId xmlns:p14="http://schemas.microsoft.com/office/powerpoint/2010/main" val="38657311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r>
              <a:rPr lang="en-US" smtClean="0"/>
              <a:t>Technology I</a:t>
            </a: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02EE26A9-F300-4172-9915-98D11BFECE80}" type="slidenum">
              <a:rPr lang="en-US"/>
              <a:pPr>
                <a:defRPr/>
              </a:pPr>
              <a:t>‹#›</a:t>
            </a:fld>
            <a:endParaRPr lang="en-US"/>
          </a:p>
        </p:txBody>
      </p:sp>
    </p:spTree>
    <p:extLst>
      <p:ext uri="{BB962C8B-B14F-4D97-AF65-F5344CB8AC3E}">
        <p14:creationId xmlns:p14="http://schemas.microsoft.com/office/powerpoint/2010/main" val="7703329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Web_browser" TargetMode="External"/><Relationship Id="rId3" Type="http://schemas.openxmlformats.org/officeDocument/2006/relationships/hyperlink" Target="http://en.wikipedia.org/wiki/Computing" TargetMode="External"/><Relationship Id="rId7" Type="http://schemas.openxmlformats.org/officeDocument/2006/relationships/hyperlink" Target="http://en.wikipedia.org/wiki/Application_softwar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Cloud" TargetMode="External"/><Relationship Id="rId11" Type="http://schemas.openxmlformats.org/officeDocument/2006/relationships/hyperlink" Target="http://en.wikipedia.org/wiki/Cloud_computing#cite_note-aws.amazon-1" TargetMode="External"/><Relationship Id="rId5" Type="http://schemas.openxmlformats.org/officeDocument/2006/relationships/hyperlink" Target="http://en.wikipedia.org/wiki/Internet" TargetMode="External"/><Relationship Id="rId10" Type="http://schemas.openxmlformats.org/officeDocument/2006/relationships/hyperlink" Target="http://en.wikipedia.org/wiki/Business_software" TargetMode="External"/><Relationship Id="rId4" Type="http://schemas.openxmlformats.org/officeDocument/2006/relationships/hyperlink" Target="http://en.wikipedia.org/wiki/Computer_network" TargetMode="External"/><Relationship Id="rId9" Type="http://schemas.openxmlformats.org/officeDocument/2006/relationships/hyperlink" Target="http://en.wikipedia.org/wiki/Mobile_ap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00CAA7EB-B2AD-41A2-9B1E-5749B908309D}" type="slidenum">
              <a:rPr lang="en-US" sz="1200" b="1">
                <a:latin typeface="Tahoma" pitchFamily="34" charset="0"/>
              </a:rPr>
              <a:pPr algn="r" eaLnBrk="1" hangingPunct="1"/>
              <a:t>1</a:t>
            </a:fld>
            <a:endParaRPr lang="en-US" sz="1200" b="1">
              <a:latin typeface="Tahoma" pitchFamily="34" charset="0"/>
            </a:endParaRPr>
          </a:p>
        </p:txBody>
      </p:sp>
      <p:sp>
        <p:nvSpPr>
          <p:cNvPr id="19459" name="Rectangle 2"/>
          <p:cNvSpPr>
            <a:spLocks noGrp="1" noRot="1" noChangeAspect="1" noChangeArrowheads="1" noTextEdit="1"/>
          </p:cNvSpPr>
          <p:nvPr>
            <p:ph type="sldImg"/>
          </p:nvPr>
        </p:nvSpPr>
        <p:spPr>
          <a:xfrm>
            <a:off x="1144588" y="685800"/>
            <a:ext cx="4572000" cy="3429000"/>
          </a:xfrm>
          <a:ln/>
        </p:spPr>
      </p:sp>
      <p:sp>
        <p:nvSpPr>
          <p:cNvPr id="1946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Before class, load the “sam and brent” picture onto each “desktop” of the laptops.</a:t>
            </a:r>
          </a:p>
          <a:p>
            <a:pPr eaLnBrk="1" hangingPunct="1"/>
            <a:endParaRPr lang="en-US" smtClean="0"/>
          </a:p>
          <a:p>
            <a:pPr eaLnBrk="1" hangingPunct="1"/>
            <a:r>
              <a:rPr lang="en-US" smtClean="0"/>
              <a:t>This is the name of the course.   </a:t>
            </a:r>
            <a:r>
              <a:rPr lang="en-US" sz="2000" b="1" smtClean="0"/>
              <a:t>Technology I.</a:t>
            </a:r>
            <a:r>
              <a:rPr lang="en-US" sz="2000" smtClean="0"/>
              <a:t>  That basically means this is an introduction course to using a computer for specific purposes. We’re going to try to teach you what you need to know to get started with e-mail, the Internet and Web sites so you will be better Athlete Leaders.</a:t>
            </a:r>
          </a:p>
          <a:p>
            <a:pPr eaLnBrk="1" hangingPunct="1"/>
            <a:endParaRPr lang="en-US" sz="2000" smtClean="0"/>
          </a:p>
          <a:p>
            <a:pPr eaLnBrk="1" hangingPunct="1"/>
            <a:r>
              <a:rPr lang="en-US" smtClean="0"/>
              <a:t>If you don’t understand anything we say, please be sure to </a:t>
            </a:r>
            <a:r>
              <a:rPr lang="en-US" b="1" smtClean="0"/>
              <a:t>ASK QUESTIONS</a:t>
            </a:r>
            <a:r>
              <a:rPr lang="en-US" smtClean="0"/>
              <a:t>!!!</a:t>
            </a:r>
          </a:p>
          <a:p>
            <a:pPr eaLnBrk="1" hangingPunct="1"/>
            <a:r>
              <a:rPr lang="en-US" smtClean="0"/>
              <a:t>LDD</a:t>
            </a:r>
          </a:p>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88E88235-09B7-4831-8D8F-89DCD23C7D74}" type="slidenum">
              <a:rPr lang="en-US" sz="1200" b="1">
                <a:latin typeface="Tahoma" pitchFamily="34" charset="0"/>
              </a:rPr>
              <a:pPr algn="r" eaLnBrk="1" hangingPunct="1"/>
              <a:t>10</a:t>
            </a:fld>
            <a:endParaRPr lang="en-US" sz="1200" b="1">
              <a:latin typeface="Tahoma" pitchFamily="34" charset="0"/>
            </a:endParaRPr>
          </a:p>
        </p:txBody>
      </p:sp>
      <p:sp>
        <p:nvSpPr>
          <p:cNvPr id="37891" name="Rectangle 2"/>
          <p:cNvSpPr>
            <a:spLocks noGrp="1" noRot="1" noChangeAspect="1" noChangeArrowheads="1" noTextEdit="1"/>
          </p:cNvSpPr>
          <p:nvPr>
            <p:ph type="sldImg"/>
          </p:nvPr>
        </p:nvSpPr>
        <p:spPr>
          <a:xfrm>
            <a:off x="1144588" y="685800"/>
            <a:ext cx="4572000" cy="3429000"/>
          </a:xfrm>
          <a:ln/>
        </p:spPr>
      </p:sp>
      <p:sp>
        <p:nvSpPr>
          <p:cNvPr id="3789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mtClean="0"/>
              <a:t>Now we’re going to set you up with your own e-mail account. You already may have an account, but this one will be used for this class. Plus you may find you like it better than the one you have. And if you don’t already have an account, now you will!</a:t>
            </a:r>
          </a:p>
          <a:p>
            <a:pPr marL="228600" indent="-228600" eaLnBrk="1" hangingPunct="1"/>
            <a:endParaRPr lang="en-US" smtClean="0"/>
          </a:p>
          <a:p>
            <a:pPr marL="228600" indent="-228600" eaLnBrk="1" hangingPunct="1"/>
            <a:r>
              <a:rPr lang="en-US" smtClean="0"/>
              <a:t>In your handout marked “B”, under #1 you’ll see what we think is good about Google mail: You have lots of storage available for storing your messages. It has very good SPAM protection so you will get very little junk mail. It is supported by almost all the common Web browsers so you can read your mail from anywhere. Google search capabilities are built right in. It’s simple, efficient and fun! It automatically groups e-mail and its replies into a conversation, so you can easily follow the back and forth of an e-mail exchange.</a:t>
            </a:r>
          </a:p>
          <a:p>
            <a:pPr marL="228600" indent="-228600" eaLnBrk="1" hangingPunct="1"/>
            <a:endParaRPr lang="en-US" b="1" smtClean="0"/>
          </a:p>
          <a:p>
            <a:pPr marL="228600" indent="-228600" eaLnBrk="1" hangingPunct="1"/>
            <a:r>
              <a:rPr lang="en-US" smtClean="0"/>
              <a:t>Let’s go through the steps to set up your account (These are also listed in handout “B” #2):</a:t>
            </a:r>
          </a:p>
          <a:p>
            <a:pPr marL="228600" indent="-228600" eaLnBrk="1" hangingPunct="1"/>
            <a:r>
              <a:rPr lang="en-US" smtClean="0"/>
              <a:t>Point your Web browser to:    www.gmail.com.</a:t>
            </a:r>
          </a:p>
          <a:p>
            <a:pPr marL="228600" indent="-228600" eaLnBrk="1" hangingPunct="1"/>
            <a:r>
              <a:rPr lang="en-US" smtClean="0"/>
              <a:t>Click on “Create an account.”</a:t>
            </a:r>
          </a:p>
          <a:p>
            <a:pPr marL="228600" indent="-228600" eaLnBrk="1" hangingPunct="1"/>
            <a:r>
              <a:rPr lang="en-US" smtClean="0"/>
              <a:t>Fill in your name, your new username, your new password, and security question information.</a:t>
            </a:r>
          </a:p>
          <a:p>
            <a:pPr marL="228600" indent="-228600" eaLnBrk="1" hangingPunct="1"/>
            <a:r>
              <a:rPr lang="en-US" smtClean="0"/>
              <a:t>Click on “Create my account.”  You should get a message that your account was created.</a:t>
            </a:r>
          </a:p>
          <a:p>
            <a:pPr marL="228600" indent="-228600" eaLnBrk="1" hangingPunct="1"/>
            <a:r>
              <a:rPr lang="en-US" smtClean="0"/>
              <a:t>Click on “Show me my account.”                   BDD</a:t>
            </a:r>
          </a:p>
          <a:p>
            <a:pPr marL="228600" indent="-228600" eaLnBrk="1" hangingPunct="1"/>
            <a:r>
              <a:rPr lang="en-US" smtClean="0"/>
              <a:t>Complete Automated Public Turing test to tell Computers and Humans Apart</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8934C2B8-3605-46D3-B796-31BA34849A55}" type="slidenum">
              <a:rPr lang="en-US" sz="1200" b="1">
                <a:latin typeface="Tahoma" pitchFamily="34" charset="0"/>
              </a:rPr>
              <a:pPr algn="r" eaLnBrk="1" hangingPunct="1"/>
              <a:t>11</a:t>
            </a:fld>
            <a:endParaRPr lang="en-US" sz="1200" b="1">
              <a:latin typeface="Tahoma" pitchFamily="34" charset="0"/>
            </a:endParaRPr>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dirty="0" smtClean="0"/>
              <a:t>You can read your Gmail if you have a home computer. Or you can go to the library or anywhere else you can get computer access and read your own Google mail. It’s really easy:</a:t>
            </a:r>
          </a:p>
          <a:p>
            <a:pPr marL="228600" indent="-228600" eaLnBrk="1" hangingPunct="1"/>
            <a:endParaRPr lang="en-US" dirty="0" smtClean="0"/>
          </a:p>
          <a:p>
            <a:pPr marL="228600" indent="-228600" eaLnBrk="1" hangingPunct="1"/>
            <a:r>
              <a:rPr lang="en-US" dirty="0" smtClean="0"/>
              <a:t>In handout B, #3, you’ll see how to read your mail:</a:t>
            </a:r>
          </a:p>
          <a:p>
            <a:pPr marL="228600" indent="-228600" eaLnBrk="1" hangingPunct="1"/>
            <a:r>
              <a:rPr lang="en-US" b="1" dirty="0" smtClean="0"/>
              <a:t>How to read Google e-mail in the future</a:t>
            </a:r>
            <a:endParaRPr lang="en-US" dirty="0" smtClean="0"/>
          </a:p>
          <a:p>
            <a:pPr marL="228600" indent="-228600" eaLnBrk="1" hangingPunct="1"/>
            <a:r>
              <a:rPr lang="en-US" dirty="0" smtClean="0"/>
              <a:t>Point your Web browser to:    www.gmail.com.</a:t>
            </a:r>
          </a:p>
          <a:p>
            <a:pPr marL="228600" indent="-228600" eaLnBrk="1" hangingPunct="1"/>
            <a:r>
              <a:rPr lang="en-US" dirty="0" smtClean="0"/>
              <a:t>Sign in to Gmail with your USERNAME and PASSWORD that you created above.</a:t>
            </a:r>
          </a:p>
          <a:p>
            <a:pPr marL="228600" indent="-228600" eaLnBrk="1" hangingPunct="1"/>
            <a:r>
              <a:rPr lang="en-US" dirty="0" smtClean="0"/>
              <a:t>Click on a message header line to read that message.</a:t>
            </a:r>
          </a:p>
          <a:p>
            <a:pPr marL="228600" indent="-228600" eaLnBrk="1" hangingPunct="1"/>
            <a:r>
              <a:rPr lang="en-US" dirty="0" smtClean="0"/>
              <a:t>Click on “Back to Inbox” to return to your inbox messages.</a:t>
            </a:r>
          </a:p>
          <a:p>
            <a:pPr marL="228600" indent="-228600" eaLnBrk="1" hangingPunct="1"/>
            <a:r>
              <a:rPr lang="en-US" dirty="0"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BF76CDEB-FDEC-4601-A367-2C679A40E876}" type="slidenum">
              <a:rPr lang="en-US" sz="1200" b="1">
                <a:latin typeface="Tahoma" pitchFamily="34" charset="0"/>
              </a:rPr>
              <a:pPr algn="r" eaLnBrk="1" hangingPunct="1"/>
              <a:t>12</a:t>
            </a:fld>
            <a:endParaRPr lang="en-US" sz="1200" b="1">
              <a:latin typeface="Tahoma" pitchFamily="34" charset="0"/>
            </a:endParaRPr>
          </a:p>
        </p:txBody>
      </p:sp>
      <p:sp>
        <p:nvSpPr>
          <p:cNvPr id="41987" name="Rectangle 2"/>
          <p:cNvSpPr>
            <a:spLocks noGrp="1" noRot="1" noChangeAspect="1" noChangeArrowheads="1" noTextEdit="1"/>
          </p:cNvSpPr>
          <p:nvPr>
            <p:ph type="sldImg"/>
          </p:nvPr>
        </p:nvSpPr>
        <p:spPr>
          <a:xfrm>
            <a:off x="1144588" y="685800"/>
            <a:ext cx="4572000" cy="3429000"/>
          </a:xfrm>
          <a:ln/>
        </p:spPr>
      </p:sp>
      <p:sp>
        <p:nvSpPr>
          <p:cNvPr id="4198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900" dirty="0" smtClean="0"/>
              <a:t>You can send a message to anyone around the world if you know the person’s e-mail address. It’s very much like your home address, where the postman knows your street and the number of your house or apartment. An e-mail address tells the location of your mailbox on the Internet.</a:t>
            </a:r>
          </a:p>
          <a:p>
            <a:pPr eaLnBrk="1" hangingPunct="1"/>
            <a:endParaRPr lang="en-US" sz="900" dirty="0" smtClean="0"/>
          </a:p>
          <a:p>
            <a:pPr eaLnBrk="1" hangingPunct="1"/>
            <a:r>
              <a:rPr lang="en-US" sz="900" dirty="0" smtClean="0"/>
              <a:t>An e-mail address consists of two parts separated by the @ symbol. An e-mail address cannot contain spaces.</a:t>
            </a:r>
          </a:p>
          <a:p>
            <a:pPr eaLnBrk="1" hangingPunct="1"/>
            <a:endParaRPr lang="en-US" sz="900" dirty="0" smtClean="0"/>
          </a:p>
          <a:p>
            <a:pPr eaLnBrk="1" hangingPunct="1"/>
            <a:r>
              <a:rPr lang="en-US" sz="900" dirty="0" smtClean="0"/>
              <a:t>The first part, such as </a:t>
            </a:r>
            <a:r>
              <a:rPr lang="en-US" sz="900" dirty="0" err="1" smtClean="0"/>
              <a:t>alpstechnology</a:t>
            </a:r>
            <a:r>
              <a:rPr lang="en-US" sz="900" dirty="0" smtClean="0"/>
              <a:t>, is the </a:t>
            </a:r>
            <a:r>
              <a:rPr lang="en-US" sz="900" b="1" u="sng" dirty="0" smtClean="0"/>
              <a:t>name</a:t>
            </a:r>
            <a:r>
              <a:rPr lang="en-US" sz="900" dirty="0" smtClean="0"/>
              <a:t> of the person’s account. It can be a real name, a nickname; or maybe something else, like Mike &amp; Jennifer use.</a:t>
            </a:r>
          </a:p>
          <a:p>
            <a:pPr eaLnBrk="1" hangingPunct="1"/>
            <a:endParaRPr lang="en-US" sz="900" dirty="0" smtClean="0"/>
          </a:p>
          <a:p>
            <a:pPr eaLnBrk="1" hangingPunct="1"/>
            <a:r>
              <a:rPr lang="en-US" sz="900" dirty="0" smtClean="0"/>
              <a:t>The second part of the address after the @ symbol is the domain name, which would be like your street and town on a regular address. It’s the location of your account on the Internet. Periods separate the various parts of the domain name. What would the domain name be in Mike’s address? What do you think his domain name means? The last part of the address is usually something like org, which often is some kind of nonprofit group like Special Olympics; </a:t>
            </a:r>
            <a:r>
              <a:rPr lang="en-US" sz="900" dirty="0" err="1" smtClean="0"/>
              <a:t>edu</a:t>
            </a:r>
            <a:r>
              <a:rPr lang="en-US" sz="900" dirty="0" smtClean="0"/>
              <a:t>, for education; com, which means commercial, or business; </a:t>
            </a:r>
            <a:r>
              <a:rPr lang="en-US" sz="900" dirty="0" err="1" smtClean="0"/>
              <a:t>gov</a:t>
            </a:r>
            <a:r>
              <a:rPr lang="en-US" sz="900" dirty="0" smtClean="0"/>
              <a:t> means government; and so on.</a:t>
            </a:r>
          </a:p>
          <a:p>
            <a:pPr eaLnBrk="1" hangingPunct="1"/>
            <a:endParaRPr lang="en-US" sz="900" dirty="0" smtClean="0"/>
          </a:p>
          <a:p>
            <a:pPr eaLnBrk="1" hangingPunct="1"/>
            <a:r>
              <a:rPr lang="en-US" sz="900" dirty="0" smtClean="0"/>
              <a:t>Let’s have everyone address an e-mail to Mike. OK. Helpers and athletes, please check to make sure it is correct. Did everyone get it correct? Did anyone put an “e” on chocolate? Do you know what would happen if you sent it with an “e”? Have you ever heard of a “bounced message”? That’s a message that returns to you because it cannot reach its destination – because the address is incorrect. Again, it’s just like you address an envelope; if you don’t have the right number or the right city, it won’t be delivered. Before sending a message, make sure you check the e-mail address for accuracy.</a:t>
            </a:r>
          </a:p>
          <a:p>
            <a:pPr eaLnBrk="1" hangingPunct="1"/>
            <a:r>
              <a:rPr lang="en-US" sz="900" dirty="0" smtClean="0"/>
              <a:t>LDD</a:t>
            </a:r>
          </a:p>
          <a:p>
            <a:pPr eaLnBrk="1" hangingPunct="1"/>
            <a:endParaRPr lang="en-US" sz="900"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050646BD-F151-4933-BE36-C24BF784256F}" type="slidenum">
              <a:rPr lang="en-US" sz="1200" b="1">
                <a:latin typeface="Tahoma" pitchFamily="34" charset="0"/>
              </a:rPr>
              <a:pPr algn="r" eaLnBrk="1" hangingPunct="1"/>
              <a:t>13</a:t>
            </a:fld>
            <a:endParaRPr lang="en-US" sz="1200" b="1">
              <a:latin typeface="Tahoma" pitchFamily="34" charset="0"/>
            </a:endParaRPr>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4403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900" smtClean="0"/>
              <a:t>It’s very important to keep track of all the e-mail addresses you have and keep them up-to-date. Your e-mail program will have a way for you to keep an address book, or contact list, right in your computer. It’s an excellent place to store information about the people with whom you interact frequently.</a:t>
            </a:r>
          </a:p>
          <a:p>
            <a:pPr marL="228600" indent="-228600" eaLnBrk="1" hangingPunct="1"/>
            <a:endParaRPr lang="en-US" sz="900" smtClean="0"/>
          </a:p>
          <a:p>
            <a:pPr marL="228600" indent="-228600" eaLnBrk="1" hangingPunct="1"/>
            <a:r>
              <a:rPr lang="en-US" sz="900" smtClean="0"/>
              <a:t>Let’s show you how you can add a person’s name and information about that person to your Gmail contacts. And then we’ll do one for me and Wes because you need that to complete your practical exercises. All of you athlete leaders, I’m sure, need to keep in contact with your ALPs coordinator, so let’s fill in information for that person. </a:t>
            </a:r>
          </a:p>
          <a:p>
            <a:pPr marL="228600" indent="-228600" eaLnBrk="1" hangingPunct="1">
              <a:buFontTx/>
              <a:buAutoNum type="arabicPeriod"/>
            </a:pPr>
            <a:r>
              <a:rPr lang="en-US" sz="900" smtClean="0"/>
              <a:t>Click on “Contacts” (this should show any existing contacts.)</a:t>
            </a:r>
          </a:p>
          <a:p>
            <a:pPr marL="228600" indent="-228600" eaLnBrk="1" hangingPunct="1">
              <a:buFontTx/>
              <a:buAutoNum type="arabicPeriod"/>
            </a:pPr>
            <a:r>
              <a:rPr lang="en-US" sz="900" smtClean="0"/>
              <a:t>Click on “+%” new contact icon. (this should bring up the fields to fill in with contact information.)</a:t>
            </a:r>
          </a:p>
          <a:p>
            <a:pPr marL="228600" indent="-228600" eaLnBrk="1" hangingPunct="1">
              <a:buFontTx/>
              <a:buAutoNum type="arabicPeriod"/>
            </a:pPr>
            <a:r>
              <a:rPr lang="en-US" sz="900" smtClean="0"/>
              <a:t>Fill in information. You may “More information” if you want to.</a:t>
            </a:r>
          </a:p>
          <a:p>
            <a:pPr marL="228600" indent="-228600" eaLnBrk="1" hangingPunct="1"/>
            <a:r>
              <a:rPr lang="en-US" sz="900" smtClean="0"/>
              <a:t>  BDD</a:t>
            </a:r>
          </a:p>
          <a:p>
            <a:pPr marL="228600" indent="-228600" eaLnBrk="1" hangingPunct="1">
              <a:buFontTx/>
              <a:buAutoNum type="arabicPeriod"/>
            </a:pPr>
            <a:endParaRPr lang="en-US" sz="90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A3BAFB68-F5EF-4B0A-827D-B97D82B1ECA7}" type="slidenum">
              <a:rPr lang="en-US" sz="1200" b="1">
                <a:latin typeface="Tahoma" pitchFamily="34" charset="0"/>
              </a:rPr>
              <a:pPr algn="r" eaLnBrk="1" hangingPunct="1"/>
              <a:t>14</a:t>
            </a:fld>
            <a:endParaRPr lang="en-US" sz="1200" b="1">
              <a:latin typeface="Tahoma" pitchFamily="34" charset="0"/>
            </a:endParaRPr>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800" smtClean="0"/>
              <a:t>You can send a message to exchange ideas, to request information, to remind someone of a meeting – all sorts of things that you may need to do as an athlete leader.</a:t>
            </a:r>
          </a:p>
          <a:p>
            <a:pPr marL="228600" indent="-228600" eaLnBrk="1" hangingPunct="1"/>
            <a:r>
              <a:rPr lang="en-US" sz="800" smtClean="0"/>
              <a:t>Here are a few things that will make communicating by e-mail easier for you and whoever receives your e-mail (these are listed in handout B #7):</a:t>
            </a:r>
          </a:p>
          <a:p>
            <a:pPr marL="228600" indent="-228600" eaLnBrk="1" hangingPunct="1"/>
            <a:r>
              <a:rPr lang="en-US" sz="800" smtClean="0"/>
              <a:t>Make sure every message you send is clear. Make sure that you’re saying what you mean to say.</a:t>
            </a:r>
          </a:p>
          <a:p>
            <a:pPr marL="228600" indent="-228600" eaLnBrk="1" hangingPunct="1">
              <a:buFontTx/>
              <a:buAutoNum type="arabicParenR"/>
            </a:pPr>
            <a:r>
              <a:rPr lang="en-US" sz="800" smtClean="0"/>
              <a:t>Try to keep your message as short as possible. You want to get to the point right away so you don’t waste a person’s time.</a:t>
            </a:r>
          </a:p>
          <a:p>
            <a:pPr marL="228600" indent="-228600" eaLnBrk="1" hangingPunct="1">
              <a:buFontTx/>
              <a:buAutoNum type="arabicParenR"/>
            </a:pPr>
            <a:r>
              <a:rPr lang="en-US" sz="800" smtClean="0"/>
              <a:t>Make sure your spelling and grammar are correct.</a:t>
            </a:r>
          </a:p>
          <a:p>
            <a:pPr marL="228600" indent="-228600" eaLnBrk="1" hangingPunct="1">
              <a:buFontTx/>
              <a:buAutoNum type="arabicParenR"/>
            </a:pPr>
            <a:r>
              <a:rPr lang="en-US" sz="800" smtClean="0"/>
              <a:t>Make sure your message won’t be misinterpreted. For example, the person you send it to may not realize what you write is meant to be sarcastic or a joke – and may not take it that way.</a:t>
            </a:r>
          </a:p>
          <a:p>
            <a:pPr marL="228600" indent="-228600" eaLnBrk="1" hangingPunct="1">
              <a:buFontTx/>
              <a:buAutoNum type="arabicParenR"/>
            </a:pPr>
            <a:r>
              <a:rPr lang="en-US" sz="800" smtClean="0"/>
              <a:t>Always use upper and lower case letters when typing messages. A MESSAGE WRITTEN IN CAPITAL LETTERS IS ANNOYING AND HARD TO READ. THIS IS CALLED SHOUTING.</a:t>
            </a:r>
          </a:p>
          <a:p>
            <a:pPr marL="228600" indent="-228600" eaLnBrk="1" hangingPunct="1">
              <a:buFontTx/>
              <a:buAutoNum type="arabicParenR"/>
            </a:pPr>
            <a:r>
              <a:rPr lang="en-US" sz="800" smtClean="0"/>
              <a:t>Using black type and an easy to read “font,” or type style makes it easier for whoever receives your message.</a:t>
            </a:r>
          </a:p>
          <a:p>
            <a:pPr marL="228600" indent="-228600" eaLnBrk="1" hangingPunct="1">
              <a:buFontTx/>
              <a:buAutoNum type="arabicParenR"/>
            </a:pPr>
            <a:r>
              <a:rPr lang="en-US" sz="800" smtClean="0"/>
              <a:t>Pick out a subject line for the message that will let the reader know what the e-mail is about. You want to make sure the people you are e-mailing open your e-mail messages. So don’t make them guess about what the message is about. I’d recommend putting Special Olympics ALPs in the subject line along with whatever else the e-mail is about. That way the person you’re e-mailing will want to open it right away!</a:t>
            </a:r>
          </a:p>
          <a:p>
            <a:pPr marL="228600" indent="-228600" eaLnBrk="1" hangingPunct="1">
              <a:buFontTx/>
              <a:buAutoNum type="arabicParenR"/>
            </a:pPr>
            <a:endParaRPr lang="en-US" sz="800" smtClean="0"/>
          </a:p>
          <a:p>
            <a:pPr marL="228600" indent="-228600" eaLnBrk="1" hangingPunct="1"/>
            <a:r>
              <a:rPr lang="en-US" sz="800" smtClean="0"/>
              <a:t>Let’s look at some of these areas in more depth (SHOW EXAMPLE):</a:t>
            </a:r>
          </a:p>
          <a:p>
            <a:pPr marL="228600" indent="-228600" eaLnBrk="1" hangingPunct="1"/>
            <a:r>
              <a:rPr lang="en-US" sz="800" smtClean="0"/>
              <a:t>This is where you put the address. If you want to copy someone else on a message, here’s where you do that. Maybe you want your county coordinator to know about a meeting and that you’re sending announcements to athletes. If you don’t want someone to know that you’re sending a copy of your e-mail to someone, you can send a “blind copy.” Only the person you send the “blind copy” to realizes that you’ve copied them in on an exchange of information.</a:t>
            </a:r>
          </a:p>
          <a:p>
            <a:pPr marL="228600" indent="-228600" eaLnBrk="1" hangingPunct="1"/>
            <a:r>
              <a:rPr lang="en-US" sz="800" smtClean="0"/>
              <a:t>This is where you put the subject of your e-mail</a:t>
            </a:r>
          </a:p>
          <a:p>
            <a:pPr marL="228600" indent="-228600" eaLnBrk="1" hangingPunct="1"/>
            <a:r>
              <a:rPr lang="en-US" sz="800" smtClean="0"/>
              <a:t>This is where you put your message. You can choose your type style here. And your type size here.</a:t>
            </a:r>
          </a:p>
          <a:p>
            <a:pPr marL="228600" indent="-228600" eaLnBrk="1" hangingPunct="1"/>
            <a:endParaRPr lang="en-US" sz="800" smtClean="0"/>
          </a:p>
          <a:p>
            <a:pPr marL="228600" indent="-228600" eaLnBrk="1" hangingPunct="1"/>
            <a:r>
              <a:rPr lang="en-US" sz="800" smtClean="0"/>
              <a:t>Athletes and Helpers: Let’s go to your screen and write an e-mail to the person to your right with a copy to Mike. Fill in the address and subject. Now you can go down and write a short message – you decide what you want to write. Now, change the type size and style to something you think is easy for someone to read. When you’re done, hit “send” and let’s see how many of you get through to Mike.</a:t>
            </a:r>
          </a:p>
          <a:p>
            <a:pPr marL="228600" indent="-228600" eaLnBrk="1" hangingPunct="1"/>
            <a:r>
              <a:rPr lang="en-US" sz="800" smtClean="0"/>
              <a:t>Let’s look at some of the e-mails and see if we think the type styles and sizes are good.</a:t>
            </a:r>
          </a:p>
          <a:p>
            <a:pPr marL="228600" indent="-228600" eaLnBrk="1" hangingPunct="1"/>
            <a:r>
              <a:rPr lang="en-US" sz="800" smtClean="0"/>
              <a:t>LDD</a:t>
            </a:r>
          </a:p>
          <a:p>
            <a:pPr marL="228600" indent="-228600" eaLnBrk="1" hangingPunct="1">
              <a:buFontTx/>
              <a:buAutoNum type="arabicParenR"/>
            </a:pPr>
            <a:endParaRPr lang="en-US" sz="80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1A3E71EB-131E-49F6-9A4C-859C0CD0265B}" type="slidenum">
              <a:rPr lang="en-US" sz="1200" b="1">
                <a:latin typeface="Tahoma" pitchFamily="34" charset="0"/>
              </a:rPr>
              <a:pPr algn="r" eaLnBrk="1" hangingPunct="1"/>
              <a:t>15</a:t>
            </a:fld>
            <a:endParaRPr lang="en-US" sz="1200" b="1">
              <a:latin typeface="Tahoma" pitchFamily="34" charset="0"/>
            </a:endParaRPr>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1000" dirty="0" smtClean="0"/>
              <a:t>You do not have to be at your computer to receive a message. Your service provider, like your telephone or cable company, keeps all your messages until you retrieve them.</a:t>
            </a:r>
          </a:p>
          <a:p>
            <a:pPr marL="228600" indent="-228600" eaLnBrk="1" hangingPunct="1"/>
            <a:endParaRPr lang="en-US" sz="1000" dirty="0" smtClean="0"/>
          </a:p>
          <a:p>
            <a:pPr marL="228600" indent="-228600" eaLnBrk="1" hangingPunct="1"/>
            <a:r>
              <a:rPr lang="en-US" sz="1000" dirty="0" smtClean="0"/>
              <a:t>When you open your e-mail, you will see an “in box,” which is like your mailbox at home. Instead of a bunch of envelopes and ads and magazines, you will see lots of separate lines (SHOW EXAMPLE), called headers. Until you read a message, its header is displayed in bold type. The line will tell you who it’s from, the subject, and when it came to your inbox. To display your mail in a window like this, just double click on the message header. To read the attachment, just click it. You may get a warning to be careful about opening attachments. Even if you don’t get a warning, be VERY careful about opening an attachment. PLEASE: Never open an attachment unless you know it came from a safe place – Special Olympics, a trusted friend, etc.</a:t>
            </a:r>
          </a:p>
          <a:p>
            <a:pPr marL="228600" indent="-228600" eaLnBrk="1" hangingPunct="1"/>
            <a:endParaRPr lang="en-US" sz="1000" dirty="0" smtClean="0"/>
          </a:p>
          <a:p>
            <a:pPr marL="228600" indent="-228600" eaLnBrk="1" hangingPunct="1"/>
            <a:r>
              <a:rPr lang="en-US" sz="1000" dirty="0" smtClean="0"/>
              <a:t>Some very important things for athlete leaders (these also are listed in handout B #8):</a:t>
            </a:r>
          </a:p>
          <a:p>
            <a:pPr marL="228600" indent="-228600" eaLnBrk="1" hangingPunct="1">
              <a:buFontTx/>
              <a:buAutoNum type="arabicParenR"/>
            </a:pPr>
            <a:r>
              <a:rPr lang="en-US" sz="1000" dirty="0" smtClean="0"/>
              <a:t>Check your messages regularly! Try to do it once a day if at all possible.</a:t>
            </a:r>
          </a:p>
          <a:p>
            <a:pPr marL="228600" indent="-228600" eaLnBrk="1" hangingPunct="1">
              <a:buFontTx/>
              <a:buAutoNum type="arabicParenR"/>
            </a:pPr>
            <a:r>
              <a:rPr lang="en-US" sz="1000" dirty="0" smtClean="0"/>
              <a:t>Reply to messages </a:t>
            </a:r>
            <a:r>
              <a:rPr lang="en-US" sz="1000" dirty="0" err="1" smtClean="0"/>
              <a:t>asap</a:t>
            </a:r>
            <a:r>
              <a:rPr lang="en-US" sz="1000" dirty="0" smtClean="0"/>
              <a:t>. You can reply to a message to answer a question, express an opinion, or supply the person with added information.</a:t>
            </a:r>
          </a:p>
          <a:p>
            <a:pPr marL="228600" indent="-228600" eaLnBrk="1" hangingPunct="1">
              <a:buFontTx/>
              <a:buAutoNum type="arabicParenR"/>
            </a:pPr>
            <a:r>
              <a:rPr lang="en-US" sz="1000" dirty="0" smtClean="0"/>
              <a:t>Be very careful about opening an attachment. Don’t open an attachment unless you know the sender – check to make sure it’s really the sender you know. Do you know why you need to be careful? Have you heard of a virus? Attachments can be a virus in disguise. You could easily open an attachment that could install a virus on your computer. All sorts of things could happen: There are bad and worse viruses. Bad viruses might just display irritating messages on your screen. The worst kind can destroy your computer. Viruses can spread to other computers through e-mail, so if you get a virus, you can accidentally send it to someone else. If you suspect you have a virus, it’s probably best not to send anyone e-mail until you confirm you’re virus-free. Everyone should have anti-virus software on your computer. Some information on anti-virus software is listed in handout B #16.</a:t>
            </a:r>
          </a:p>
          <a:p>
            <a:pPr marL="228600" indent="-228600" eaLnBrk="1" hangingPunct="1"/>
            <a:r>
              <a:rPr lang="en-US" sz="1000" dirty="0"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D57E423F-677A-4A7C-8CE0-E80A19792318}" type="slidenum">
              <a:rPr lang="en-US" sz="1200" b="1">
                <a:latin typeface="Tahoma" pitchFamily="34" charset="0"/>
              </a:rPr>
              <a:pPr algn="r" eaLnBrk="1" hangingPunct="1"/>
              <a:t>16</a:t>
            </a:fld>
            <a:endParaRPr lang="en-US" sz="1200" b="1">
              <a:latin typeface="Tahoma" pitchFamily="34" charset="0"/>
            </a:endParaRPr>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1000" dirty="0" smtClean="0"/>
              <a:t>To reply to a message, click the Reply button (SHOW EXAMPLE). To send the response to the sender of the message and to all recipients of the message, click the Reply to All button. When you hit reply, the To and Subject edit boxes are already filled in. Also, the original message appears below the blinking insertion point. When you reply to a message, make sure you include part of the original message. This is called “quoting.” Quoting helps the reader identify which message you are replying to. To save the reader time, make sure you delete all parts of the original message that do not directly relate to your reply.</a:t>
            </a:r>
          </a:p>
          <a:p>
            <a:pPr marL="228600" indent="-228600" eaLnBrk="1" hangingPunct="1"/>
            <a:endParaRPr lang="en-US" sz="1000" dirty="0" smtClean="0"/>
          </a:p>
          <a:p>
            <a:pPr marL="228600" indent="-228600" eaLnBrk="1" hangingPunct="1"/>
            <a:r>
              <a:rPr lang="en-US" sz="1000" dirty="0" smtClean="0"/>
              <a:t>If you receive a message that you think might be of interest to someone else, like another member of your Input Council, you can easily forward the message. With the message still displayed, click the Forward button on the toolbar and it will display a message window like this. This time only the Subject edit box is filled in. Let’s try to forward a message: Type Mike’s e-mail into the To box and click the Send button.</a:t>
            </a:r>
          </a:p>
          <a:p>
            <a:pPr marL="228600" indent="-228600" eaLnBrk="1" hangingPunct="1"/>
            <a:endParaRPr lang="en-US" sz="1000" dirty="0" smtClean="0"/>
          </a:p>
          <a:p>
            <a:pPr marL="228600" indent="-228600" eaLnBrk="1" hangingPunct="1"/>
            <a:r>
              <a:rPr lang="en-US" sz="1000" dirty="0" smtClean="0"/>
              <a:t>You can also send files by e-mail, such as a Word document or picture. You should open your Inbox and click the New Mail Message button and type Mike’s address in the To box. In the Subject box, put Special Olympics Picture. Next, in the message area, type “Here is a picture from ALPs training for you.” Then click the Attach button. You’ll need to go to your “desktop” and find the “</a:t>
            </a:r>
            <a:r>
              <a:rPr lang="en-US" sz="1000" dirty="0" err="1" smtClean="0"/>
              <a:t>sam</a:t>
            </a:r>
            <a:r>
              <a:rPr lang="en-US" sz="1000" dirty="0" smtClean="0"/>
              <a:t> and </a:t>
            </a:r>
            <a:r>
              <a:rPr lang="en-US" sz="1000" dirty="0" err="1" smtClean="0"/>
              <a:t>brent</a:t>
            </a:r>
            <a:r>
              <a:rPr lang="en-US" sz="1000" dirty="0" smtClean="0"/>
              <a:t>” picture and click that to attach. Then hit “send.”</a:t>
            </a:r>
          </a:p>
          <a:p>
            <a:pPr marL="228600" indent="-228600" eaLnBrk="1" hangingPunct="1"/>
            <a:endParaRPr lang="en-US" sz="1000" dirty="0" smtClean="0"/>
          </a:p>
          <a:p>
            <a:pPr marL="228600" indent="-228600" eaLnBrk="1" hangingPunct="1"/>
            <a:r>
              <a:rPr lang="en-US" sz="1000" dirty="0" smtClean="0"/>
              <a:t>BDD</a:t>
            </a:r>
          </a:p>
          <a:p>
            <a:pPr marL="228600" indent="-228600" eaLnBrk="1" hangingPunct="1"/>
            <a:endParaRPr lang="en-US" sz="1000" dirty="0" smtClean="0"/>
          </a:p>
          <a:p>
            <a:pPr marL="228600" indent="-228600" eaLnBrk="1" hangingPunct="1"/>
            <a:r>
              <a:rPr lang="en-US" sz="1000" dirty="0" smtClean="0"/>
              <a:t> </a:t>
            </a:r>
          </a:p>
          <a:p>
            <a:pPr marL="228600" indent="-228600" eaLnBrk="1" hangingPunct="1"/>
            <a:endParaRPr lang="en-US" sz="1000"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9DEF3A7-2F40-45AE-8CD8-8D2F3BFC44EF}" type="slidenum">
              <a:rPr lang="en-US" sz="1200" b="1">
                <a:latin typeface="Tahoma" pitchFamily="34" charset="0"/>
              </a:rPr>
              <a:pPr algn="r" eaLnBrk="1" hangingPunct="1"/>
              <a:t>17</a:t>
            </a:fld>
            <a:endParaRPr lang="en-US" sz="1200" b="1">
              <a:latin typeface="Tahoma" pitchFamily="34" charset="0"/>
            </a:endParaRPr>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smtClean="0"/>
              <a:t>To delete a message, simply select it and click on the “delete” box. It will be moved to your trash barrel. Most of your e-mail should probably be archived so you can refer to it later. After you are done reading a message, select it and click on the “archive” box. It will be removed from your “INBOX” and be in your “All Mail” box.</a:t>
            </a:r>
          </a:p>
          <a:p>
            <a:pPr eaLnBrk="1" hangingPunct="1"/>
            <a:endParaRPr lang="en-US" dirty="0" smtClean="0"/>
          </a:p>
          <a:p>
            <a:pPr eaLnBrk="1" hangingPunct="1"/>
            <a:r>
              <a:rPr lang="en-US" dirty="0" smtClean="0"/>
              <a:t>After you have received lots of mail, you may find that you want to store your e-mail by project – such as Input Council, Coaching, Global Messenger, etc. To do that, you can create labels like these so you can categorize them and keep them organized. In G-mail, here’s how you would create a new label. Instructions are in handout B #4.</a:t>
            </a:r>
          </a:p>
          <a:p>
            <a:pPr eaLnBrk="1" hangingPunct="1"/>
            <a:r>
              <a:rPr lang="en-US" dirty="0"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35CCDA91-4332-404F-9A56-A96F92C38107}" type="slidenum">
              <a:rPr lang="en-US" sz="1200" b="1">
                <a:latin typeface="Tahoma" pitchFamily="34" charset="0"/>
              </a:rPr>
              <a:pPr algn="r" eaLnBrk="1" hangingPunct="1"/>
              <a:t>18</a:t>
            </a:fld>
            <a:endParaRPr lang="en-US" sz="1200" b="1">
              <a:latin typeface="Tahoma" pitchFamily="34" charset="0"/>
            </a:endParaRPr>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dirty="0" smtClean="0"/>
              <a:t>After using Gmail for awhile, you will want to save time by using some shortcuts. #6 shows you how to turn on keyboard shortcuts. &lt;shift&gt; + ?</a:t>
            </a:r>
          </a:p>
          <a:p>
            <a:pPr eaLnBrk="1" hangingPunct="1"/>
            <a:r>
              <a:rPr lang="en-US" dirty="0" smtClean="0"/>
              <a:t>One last word about e-mail. It’s really great to get an e-mail from a friend or from Special Olympics – it’s like getting a little treasure when you sit down at your computer.  But after having an e-mail account for a while, you may start getting some downright irritating – and maybe even offensive – e-mail. It’s called junk mail or spam. It’s unsolicited e-mail – e-mail that you didn’t ask for. Spam is sent to multiple addresses at one time, usually by people who want to sell something or want something from you. Included in your handout B #9 are what we collected as our Top Ten list for spam and how to keep it from cluttering your inbox.</a:t>
            </a:r>
          </a:p>
          <a:p>
            <a:pPr eaLnBrk="1" hangingPunct="1"/>
            <a:endParaRPr lang="en-US" dirty="0" smtClean="0"/>
          </a:p>
          <a:p>
            <a:pPr eaLnBrk="1" hangingPunct="1"/>
            <a:r>
              <a:rPr lang="en-US" dirty="0" smtClean="0"/>
              <a:t>Also other Important addresses: See “Handbook for Athlete Leadership” that your have in your packet for the ALPs Management Team contact information. You may want to put them in your address book.</a:t>
            </a:r>
          </a:p>
          <a:p>
            <a:pPr eaLnBrk="1" hangingPunct="1"/>
            <a:r>
              <a:rPr lang="en-US" dirty="0" smtClean="0"/>
              <a:t>BDD</a:t>
            </a:r>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874FFEAC-4B09-4C19-A5DE-60D10B43321C}" type="slidenum">
              <a:rPr lang="en-US" sz="1200" b="1">
                <a:latin typeface="Tahoma" pitchFamily="34" charset="0"/>
              </a:rPr>
              <a:pPr algn="r" eaLnBrk="1" hangingPunct="1"/>
              <a:t>19</a:t>
            </a:fld>
            <a:endParaRPr lang="en-US" sz="1200" b="1">
              <a:latin typeface="Tahoma" pitchFamily="34" charset="0"/>
            </a:endParaRPr>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Any questions??</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4950A4D-F9D3-41ED-826C-C2D1B960FFF7}" type="slidenum">
              <a:rPr lang="en-US" sz="1200" b="1">
                <a:latin typeface="Tahoma" pitchFamily="34" charset="0"/>
              </a:rPr>
              <a:pPr algn="r" eaLnBrk="1" hangingPunct="1"/>
              <a:t>2</a:t>
            </a:fld>
            <a:endParaRPr lang="en-US" sz="1200" b="1">
              <a:latin typeface="Tahoma" pitchFamily="34" charset="0"/>
            </a:endParaRPr>
          </a:p>
        </p:txBody>
      </p:sp>
      <p:sp>
        <p:nvSpPr>
          <p:cNvPr id="21507" name="Rectangle 2"/>
          <p:cNvSpPr>
            <a:spLocks noGrp="1" noRot="1" noChangeAspect="1" noChangeArrowheads="1" noTextEdit="1"/>
          </p:cNvSpPr>
          <p:nvPr>
            <p:ph type="sldImg"/>
          </p:nvPr>
        </p:nvSpPr>
        <p:spPr>
          <a:xfrm>
            <a:off x="1144588" y="685800"/>
            <a:ext cx="4572000" cy="3429000"/>
          </a:xfrm>
          <a:ln/>
        </p:spPr>
      </p:sp>
      <p:sp>
        <p:nvSpPr>
          <p:cNvPr id="2150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Here’s our plan for the day. For the next few hours, we’re going to talk about what technology is and why it will help you be a better athlete leader. And we’ll introduce you to the tools on the computer that you will use most often: E-mail, Web sites and Search engines.</a:t>
            </a:r>
          </a:p>
          <a:p>
            <a:pPr eaLnBrk="1" hangingPunct="1"/>
            <a:endParaRPr lang="en-US" smtClean="0"/>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EA87D7B4-ED80-4775-BF8E-B9C9FD2C5847}" type="slidenum">
              <a:rPr lang="en-US" sz="1200" b="1">
                <a:latin typeface="Tahoma" pitchFamily="34" charset="0"/>
              </a:rPr>
              <a:pPr algn="r" eaLnBrk="1" hangingPunct="1"/>
              <a:t>20</a:t>
            </a:fld>
            <a:endParaRPr lang="en-US" sz="1200" b="1">
              <a:latin typeface="Tahoma" pitchFamily="34" charset="0"/>
            </a:endParaRPr>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1000" dirty="0" smtClean="0"/>
              <a:t>Here’s what we’ll be doing for the rest of our class – talking about the Web. So let’s talk about some of the words we’ll be using.</a:t>
            </a:r>
          </a:p>
          <a:p>
            <a:pPr eaLnBrk="1" hangingPunct="1"/>
            <a:endParaRPr lang="en-US" sz="1000" dirty="0" smtClean="0"/>
          </a:p>
          <a:p>
            <a:pPr eaLnBrk="1" hangingPunct="1"/>
            <a:r>
              <a:rPr lang="en-US" sz="1000" dirty="0" smtClean="0"/>
              <a:t>A Web site is an area on the Web, like we saw with Special Olympics Indiana, that contains a collection of electronic documents, called Web pages. Just like a library is full of books, the Web is packed with Web sites. About any company or organization or person can have a Web site. As athlete leaders, you’ll probably spend a lot of your time looking at sites related to Special Olympics or organizations affiliated with Special Olympics.</a:t>
            </a:r>
          </a:p>
          <a:p>
            <a:pPr eaLnBrk="1" hangingPunct="1"/>
            <a:endParaRPr lang="en-US" sz="1000" dirty="0" smtClean="0"/>
          </a:p>
          <a:p>
            <a:pPr eaLnBrk="1" hangingPunct="1"/>
            <a:r>
              <a:rPr lang="en-US" sz="1000" dirty="0" smtClean="0"/>
              <a:t>The home page is the introductory page of a Web site (SHOW EXAMPLE of SOIN). When you type in the address of a site, the first page you go to is the home page. It’s similar to a table of contents but maybe has pictures and other graphics. It will tempt your interest with bits of information and give you links to the actual page that holds the information you want. (SHOW EXAMPLE OF CLICKING ON LINK.)</a:t>
            </a:r>
          </a:p>
          <a:p>
            <a:pPr eaLnBrk="1" hangingPunct="1"/>
            <a:endParaRPr lang="en-US" sz="1000" dirty="0" smtClean="0"/>
          </a:p>
          <a:p>
            <a:pPr eaLnBrk="1" hangingPunct="1"/>
            <a:r>
              <a:rPr lang="en-US" sz="1000" dirty="0" smtClean="0"/>
              <a:t>Moving from site to site or page to page is called surfing the Web. And to go surfing, you have to be connected to the Internet, which is called online. When you view a document on the Internet, that document is online.</a:t>
            </a:r>
          </a:p>
          <a:p>
            <a:pPr eaLnBrk="1" hangingPunct="1"/>
            <a:r>
              <a:rPr lang="en-US" sz="1000" dirty="0" smtClean="0"/>
              <a:t>IMPORTANT NOTE: As you search various Web sites, you must recognize something very important. I’ll call it PLAY IT SAFE! Web sites are constantly changing and evolving. A site you visited last month may no longer look the same or even exist. Since no one controls who is qualified to write a Web page, the content of the Internet is also uncensored. So please use common sense and an ounce of caution when looking at the sites. Just because it’s on a site, doesn’t make it true. And just because someone says who he or she is doesn’t always mean that person is telling the truth.                        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3ADFF315-43C0-4F81-88F8-9B265032D51D}" type="slidenum">
              <a:rPr lang="en-US" sz="1200" b="1">
                <a:latin typeface="Tahoma" pitchFamily="34" charset="0"/>
              </a:rPr>
              <a:pPr algn="r" eaLnBrk="1" hangingPunct="1"/>
              <a:t>21</a:t>
            </a:fld>
            <a:endParaRPr lang="en-US" sz="1200" b="1">
              <a:latin typeface="Tahoma" pitchFamily="34" charset="0"/>
            </a:endParaRPr>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1000" dirty="0" smtClean="0"/>
              <a:t>LDD: To surf the World Wide Web, you need to type in an address for each Web site you want to visit. Much like your e-mail address, a Web address is like a street address. Every page on the Web has a unique address called a URL, or Uniform Resource Locator.</a:t>
            </a:r>
          </a:p>
          <a:p>
            <a:pPr eaLnBrk="1" hangingPunct="1"/>
            <a:r>
              <a:rPr lang="en-US" sz="1000" dirty="0" smtClean="0"/>
              <a:t>The URL for the main page usually has three parts. You’ll see http://www. On most of your Internet explorer programs, you won’t even need to type this in. On some, you’ll need the www. part.</a:t>
            </a:r>
          </a:p>
          <a:p>
            <a:pPr eaLnBrk="1" hangingPunct="1"/>
            <a:r>
              <a:rPr lang="en-US" sz="1000" dirty="0" smtClean="0"/>
              <a:t>The second part of the address is the “domain name” – often the name of the organization that owns or maintains the site, such as SOIN.</a:t>
            </a:r>
          </a:p>
          <a:p>
            <a:pPr eaLnBrk="1" hangingPunct="1"/>
            <a:r>
              <a:rPr lang="en-US" sz="1000" dirty="0" smtClean="0"/>
              <a:t>The suffix shows what type of group owns the site and sometimes the country where the Web site is located, in this case an organization (www.specialolympics.ca).</a:t>
            </a:r>
          </a:p>
          <a:p>
            <a:pPr eaLnBrk="1" hangingPunct="1"/>
            <a:endParaRPr lang="en-US" sz="1000" dirty="0" smtClean="0"/>
          </a:p>
          <a:p>
            <a:pPr eaLnBrk="1" hangingPunct="1"/>
            <a:r>
              <a:rPr lang="en-US" sz="1000" dirty="0" smtClean="0"/>
              <a:t>BDD: Let’s try looking at some other Web pages. In your handout in Part #10 is a list of some Special Olympics sites that you may find useful. Let’s try to go to SOI. Now let’s do the Tippecanoe County. It was Jennifer who decided we needed a Web page and helped her mother put it together!</a:t>
            </a:r>
          </a:p>
          <a:p>
            <a:pPr eaLnBrk="1" hangingPunct="1"/>
            <a:r>
              <a:rPr lang="en-US" sz="1000" dirty="0" smtClean="0"/>
              <a:t>What if you type in a URL and it doesn’t take you where you want to go? First, make sure you have no typing errors or that no blank spaces sneaked in. Make sure your punctuation and numbers are in the right places. Be careful to exactly match the URL you are typing from. And beware of the period that follows a URL at the end of a sentence. That should not be typed as part of the address.</a:t>
            </a:r>
          </a:p>
          <a:p>
            <a:pPr eaLnBrk="1" hangingPunct="1"/>
            <a:r>
              <a:rPr lang="en-US" sz="1000" dirty="0" smtClean="0"/>
              <a:t>And expect some surprises! Sometimes when you start typing a URL, a completed URL – or a list of URLs – will pop up out of nowhere. That’s the browser’s AutoComplete feature. The browser has been keeping track of Web pages you’ve surfed recently. When you start typing, the browser checks your typing against its list of recently visited sites and tries to finish that URL for you. If it’s the one you want, just click on it. If not, just keep typing until another one pops up or you finish typing the URL you need, then hit “enter.”</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FDD71D17-D11B-4AA7-BFB7-725ECA3C64E3}" type="slidenum">
              <a:rPr lang="en-US" sz="1200" b="1">
                <a:latin typeface="Tahoma" pitchFamily="34" charset="0"/>
              </a:rPr>
              <a:pPr algn="r" eaLnBrk="1" hangingPunct="1"/>
              <a:t>22</a:t>
            </a:fld>
            <a:endParaRPr lang="en-US" sz="1200" b="1">
              <a:latin typeface="Tahoma" pitchFamily="34" charset="0"/>
            </a:endParaRPr>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lnSpc>
                <a:spcPct val="90000"/>
              </a:lnSpc>
            </a:pPr>
            <a:r>
              <a:rPr lang="en-US" sz="900" dirty="0" smtClean="0"/>
              <a:t>Want to speed up your surfing? Your handout has some other ways besides the pop-ups we just discussed to make your surfing faster and easier. Look in part #12.One of these important ones is having a home page – the page that appears each time you start your Web browser. By selecting a Web page that you go to often as your home page, you can make your access to the Web and the sites you like much easier. Let’s practice doing this.</a:t>
            </a:r>
          </a:p>
          <a:p>
            <a:pPr marL="228600" indent="-228600" eaLnBrk="1" hangingPunct="1">
              <a:lnSpc>
                <a:spcPct val="90000"/>
              </a:lnSpc>
              <a:buFontTx/>
              <a:buAutoNum type="arabicParenR"/>
            </a:pPr>
            <a:r>
              <a:rPr lang="en-US" sz="900" dirty="0" smtClean="0"/>
              <a:t> Go to the page you want as your new home page (you can choose one you know or one from the handout).</a:t>
            </a:r>
          </a:p>
          <a:p>
            <a:pPr marL="228600" indent="-228600" eaLnBrk="1" hangingPunct="1">
              <a:lnSpc>
                <a:spcPct val="90000"/>
              </a:lnSpc>
              <a:buFontTx/>
              <a:buAutoNum type="arabicParenR"/>
            </a:pPr>
            <a:r>
              <a:rPr lang="en-US" sz="900" dirty="0" smtClean="0"/>
              <a:t> Click on “Tools” in the Menu bar, and then click on “Internet Options.”</a:t>
            </a:r>
          </a:p>
          <a:p>
            <a:pPr marL="228600" indent="-228600" eaLnBrk="1" hangingPunct="1">
              <a:lnSpc>
                <a:spcPct val="90000"/>
              </a:lnSpc>
              <a:buFontTx/>
              <a:buAutoNum type="arabicParenR"/>
            </a:pPr>
            <a:r>
              <a:rPr lang="en-US" sz="900" dirty="0" smtClean="0"/>
              <a:t> Click on the “General” tab. In the “Home Page” section, click on the “Use Current” button.</a:t>
            </a:r>
          </a:p>
          <a:p>
            <a:pPr marL="228600" indent="-228600" eaLnBrk="1" hangingPunct="1">
              <a:lnSpc>
                <a:spcPct val="90000"/>
              </a:lnSpc>
              <a:buFontTx/>
              <a:buAutoNum type="arabicParenR"/>
            </a:pPr>
            <a:r>
              <a:rPr lang="en-US" sz="900" dirty="0" smtClean="0"/>
              <a:t> Click on “OK.” </a:t>
            </a:r>
          </a:p>
          <a:p>
            <a:pPr marL="228600" indent="-228600" eaLnBrk="1" hangingPunct="1">
              <a:lnSpc>
                <a:spcPct val="90000"/>
              </a:lnSpc>
            </a:pPr>
            <a:r>
              <a:rPr lang="en-US" sz="900" dirty="0" smtClean="0"/>
              <a:t>The favorite’s list can really speed up your Web navigation. (SHOW EXAMPLE)</a:t>
            </a:r>
          </a:p>
          <a:p>
            <a:pPr marL="228600" indent="-228600" eaLnBrk="1" hangingPunct="1">
              <a:lnSpc>
                <a:spcPct val="90000"/>
              </a:lnSpc>
            </a:pPr>
            <a:endParaRPr lang="en-US" sz="900" dirty="0" smtClean="0"/>
          </a:p>
          <a:p>
            <a:pPr marL="228600" indent="-228600" eaLnBrk="1" hangingPunct="1">
              <a:lnSpc>
                <a:spcPct val="90000"/>
              </a:lnSpc>
            </a:pPr>
            <a:r>
              <a:rPr lang="en-US" sz="900" dirty="0" smtClean="0"/>
              <a:t>Following links from one page to another also quickens your searching. A hyperlink – or link for short – is a connection from one Web page to another. When you see a link on a Web page, you can click on it with your mouse. Your browser reads the invisible URL hidden in the link and zooms you to that Web page.</a:t>
            </a:r>
          </a:p>
          <a:p>
            <a:pPr marL="228600" indent="-228600" eaLnBrk="1" hangingPunct="1">
              <a:lnSpc>
                <a:spcPct val="90000"/>
              </a:lnSpc>
            </a:pPr>
            <a:r>
              <a:rPr lang="en-US" sz="900" dirty="0" smtClean="0"/>
              <a:t>Let’s go to mymms.com. Sometimes the link is underlined text or sometimes it’s colored text. Sometimes it’s even a picture or icon. So how do you tell when you’re looking at a link. Slide your cursor over the item slowly. If the item is a link, the cursor changes to a hand with a pointing finger.</a:t>
            </a:r>
          </a:p>
          <a:p>
            <a:pPr marL="228600" indent="-228600" eaLnBrk="1" hangingPunct="1">
              <a:lnSpc>
                <a:spcPct val="90000"/>
              </a:lnSpc>
            </a:pPr>
            <a:r>
              <a:rPr lang="en-US" sz="900" dirty="0" smtClean="0"/>
              <a:t>You can also use buttons for shortcuts. Remember the browser’s Button bar? You can use the “Back” button to return to the Web page you just came from. You don’t have to remember a URL or even type it in. Your browser keeps track of where you’ve been and keeps copies of those pages. The “Forward” button returns you from wherever the “Back” button took you. The “Stop” button cancels the loading of a Web page, but it cannot unload the images that have already appeared on the screen. The “Refresh” button is a great one, especially if you like to look at pages that get changed often, such as a newspaper. You can keep that site open and then come back to it a few hours later and hit the “Refresh” key, and it will update it with all the new information. The “Home” button always takes you to your starting page, whatever you’ve selected as your home page.           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516CB412-1800-459F-9301-EC48BF6B548C}" type="slidenum">
              <a:rPr lang="en-US" sz="1200" b="1">
                <a:latin typeface="Tahoma" pitchFamily="34" charset="0"/>
              </a:rPr>
              <a:pPr algn="r" eaLnBrk="1" hangingPunct="1"/>
              <a:t>23</a:t>
            </a:fld>
            <a:endParaRPr lang="en-US" sz="1200" b="1">
              <a:latin typeface="Tahoma" pitchFamily="34" charset="0"/>
            </a:endParaRPr>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1000" dirty="0" smtClean="0"/>
              <a:t>One of the Web sites you’ll probably use often is Special Olympics Indiana. Let’s all go to that site, and go on a tour.</a:t>
            </a:r>
          </a:p>
          <a:p>
            <a:pPr marL="228600" indent="-228600" eaLnBrk="1" hangingPunct="1"/>
            <a:r>
              <a:rPr lang="en-US" sz="1000" dirty="0" smtClean="0"/>
              <a:t>On handout B #10 are some other Web sites from other Special Olympics programs, including Special Olympics Inc. That’s a great page for athlete leaders to check periodically to find out what’s going (SHOW PAGE) on in Special Olympics around the world. It’s a good place to maybe discover some ideas that we may want to do in Indiana. Another interesting site is Special Olympics Canada (SHOW PAGE). Some of the other Special Olympics sites listed are those for the states where trainers have come from – Indiana, which is our home state; Wisconsin – some of you have met Jeanie Horvath at ALPs University in April; North Carolina, where Sherry Paul lives; and Virginia, where David Thomason is on the staff.</a:t>
            </a:r>
          </a:p>
          <a:p>
            <a:pPr marL="228600" indent="-228600" eaLnBrk="1" hangingPunct="1"/>
            <a:r>
              <a:rPr lang="en-US" sz="1000" dirty="0" smtClean="0"/>
              <a:t>Besides those, we’ve just listed some sites as examples of what athlete leaders may be looking at, such as the healthy food issue. Perhaps when you were discussing this at Congress, you could have gone to some of these sites to get some information. Or Global Messengers sometimes would like to include a joke or two in their presentation – you can find those on the Web, too. Or maybe you’d like to join a Toastmaster’s group to hone your speaking skills. You can find that on the Web, too. You need sports equipment for your teams? – buy it on the Internet. You need hotel rooms at a cheap rate for your group? – get it on the Net.</a:t>
            </a:r>
          </a:p>
          <a:p>
            <a:pPr marL="228600" indent="-228600" eaLnBrk="1" hangingPunct="1"/>
            <a:r>
              <a:rPr lang="en-US" sz="1000" dirty="0" smtClean="0"/>
              <a:t>That list is just a beginning. What you can do, though, is expand that list considerably.</a:t>
            </a:r>
          </a:p>
          <a:p>
            <a:pPr marL="228600" indent="-228600" eaLnBrk="1" hangingPunct="1"/>
            <a:r>
              <a:rPr lang="en-US" sz="1000" dirty="0"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4EFBB28D-698E-490D-A501-B40D04DC2A0D}" type="slidenum">
              <a:rPr lang="en-US" sz="1200" b="1">
                <a:latin typeface="Tahoma" pitchFamily="34" charset="0"/>
              </a:rPr>
              <a:pPr algn="r" eaLnBrk="1" hangingPunct="1"/>
              <a:t>24</a:t>
            </a:fld>
            <a:endParaRPr lang="en-US" sz="1200" b="1">
              <a:latin typeface="Tahoma" pitchFamily="34" charset="0"/>
            </a:endParaRPr>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dirty="0" smtClean="0"/>
              <a:t>Then let’s start our engines! I’m a huge racing fan, so I try to get this expression in about every presentation I make. Just like a race car driver has an engine in his or her car, you have an engine – or two or three or more – in your computer. It’s called a search engine.</a:t>
            </a:r>
          </a:p>
          <a:p>
            <a:pPr marL="228600" indent="-228600" eaLnBrk="1" hangingPunct="1"/>
            <a:r>
              <a:rPr lang="en-US" dirty="0" smtClean="0"/>
              <a:t>Think of a search engine as super-fast private eyes. You tell them what you’re looking for, and they work quickly to find it – often, in just seconds. As athlete leaders, you may need to find a variety of different information – maybe it’s a list of service organizations in your county for Global Messengers to speak with, rules of bocce ball, what the weather is going to be like for State Games in Terre Haute in June, suggestions for stretching exercises for different sports – the list could go on and on. Maybe it’s something as simple as the spelling of a word. These are the types of things that search engines do – find the answers to your questions or point you in the right direction.</a:t>
            </a:r>
          </a:p>
          <a:p>
            <a:pPr marL="228600" indent="-228600" eaLnBrk="1" hangingPunct="1"/>
            <a:r>
              <a:rPr lang="en-US" dirty="0" smtClean="0"/>
              <a:t>A recent rating of search engines in PC Magazine finds that google.com is the best or second best in every search category. We’ve listed it in handout B #11 along with several others. You may want to try some of the others also and do your own comparison.</a:t>
            </a:r>
          </a:p>
          <a:p>
            <a:pPr marL="228600" indent="-228600" eaLnBrk="1" hangingPunct="1"/>
            <a:r>
              <a:rPr lang="en-US" dirty="0" smtClean="0"/>
              <a:t>If you’re specifically looking for a person or telephone number or a specific kind of business in a town, one of the best search directories is Switchboard.com. You just type in the name, city, and state or as much as you know and it will find matches. You can also search by business category, such as sporting goods or restaurants. (SHOW Switchboard.com and search for chocolate places in Chicago.)           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C8A16C2D-2791-4404-AD87-B902B5427810}" type="slidenum">
              <a:rPr lang="en-US" sz="1200" b="1">
                <a:latin typeface="Tahoma" pitchFamily="34" charset="0"/>
              </a:rPr>
              <a:pPr algn="r" eaLnBrk="1" hangingPunct="1"/>
              <a:t>25</a:t>
            </a:fld>
            <a:endParaRPr lang="en-US" sz="1200" b="1">
              <a:latin typeface="Tahoma" pitchFamily="34" charset="0"/>
            </a:endParaRPr>
          </a:p>
        </p:txBody>
      </p:sp>
      <p:sp>
        <p:nvSpPr>
          <p:cNvPr id="70659" name="Rectangle 2"/>
          <p:cNvSpPr>
            <a:spLocks noGrp="1" noRot="1" noChangeAspec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1000" smtClean="0"/>
              <a:t>There are several tricks listed in handout B #14 that help you get better results when searching for information on the Internet.</a:t>
            </a:r>
          </a:p>
          <a:p>
            <a:pPr marL="228600" indent="-228600" eaLnBrk="1" hangingPunct="1"/>
            <a:endParaRPr lang="en-US" sz="1000" smtClean="0"/>
          </a:p>
          <a:p>
            <a:pPr marL="228600" indent="-228600" eaLnBrk="1" hangingPunct="1">
              <a:buFontTx/>
              <a:buAutoNum type="arabicParenR"/>
            </a:pPr>
            <a:r>
              <a:rPr lang="en-US" sz="1000" smtClean="0"/>
              <a:t>Be specific. If you’re looking for tulips, don’t type “flowers” – type “tulips.” Being as specific as possible will help the search engine produce more focused results. Remember – even though Mike may tell you differently – computers aren’t human. They don’t know what you mean unless you tell them exactly.</a:t>
            </a:r>
          </a:p>
          <a:p>
            <a:pPr marL="228600" indent="-228600" eaLnBrk="1" hangingPunct="1">
              <a:buFontTx/>
              <a:buAutoNum type="arabicParenR"/>
            </a:pPr>
            <a:r>
              <a:rPr lang="en-US" sz="1000" smtClean="0"/>
              <a:t>Refine your search by using some symbols to narrow your search’s focus. Most search engines recognize math symbols like “+” and “-.” These let you add or subtract terms from your search. If you want to find out about Toby Maguire and his Spiderman role, type “Maguire + Spiderman.” If you’d type just Spiderman, you’d get all sorts of things, but adding Maguire will tell you about the person who plays Spiderman. In the same way, if you want information about saints, but not the New Orleans Saints, type saints –”New Orleans”.  (notice, there’s no space between the hyphen and the quote.)</a:t>
            </a:r>
          </a:p>
          <a:p>
            <a:pPr marL="228600" indent="-228600" eaLnBrk="1" hangingPunct="1">
              <a:buFontTx/>
              <a:buAutoNum type="arabicParenR"/>
            </a:pPr>
            <a:r>
              <a:rPr lang="en-US" sz="1000" smtClean="0"/>
              <a:t>Put phrases in quotations if you’re looking for something very specific. Again, if you want to know about the latest Spiderman movie, don’t just type Spiderman movie, put “Spiderman 3” in quotations.</a:t>
            </a:r>
          </a:p>
          <a:p>
            <a:pPr marL="228600" indent="-228600" eaLnBrk="1" hangingPunct="1">
              <a:buFontTx/>
              <a:buAutoNum type="arabicParenR"/>
            </a:pPr>
            <a:r>
              <a:rPr lang="en-US" sz="1000" smtClean="0"/>
              <a:t>Try to narrow the focus as much as possible by using several words. Say you’re looking for information about ALPs. Don’t type just athlete leadership, or you may come up with something about college or pro athletes. Type in Special Olympics Athlete Leadership to make it more specific.</a:t>
            </a:r>
          </a:p>
          <a:p>
            <a:pPr marL="228600" indent="-228600" eaLnBrk="1" hangingPunct="1">
              <a:buFontTx/>
              <a:buAutoNum type="arabicParenR"/>
            </a:pPr>
            <a:r>
              <a:rPr lang="en-US" sz="1000" smtClean="0"/>
              <a:t>Don’t feel married to google or aol or whatever as your search engine. Each works differently, so the same keyword will not always produce the exact same results from one to the next. Explore and see which ones work best for you.</a:t>
            </a:r>
          </a:p>
          <a:p>
            <a:pPr marL="228600" indent="-228600" eaLnBrk="1" hangingPunct="1">
              <a:buFontTx/>
              <a:buAutoNum type="arabicParenR"/>
            </a:pPr>
            <a:r>
              <a:rPr lang="en-US" sz="1000" smtClean="0"/>
              <a:t>Get help from your search engine. Most feature a section called “Helpful Hints” or “Help” or “Advanced Search.” They’ll give you pointers about how to use that particular search engine. You’ll save a lot of time if you learn the basics of each search engine you try.   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F3523E7-8CC5-4AE2-9AC6-E9E27DA15538}" type="slidenum">
              <a:rPr lang="en-US" sz="1200" b="1">
                <a:latin typeface="Tahoma" pitchFamily="34" charset="0"/>
              </a:rPr>
              <a:pPr algn="r" eaLnBrk="1" hangingPunct="1"/>
              <a:t>26</a:t>
            </a:fld>
            <a:endParaRPr lang="en-US" sz="1200" b="1">
              <a:latin typeface="Tahoma" pitchFamily="34" charset="0"/>
            </a:endParaRPr>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dirty="0" smtClean="0"/>
              <a:t>Since there is a little art to using Google, let me show you a sample.</a:t>
            </a:r>
          </a:p>
          <a:p>
            <a:pPr marL="228600" indent="-228600" eaLnBrk="1" hangingPunct="1"/>
            <a:endParaRPr lang="en-US" dirty="0" smtClean="0"/>
          </a:p>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effectLst/>
                <a:latin typeface="Arial" charset="0"/>
                <a:ea typeface="+mn-ea"/>
                <a:cs typeface="Arial" charset="0"/>
              </a:rPr>
              <a:t>#11 30.  www.makeuseof.com/tag/are-you-sure-you-know-how-to-use-google</a:t>
            </a:r>
            <a:endParaRPr lang="en-US" sz="1200" kern="1200" dirty="0" smtClean="0">
              <a:solidFill>
                <a:schemeClr val="tx1"/>
              </a:solidFill>
              <a:effectLst/>
              <a:latin typeface="Arial" charset="0"/>
              <a:ea typeface="+mn-ea"/>
              <a:cs typeface="Arial" charset="0"/>
            </a:endParaRPr>
          </a:p>
          <a:p>
            <a:pPr marL="228600" indent="-228600" eaLnBrk="1" hangingPunct="1"/>
            <a:endParaRPr lang="en-US" dirty="0" smtClean="0"/>
          </a:p>
          <a:p>
            <a:pPr marL="228600" indent="-228600" eaLnBrk="1" hangingPunct="1"/>
            <a:r>
              <a:rPr lang="en-US" dirty="0" smtClean="0"/>
              <a:t>What questions do any of you have??</a:t>
            </a:r>
          </a:p>
          <a:p>
            <a:pPr marL="228600" indent="-228600" eaLnBrk="1" hangingPunct="1"/>
            <a:r>
              <a:rPr lang="en-US" dirty="0"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C1A5A24E-7EFC-4D14-A8A5-7C617016BCCB}" type="slidenum">
              <a:rPr lang="en-US" sz="1200" b="1">
                <a:latin typeface="Tahoma" pitchFamily="34" charset="0"/>
              </a:rPr>
              <a:pPr algn="r" eaLnBrk="1" hangingPunct="1"/>
              <a:t>27</a:t>
            </a:fld>
            <a:endParaRPr lang="en-US" sz="1200" b="1">
              <a:latin typeface="Tahoma" pitchFamily="34" charset="0"/>
            </a:endParaRPr>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mtClean="0"/>
              <a:t>We’ve given you Web sites; we’ve talked about search engines. Now let’s try and find some information on the Web.</a:t>
            </a:r>
          </a:p>
          <a:p>
            <a:pPr marL="228600" indent="-228600" eaLnBrk="1" hangingPunct="1"/>
            <a:endParaRPr lang="en-US" smtClean="0"/>
          </a:p>
          <a:p>
            <a:pPr marL="228600" indent="-228600" eaLnBrk="1" hangingPunct="1"/>
            <a:r>
              <a:rPr lang="en-US" smtClean="0"/>
              <a:t>Use a search engine or go to Web sites to answer one of these questions. Raise your hand when you have the information:</a:t>
            </a:r>
          </a:p>
          <a:p>
            <a:pPr marL="228600" indent="-228600" eaLnBrk="1" hangingPunct="1">
              <a:buFontTx/>
              <a:buAutoNum type="arabicParenR"/>
            </a:pPr>
            <a:r>
              <a:rPr lang="en-US" smtClean="0"/>
              <a:t>How many athletes attended the 2005 Special Olympics Global Athlete Congress in Panama (67 or 78)?</a:t>
            </a:r>
          </a:p>
          <a:p>
            <a:pPr marL="228600" indent="-228600" eaLnBrk="1" hangingPunct="1">
              <a:buFontTx/>
              <a:buAutoNum type="arabicParenR"/>
            </a:pPr>
            <a:r>
              <a:rPr lang="en-US" smtClean="0"/>
              <a:t>Who is one of the 2007-09 Special Olympics International Global Messengers?</a:t>
            </a:r>
          </a:p>
          <a:p>
            <a:pPr marL="228600" indent="-228600" eaLnBrk="1" hangingPunct="1">
              <a:buFontTx/>
              <a:buAutoNum type="arabicParenR"/>
            </a:pPr>
            <a:r>
              <a:rPr lang="en-US" smtClean="0"/>
              <a:t>Who is president of Special Olympics Indiana and what is his e-mail address?</a:t>
            </a:r>
          </a:p>
          <a:p>
            <a:pPr marL="228600" indent="-228600" eaLnBrk="1" hangingPunct="1">
              <a:buFontTx/>
              <a:buAutoNum type="arabicParenR"/>
            </a:pPr>
            <a:r>
              <a:rPr lang="en-US" smtClean="0"/>
              <a:t>When is the basketball season in Southern California Special Olympics (summer)?</a:t>
            </a:r>
          </a:p>
          <a:p>
            <a:pPr marL="228600" indent="-228600" eaLnBrk="1" hangingPunct="1">
              <a:buFontTx/>
              <a:buAutoNum type="arabicParenR"/>
            </a:pPr>
            <a:endParaRPr lang="en-US" smtClean="0"/>
          </a:p>
          <a:p>
            <a:pPr marL="228600" indent="-228600" eaLnBrk="1" hangingPunct="1"/>
            <a:r>
              <a:rPr lang="en-US" smtClean="0"/>
              <a:t>What questions do any of you have??</a:t>
            </a:r>
          </a:p>
          <a:p>
            <a:pPr marL="228600" indent="-228600"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A485B824-93F2-4DD9-841A-7305256534DE}" type="slidenum">
              <a:rPr lang="en-US" sz="1200" b="1">
                <a:latin typeface="Tahoma" pitchFamily="34" charset="0"/>
              </a:rPr>
              <a:pPr algn="r" eaLnBrk="1" hangingPunct="1"/>
              <a:t>28</a:t>
            </a:fld>
            <a:endParaRPr lang="en-US" sz="1200" b="1">
              <a:latin typeface="Tahoma" pitchFamily="34" charset="0"/>
            </a:endParaRPr>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Any question??</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4950A4D-F9D3-41ED-826C-C2D1B960FFF7}" type="slidenum">
              <a:rPr lang="en-US" sz="1200" b="1">
                <a:latin typeface="Tahoma" pitchFamily="34" charset="0"/>
              </a:rPr>
              <a:pPr algn="r" eaLnBrk="1" hangingPunct="1"/>
              <a:t>29</a:t>
            </a:fld>
            <a:endParaRPr lang="en-US" sz="1200" b="1">
              <a:latin typeface="Tahoma" pitchFamily="34" charset="0"/>
            </a:endParaRPr>
          </a:p>
        </p:txBody>
      </p:sp>
      <p:sp>
        <p:nvSpPr>
          <p:cNvPr id="21507" name="Rectangle 2"/>
          <p:cNvSpPr>
            <a:spLocks noGrp="1" noRot="1" noChangeAspect="1" noChangeArrowheads="1" noTextEdit="1"/>
          </p:cNvSpPr>
          <p:nvPr>
            <p:ph type="sldImg"/>
          </p:nvPr>
        </p:nvSpPr>
        <p:spPr>
          <a:xfrm>
            <a:off x="1144588" y="685800"/>
            <a:ext cx="4572000" cy="3429000"/>
          </a:xfrm>
          <a:ln/>
        </p:spPr>
      </p:sp>
      <p:sp>
        <p:nvSpPr>
          <p:cNvPr id="2150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b="1" dirty="0" smtClean="0"/>
              <a:t>Cloud computing</a:t>
            </a:r>
            <a:r>
              <a:rPr lang="en-US" dirty="0" smtClean="0"/>
              <a:t> is the use of </a:t>
            </a:r>
            <a:r>
              <a:rPr lang="en-US" dirty="0" smtClean="0">
                <a:hlinkClick r:id="rId3" tooltip="Computing"/>
              </a:rPr>
              <a:t>computing</a:t>
            </a:r>
            <a:r>
              <a:rPr lang="en-US" dirty="0" smtClean="0"/>
              <a:t> resources (hardware and software) that are delivered as a service over a </a:t>
            </a:r>
            <a:r>
              <a:rPr lang="en-US" dirty="0" smtClean="0">
                <a:hlinkClick r:id="rId4" tooltip="Computer network"/>
              </a:rPr>
              <a:t>network</a:t>
            </a:r>
            <a:r>
              <a:rPr lang="en-US" dirty="0" smtClean="0"/>
              <a:t> (typically the </a:t>
            </a:r>
            <a:r>
              <a:rPr lang="en-US" dirty="0" smtClean="0">
                <a:hlinkClick r:id="rId5" tooltip="Internet"/>
              </a:rPr>
              <a:t>Internet</a:t>
            </a:r>
            <a:r>
              <a:rPr lang="en-US" dirty="0" smtClean="0"/>
              <a:t>). The name comes from the use of a </a:t>
            </a:r>
            <a:r>
              <a:rPr lang="en-US" dirty="0" smtClean="0">
                <a:hlinkClick r:id="rId6" tooltip="Cloud"/>
              </a:rPr>
              <a:t>cloud</a:t>
            </a:r>
            <a:r>
              <a:rPr lang="en-US" dirty="0" smtClean="0"/>
              <a:t>-shaped symbol as an abstraction for the complex infrastructure it contains in system diagrams. Cloud computing entrusts remote services with a user's data, software and computation.</a:t>
            </a:r>
          </a:p>
          <a:p>
            <a:pPr eaLnBrk="1" hangingPunct="1"/>
            <a:r>
              <a:rPr lang="en-US" dirty="0" smtClean="0"/>
              <a:t>End users access cloud-based </a:t>
            </a:r>
            <a:r>
              <a:rPr lang="en-US" dirty="0" smtClean="0">
                <a:hlinkClick r:id="rId7" tooltip="Application software"/>
              </a:rPr>
              <a:t>applications</a:t>
            </a:r>
            <a:r>
              <a:rPr lang="en-US" dirty="0" smtClean="0"/>
              <a:t> through a </a:t>
            </a:r>
            <a:r>
              <a:rPr lang="en-US" dirty="0" smtClean="0">
                <a:hlinkClick r:id="rId8" tooltip="Web browser"/>
              </a:rPr>
              <a:t>web browser</a:t>
            </a:r>
            <a:r>
              <a:rPr lang="en-US" dirty="0" smtClean="0"/>
              <a:t> or a light-weight desktop or </a:t>
            </a:r>
            <a:r>
              <a:rPr lang="en-US" dirty="0" smtClean="0">
                <a:hlinkClick r:id="rId9" tooltip="Mobile app"/>
              </a:rPr>
              <a:t>mobile app</a:t>
            </a:r>
            <a:r>
              <a:rPr lang="en-US" dirty="0" smtClean="0"/>
              <a:t> while the </a:t>
            </a:r>
            <a:r>
              <a:rPr lang="en-US" dirty="0" smtClean="0">
                <a:hlinkClick r:id="rId10" tooltip="Business software"/>
              </a:rPr>
              <a:t>business software</a:t>
            </a:r>
            <a:r>
              <a:rPr lang="en-US" dirty="0" smtClean="0"/>
              <a:t> and user's data are stored on servers at a remote location. Proponents claim that cloud computing allows companies to avoid upfront infrastructure costs, and focus on projects that differentiate their businesses instead of infrastructure.</a:t>
            </a:r>
            <a:r>
              <a:rPr lang="en-US" baseline="30000" dirty="0" smtClean="0">
                <a:hlinkClick r:id="rId11"/>
              </a:rPr>
              <a:t>[1]</a:t>
            </a:r>
            <a:r>
              <a:rPr lang="en-US" dirty="0" smtClean="0"/>
              <a:t> Proponents also claim that cloud computing allows enterprises to get their applications up and running faster, with improved manageability and less maintenance, and enables IT to more rapidly adjust resources to meet fluctuating and unpredictable business demand.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3</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dirty="0" smtClean="0"/>
              <a:t>What are our goals?  ADD NEW STUFF</a:t>
            </a:r>
          </a:p>
          <a:p>
            <a:pPr marL="228600" indent="-228600" eaLnBrk="1" hangingPunct="1"/>
            <a:endParaRPr lang="en-US" dirty="0" smtClean="0"/>
          </a:p>
          <a:p>
            <a:pPr marL="228600" indent="-228600" eaLnBrk="1" hangingPunct="1"/>
            <a:r>
              <a:rPr lang="en-US" dirty="0" smtClean="0"/>
              <a:t>By the end of the class, you should:</a:t>
            </a:r>
          </a:p>
          <a:p>
            <a:pPr marL="228600" indent="-228600" eaLnBrk="1" hangingPunct="1">
              <a:buFontTx/>
              <a:buAutoNum type="arabicParenR"/>
            </a:pPr>
            <a:r>
              <a:rPr lang="en-US" dirty="0" smtClean="0"/>
              <a:t>Improve your use of email. </a:t>
            </a:r>
            <a:r>
              <a:rPr lang="en-US" smtClean="0"/>
              <a:t>(Have </a:t>
            </a:r>
            <a:r>
              <a:rPr lang="en-US" dirty="0" smtClean="0"/>
              <a:t>created and learned to use your own </a:t>
            </a:r>
            <a:r>
              <a:rPr lang="en-US" smtClean="0"/>
              <a:t>e-mail account)</a:t>
            </a:r>
            <a:endParaRPr lang="en-US" dirty="0" smtClean="0"/>
          </a:p>
          <a:p>
            <a:pPr marL="228600" indent="-228600" eaLnBrk="1" hangingPunct="1">
              <a:buFontTx/>
              <a:buAutoNum type="arabicParenR"/>
            </a:pPr>
            <a:r>
              <a:rPr lang="en-US" dirty="0" smtClean="0"/>
              <a:t>Learn what the Internet is</a:t>
            </a:r>
          </a:p>
          <a:p>
            <a:pPr marL="228600" indent="-228600" eaLnBrk="1" hangingPunct="1">
              <a:buFontTx/>
              <a:buAutoNum type="arabicParenR"/>
            </a:pPr>
            <a:r>
              <a:rPr lang="en-US" dirty="0" smtClean="0"/>
              <a:t>Become familiar with “surfing” the World Wide Web</a:t>
            </a:r>
          </a:p>
          <a:p>
            <a:pPr marL="228600" indent="-228600" eaLnBrk="1" hangingPunct="1">
              <a:buFontTx/>
              <a:buAutoNum type="arabicParenR"/>
            </a:pPr>
            <a:r>
              <a:rPr lang="en-US" dirty="0" smtClean="0"/>
              <a:t>Explore and become familiar with Special Olympics Indiana’s Web site</a:t>
            </a:r>
          </a:p>
          <a:p>
            <a:pPr marL="228600" indent="-228600" eaLnBrk="1" hangingPunct="1">
              <a:buFontTx/>
              <a:buAutoNum type="arabicParenR"/>
            </a:pPr>
            <a:r>
              <a:rPr lang="en-US" dirty="0" smtClean="0"/>
              <a:t>Conduct research using SEARCH engines to help you with leadership activities</a:t>
            </a:r>
          </a:p>
          <a:p>
            <a:pPr marL="228600" indent="-228600" eaLnBrk="1" hangingPunct="1">
              <a:buFontTx/>
              <a:buAutoNum type="arabicParenR"/>
            </a:pPr>
            <a:r>
              <a:rPr lang="en-US" dirty="0" smtClean="0"/>
              <a:t>Learn some new technologies that athlete leaders can use</a:t>
            </a:r>
          </a:p>
          <a:p>
            <a:pPr marL="228600" indent="-228600" eaLnBrk="1" hangingPunct="1"/>
            <a:endParaRPr lang="en-US" dirty="0" smtClean="0"/>
          </a:p>
          <a:p>
            <a:pPr marL="228600" indent="-228600" eaLnBrk="1" hangingPunct="1"/>
            <a:r>
              <a:rPr lang="en-US" dirty="0" smtClean="0"/>
              <a:t>LDD</a:t>
            </a:r>
          </a:p>
          <a:p>
            <a:pPr marL="228600" indent="-228600" eaLnBrk="1" hangingPunct="1">
              <a:buFontTx/>
              <a:buAutoNum type="arabicParenR"/>
            </a:pPr>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4950A4D-F9D3-41ED-826C-C2D1B960FFF7}" type="slidenum">
              <a:rPr lang="en-US" sz="1200" b="1">
                <a:latin typeface="Tahoma" pitchFamily="34" charset="0"/>
              </a:rPr>
              <a:pPr algn="r" eaLnBrk="1" hangingPunct="1"/>
              <a:t>30</a:t>
            </a:fld>
            <a:endParaRPr lang="en-US" sz="1200" b="1">
              <a:latin typeface="Tahoma" pitchFamily="34" charset="0"/>
            </a:endParaRPr>
          </a:p>
        </p:txBody>
      </p:sp>
      <p:sp>
        <p:nvSpPr>
          <p:cNvPr id="21507" name="Rectangle 2"/>
          <p:cNvSpPr>
            <a:spLocks noGrp="1" noRot="1" noChangeAspect="1" noChangeArrowheads="1" noTextEdit="1"/>
          </p:cNvSpPr>
          <p:nvPr>
            <p:ph type="sldImg"/>
          </p:nvPr>
        </p:nvSpPr>
        <p:spPr>
          <a:xfrm>
            <a:off x="1144588" y="685800"/>
            <a:ext cx="4572000" cy="3429000"/>
          </a:xfrm>
          <a:ln/>
        </p:spPr>
      </p:sp>
      <p:sp>
        <p:nvSpPr>
          <p:cNvPr id="2150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are going to talk about…</a:t>
            </a:r>
          </a:p>
          <a:p>
            <a:endParaRPr lang="en-US" baseline="0" dirty="0" smtClean="0"/>
          </a:p>
          <a:p>
            <a:r>
              <a:rPr lang="en-US" baseline="0" dirty="0" smtClean="0"/>
              <a:t>First who has a Facebook account?</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https://www.facebook.com/notes/jennifer-mary-hoover/31-questions-to-get-to-know-each-other/10151152453563419</a:t>
            </a:r>
          </a:p>
          <a:p>
            <a:endParaRPr lang="en-US" dirty="0" smtClean="0"/>
          </a:p>
          <a:p>
            <a:r>
              <a:rPr lang="en-US" dirty="0" smtClean="0"/>
              <a:t>Creating a Facebook Page for your County would be a good way to share your ideas.</a:t>
            </a:r>
          </a:p>
          <a:p>
            <a:endParaRPr lang="en-US" dirty="0" smtClean="0"/>
          </a:p>
          <a:p>
            <a:r>
              <a:rPr lang="en-US" dirty="0" smtClean="0"/>
              <a:t>https://www.facebook.com/SOIN.Tippe</a:t>
            </a:r>
          </a:p>
          <a:p>
            <a:r>
              <a:rPr lang="en-US" dirty="0" smtClean="0"/>
              <a:t>https://www.facebook.com/groups/ALPsofTippecanoe/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set up a Page for your County you can do all kids of stuff</a:t>
            </a:r>
            <a:r>
              <a:rPr lang="en-US" baseline="0" dirty="0" smtClean="0"/>
              <a:t> by going to the Edit page. But you need at least two as </a:t>
            </a:r>
            <a:r>
              <a:rPr lang="en-US" baseline="0" dirty="0" smtClean="0">
                <a:solidFill>
                  <a:schemeClr val="tx1"/>
                </a:solidFill>
              </a:rPr>
              <a:t>a</a:t>
            </a:r>
            <a:r>
              <a:rPr lang="en-US" dirty="0" smtClean="0">
                <a:solidFill>
                  <a:schemeClr val="tx1"/>
                </a:solidFill>
              </a:rPr>
              <a:t>dministrators . I have four just in case they</a:t>
            </a:r>
            <a:r>
              <a:rPr lang="en-US" baseline="0" dirty="0" smtClean="0">
                <a:solidFill>
                  <a:schemeClr val="tx1"/>
                </a:solidFill>
              </a:rPr>
              <a:t> want to make changes too.</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https://www.facebook.com/SOIN.Tippe/photos_stream</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http://jenlifeswim.blogspot.com/</a:t>
            </a:r>
          </a:p>
          <a:p>
            <a:r>
              <a:rPr lang="en-US" sz="1200" b="0" i="0" kern="1200" dirty="0" smtClean="0">
                <a:solidFill>
                  <a:schemeClr val="tx1"/>
                </a:solidFill>
                <a:latin typeface="+mn-lt"/>
                <a:ea typeface="+mn-ea"/>
                <a:cs typeface="+mn-cs"/>
              </a:rPr>
              <a:t>blogger.com</a:t>
            </a:r>
          </a:p>
          <a:p>
            <a:r>
              <a:rPr lang="en-US" dirty="0" smtClean="0"/>
              <a:t>http://soindianatippecanoe.wordpress.com/</a:t>
            </a:r>
          </a:p>
          <a:p>
            <a:r>
              <a:rPr lang="en-US" dirty="0" smtClean="0"/>
              <a:t/>
            </a:r>
            <a:br>
              <a:rPr lang="en-US" dirty="0" smtClean="0"/>
            </a:br>
            <a:endParaRPr lang="en-US" dirty="0" smtClean="0"/>
          </a:p>
          <a:p>
            <a:r>
              <a:rPr lang="en-US" dirty="0" smtClean="0"/>
              <a:t>http://www.bing.com/search?setmkt=en-US&amp;q=blog</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Who</a:t>
            </a:r>
            <a:r>
              <a:rPr lang="en-US" baseline="0" dirty="0" smtClean="0"/>
              <a:t> uses Facebook or Microsoft- Hotmail </a:t>
            </a:r>
          </a:p>
          <a:p>
            <a:r>
              <a:rPr lang="en-US" baseline="0" dirty="0" smtClean="0"/>
              <a:t>http://www.bing.com/rewards/dashboard</a:t>
            </a:r>
          </a:p>
          <a:p>
            <a:r>
              <a:rPr lang="en-US" baseline="0" dirty="0" smtClean="0"/>
              <a:t>http://www.bing.com/rewards/tours</a:t>
            </a:r>
          </a:p>
          <a:p>
            <a:endParaRPr lang="en-US" baseline="0" dirty="0" smtClean="0"/>
          </a:p>
          <a:p>
            <a:r>
              <a:rPr lang="en-US" baseline="0" dirty="0" smtClean="0"/>
              <a:t>Keep bing up to start earning points.</a:t>
            </a:r>
          </a:p>
        </p:txBody>
      </p:sp>
      <p:sp>
        <p:nvSpPr>
          <p:cNvPr id="4" name="Slide Number Placeholder 3"/>
          <p:cNvSpPr>
            <a:spLocks noGrp="1"/>
          </p:cNvSpPr>
          <p:nvPr>
            <p:ph type="sldNum" sz="quarter" idx="10"/>
          </p:nvPr>
        </p:nvSpPr>
        <p:spPr/>
        <p:txBody>
          <a:bodyPr/>
          <a:lstStyle/>
          <a:p>
            <a:fld id="{349B3EE4-E429-4E41-B397-F24E95541D7C}"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874FFEAC-4B09-4C19-A5DE-60D10B43321C}" type="slidenum">
              <a:rPr lang="en-US" sz="1200" b="1">
                <a:latin typeface="Tahoma" pitchFamily="34" charset="0"/>
              </a:rPr>
              <a:pPr algn="r" eaLnBrk="1" hangingPunct="1"/>
              <a:t>39</a:t>
            </a:fld>
            <a:endParaRPr lang="en-US" sz="1200" b="1">
              <a:latin typeface="Tahoma" pitchFamily="34" charset="0"/>
            </a:endParaRPr>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Any questions??</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Otherinbox</a:t>
            </a:r>
            <a:r>
              <a:rPr lang="en-US" baseline="0" dirty="0" smtClean="0"/>
              <a:t> I know all my important emails goes into the folder I need to check like my OIB -Finance-, or OIB -MOM- folder.</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http://www.otherinbox.com/support/welcome-to-organizer/</a:t>
            </a:r>
          </a:p>
          <a:p>
            <a:endParaRPr lang="en-US" dirty="0" smtClean="0"/>
          </a:p>
          <a:p>
            <a:r>
              <a:rPr lang="en-US" dirty="0" smtClean="0"/>
              <a:t>Yahoo</a:t>
            </a:r>
            <a:r>
              <a:rPr lang="en-US" baseline="0" dirty="0" smtClean="0"/>
              <a:t> need to have the OIB before the folder name.</a:t>
            </a:r>
          </a:p>
          <a:p>
            <a:endParaRPr lang="en-US" baseline="0" dirty="0" smtClean="0"/>
          </a:p>
          <a:p>
            <a:r>
              <a:rPr lang="en-US" baseline="0" dirty="0" smtClean="0"/>
              <a:t>If you have AOL or iCloud you will find that out for yourself.</a:t>
            </a:r>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521A273-C135-4BA2-85AF-DFD19F98F484}" type="slidenum">
              <a:rPr lang="en-US" sz="1200" b="1">
                <a:latin typeface="Tahoma" pitchFamily="34" charset="0"/>
              </a:rPr>
              <a:pPr algn="r" eaLnBrk="1" hangingPunct="1"/>
              <a:t>4</a:t>
            </a:fld>
            <a:endParaRPr lang="en-US" sz="1200" b="1">
              <a:latin typeface="Tahoma" pitchFamily="34" charset="0"/>
            </a:endParaRPr>
          </a:p>
        </p:txBody>
      </p:sp>
      <p:sp>
        <p:nvSpPr>
          <p:cNvPr id="25603" name="Rectangle 2"/>
          <p:cNvSpPr>
            <a:spLocks noGrp="1" noRot="1" noChangeAspec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Your computer is a very powerful tool. You can do lots of things with it – everything from playing music to writing stories to playing games. Today we’re going to talk about the computer as a way to communicate with others, especially with other people about Special Olympics.</a:t>
            </a:r>
          </a:p>
          <a:p>
            <a:pPr eaLnBrk="1" hangingPunct="1"/>
            <a:r>
              <a:rPr lang="en-US" smtClean="0"/>
              <a:t>The communication tools we’ll talk about are e-mail, the Internet, Web sites and Search engines. Each of those is a different thing and something you’ll use in a different way.</a:t>
            </a:r>
          </a:p>
          <a:p>
            <a:pPr eaLnBrk="1" hangingPunct="1"/>
            <a:r>
              <a:rPr lang="en-US" smtClean="0"/>
              <a:t>Quite simply, e-mail is electronic mail. It’s like a letter you write on paper with a pen and mail to a friend. But instead of a physical piece of paper, the computer gives you an electronic paper and you send your mail over the Internet.</a:t>
            </a:r>
          </a:p>
          <a:p>
            <a:pPr eaLnBrk="1" hangingPunct="1"/>
            <a:r>
              <a:rPr lang="en-US" smtClean="0"/>
              <a:t>What is the Internet? The Internet is the largest computer network in the world, which means it’s a bunch of computers around the world all hooked together electronically. Through the Internet, you can get e-mail, all sorts of information, games, online shopping, and more.</a:t>
            </a:r>
          </a:p>
          <a:p>
            <a:pPr eaLnBrk="1" hangingPunct="1"/>
            <a:r>
              <a:rPr lang="en-US" smtClean="0"/>
              <a:t>Part of the Internet is the World Wide Web, which is a huge collection of documents stored on computers around the world. A Web page is a document on the Web, and a Web site is a collection of Web pages maintained by a college, the government, an individual, or an organization such as Special Olympics.</a:t>
            </a:r>
          </a:p>
          <a:p>
            <a:pPr eaLnBrk="1" hangingPunct="1"/>
            <a:r>
              <a:rPr lang="en-US" smtClean="0"/>
              <a:t>A search engine is a super-fast private eye. It can look through all the documents on the WWW in a split second and give you answers lightning quick.</a:t>
            </a:r>
          </a:p>
          <a:p>
            <a:pPr eaLnBrk="1" hangingPunct="1"/>
            <a:r>
              <a:rPr lang="en-US" smtClean="0"/>
              <a:t>SHOW EXAMPLE of Indiana’s Web page. Have any of you seen this before??</a:t>
            </a:r>
          </a:p>
          <a:p>
            <a:pPr eaLnBrk="1" hangingPunct="1"/>
            <a:r>
              <a:rPr lang="en-US" smtClean="0"/>
              <a:t>LDD, 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43</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0" indent="0" eaLnBrk="1" hangingPunct="1">
              <a:buFontTx/>
              <a:buNone/>
            </a:pPr>
            <a:r>
              <a:rPr lang="en-US" dirty="0" smtClean="0"/>
              <a:t>Here are some of the advantages of using a password manager. We will discuss a couple products.</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Who has</a:t>
            </a:r>
            <a:r>
              <a:rPr lang="en-US" baseline="0" dirty="0" smtClean="0"/>
              <a:t> there own computer today? </a:t>
            </a:r>
          </a:p>
          <a:p>
            <a:r>
              <a:rPr lang="en-US" baseline="0" dirty="0" smtClean="0"/>
              <a:t>Who would like not to remember all there passwords?</a:t>
            </a:r>
          </a:p>
          <a:p>
            <a:r>
              <a:rPr lang="en-US" baseline="0" dirty="0" smtClean="0"/>
              <a:t>Using </a:t>
            </a:r>
            <a:r>
              <a:rPr lang="en-US" dirty="0" smtClean="0"/>
              <a:t>Password Safe </a:t>
            </a:r>
            <a:r>
              <a:rPr lang="en-US" baseline="0" dirty="0" smtClean="0"/>
              <a:t>is safer and your email won’t get hacked into again.</a:t>
            </a:r>
          </a:p>
          <a:p>
            <a:endParaRPr lang="en-US" baseline="0" dirty="0" smtClean="0"/>
          </a:p>
          <a:p>
            <a:r>
              <a:rPr lang="en-US" baseline="0" dirty="0" smtClean="0"/>
              <a:t>http://passwordsafe.sourceforge.net/quickstart.shtml</a:t>
            </a:r>
          </a:p>
          <a:p>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 Make new database. You will need to name the file to save to your computer.</a:t>
            </a:r>
          </a:p>
          <a:p>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https://chrome.google.com/webstore/detail/passwordboxcom/dljbcjbfojhlfhgenhepllagfecdpchb</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9B3EE4-E429-4E41-B397-F24E95541D7C}" type="slidenum">
              <a:rPr lang="en-US" smtClean="0"/>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48</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buFontTx/>
              <a:buAutoNum type="arabicParenR"/>
            </a:pPr>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49</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buFontTx/>
              <a:buAutoNum type="arabicParenR"/>
            </a:pPr>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remember not many use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send a Libra Office document by email they won’t be able to open it in less they have it too.</a:t>
            </a:r>
          </a:p>
        </p:txBody>
      </p:sp>
      <p:sp>
        <p:nvSpPr>
          <p:cNvPr id="4" name="Slide Number Placeholder 3"/>
          <p:cNvSpPr>
            <a:spLocks noGrp="1"/>
          </p:cNvSpPr>
          <p:nvPr>
            <p:ph type="sldNum" sz="quarter" idx="10"/>
          </p:nvPr>
        </p:nvSpPr>
        <p:spPr/>
        <p:txBody>
          <a:bodyPr/>
          <a:lstStyle/>
          <a:p>
            <a:fld id="{349B3EE4-E429-4E41-B397-F24E95541D7C}" type="slidenum">
              <a:rPr lang="en-US" smtClean="0"/>
              <a:pPr/>
              <a:t>50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52</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sz="1200" b="0" i="0" u="none" strike="noStrike" kern="1200" baseline="0" dirty="0" smtClean="0">
                <a:solidFill>
                  <a:schemeClr val="tx1"/>
                </a:solidFill>
                <a:latin typeface="Arial" charset="0"/>
                <a:ea typeface="+mn-ea"/>
                <a:cs typeface="Arial" charset="0"/>
              </a:rPr>
              <a:t>The </a:t>
            </a:r>
            <a:r>
              <a:rPr lang="en-US" sz="1200" b="1" i="0" u="none" strike="noStrike" kern="1200" baseline="0" dirty="0" smtClean="0">
                <a:solidFill>
                  <a:schemeClr val="tx1"/>
                </a:solidFill>
                <a:latin typeface="Arial" charset="0"/>
                <a:ea typeface="+mn-ea"/>
                <a:cs typeface="Arial" charset="0"/>
              </a:rPr>
              <a:t>Dropbox Desktop Application </a:t>
            </a:r>
            <a:r>
              <a:rPr lang="en-US" sz="1200" b="0" i="0" u="none" strike="noStrike" kern="1200" baseline="0" dirty="0" smtClean="0">
                <a:solidFill>
                  <a:schemeClr val="tx1"/>
                </a:solidFill>
                <a:latin typeface="Arial" charset="0"/>
                <a:ea typeface="+mn-ea"/>
                <a:cs typeface="Arial" charset="0"/>
              </a:rPr>
              <a:t>is software that watches a folder on your desktop computer and syncs any changes to the web and to your other computers.</a:t>
            </a:r>
          </a:p>
          <a:p>
            <a:r>
              <a:rPr lang="en-US" sz="1200" b="0" i="0" u="none" strike="noStrike" kern="1200" baseline="0" dirty="0" smtClean="0">
                <a:solidFill>
                  <a:schemeClr val="tx1"/>
                </a:solidFill>
                <a:latin typeface="Arial" charset="0"/>
                <a:ea typeface="+mn-ea"/>
                <a:cs typeface="Arial" charset="0"/>
              </a:rPr>
              <a:t>The </a:t>
            </a:r>
            <a:r>
              <a:rPr lang="en-US" sz="1200" b="1" i="0" u="none" strike="noStrike" kern="1200" baseline="0" dirty="0" smtClean="0">
                <a:solidFill>
                  <a:schemeClr val="tx1"/>
                </a:solidFill>
                <a:latin typeface="Arial" charset="0"/>
                <a:ea typeface="+mn-ea"/>
                <a:cs typeface="Arial" charset="0"/>
              </a:rPr>
              <a:t>Dropbox Website </a:t>
            </a:r>
            <a:r>
              <a:rPr lang="en-US" sz="1200" b="0" i="0" u="none" strike="noStrike" kern="1200" baseline="0" dirty="0" smtClean="0">
                <a:solidFill>
                  <a:schemeClr val="tx1"/>
                </a:solidFill>
                <a:latin typeface="Arial" charset="0"/>
                <a:ea typeface="+mn-ea"/>
                <a:cs typeface="Arial" charset="0"/>
              </a:rPr>
              <a:t>allows you to access your files on any computer from a web browser. You can also use the Dropbox website to share your files or folders with others.</a:t>
            </a:r>
          </a:p>
          <a:p>
            <a:r>
              <a:rPr lang="en-US" sz="1200" b="0" i="0" u="none" strike="noStrike" kern="1200" baseline="0" dirty="0" smtClean="0">
                <a:solidFill>
                  <a:schemeClr val="tx1"/>
                </a:solidFill>
                <a:latin typeface="Arial" charset="0"/>
                <a:ea typeface="+mn-ea"/>
                <a:cs typeface="Arial" charset="0"/>
              </a:rPr>
              <a:t>The </a:t>
            </a:r>
            <a:r>
              <a:rPr lang="en-US" sz="1200" b="1" i="0" u="none" strike="noStrike" kern="1200" baseline="0" dirty="0" smtClean="0">
                <a:solidFill>
                  <a:schemeClr val="tx1"/>
                </a:solidFill>
                <a:latin typeface="Arial" charset="0"/>
                <a:ea typeface="+mn-ea"/>
                <a:cs typeface="Arial" charset="0"/>
              </a:rPr>
              <a:t>Dropbox mobile website </a:t>
            </a:r>
            <a:r>
              <a:rPr lang="en-US" sz="1200" b="0" i="0" u="none" strike="noStrike" kern="1200" baseline="0" dirty="0" smtClean="0">
                <a:solidFill>
                  <a:schemeClr val="tx1"/>
                </a:solidFill>
                <a:latin typeface="Arial" charset="0"/>
                <a:ea typeface="+mn-ea"/>
                <a:cs typeface="Arial" charset="0"/>
              </a:rPr>
              <a:t>and </a:t>
            </a:r>
            <a:r>
              <a:rPr lang="en-US" sz="1200" b="1" i="0" u="none" strike="noStrike" kern="1200" baseline="0" dirty="0" smtClean="0">
                <a:solidFill>
                  <a:schemeClr val="tx1"/>
                </a:solidFill>
                <a:latin typeface="Arial" charset="0"/>
                <a:ea typeface="+mn-ea"/>
                <a:cs typeface="Arial" charset="0"/>
              </a:rPr>
              <a:t>Dropbox for mobile devices </a:t>
            </a:r>
            <a:r>
              <a:rPr lang="en-US" sz="1200" b="0" i="0" u="none" strike="noStrike" kern="1200" baseline="0" dirty="0" smtClean="0">
                <a:solidFill>
                  <a:schemeClr val="tx1"/>
                </a:solidFill>
                <a:latin typeface="Arial" charset="0"/>
                <a:ea typeface="+mn-ea"/>
                <a:cs typeface="Arial" charset="0"/>
              </a:rPr>
              <a:t>allow you to connect to your Dropbox from your pocket, so you can take your files with you wherever you go.</a:t>
            </a:r>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53</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r>
              <a:rPr lang="en-US" dirty="0" smtClean="0"/>
              <a:t>Talk about how we use </a:t>
            </a:r>
            <a:r>
              <a:rPr lang="en-US" dirty="0" err="1" smtClean="0"/>
              <a:t>DropBox</a:t>
            </a:r>
            <a:r>
              <a:rPr lang="en-US" dirty="0" smtClean="0"/>
              <a:t>.</a:t>
            </a:r>
          </a:p>
          <a:p>
            <a:r>
              <a:rPr lang="en-US" dirty="0" smtClean="0"/>
              <a:t>Talk about getting free space.</a:t>
            </a:r>
          </a:p>
          <a:p>
            <a:r>
              <a:rPr lang="en-US" dirty="0" smtClean="0"/>
              <a:t>In Handout B #20 are 3 references to more information when you get home.</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CF23B304-B1DA-4273-B715-A227CD47AFCF}" type="slidenum">
              <a:rPr lang="en-US" sz="1200" b="1">
                <a:latin typeface="Tahoma" pitchFamily="34" charset="0"/>
              </a:rPr>
              <a:pPr algn="r" eaLnBrk="1" hangingPunct="1"/>
              <a:t>55</a:t>
            </a:fld>
            <a:endParaRPr lang="en-US" sz="1200" b="1">
              <a:latin typeface="Tahoma" pitchFamily="34" charset="0"/>
            </a:endParaRPr>
          </a:p>
        </p:txBody>
      </p:sp>
      <p:sp>
        <p:nvSpPr>
          <p:cNvPr id="80899" name="Rectangle 2"/>
          <p:cNvSpPr>
            <a:spLocks noGrp="1" noRot="1" noChangeAspect="1" noChangeArrowheads="1" noTextEdit="1"/>
          </p:cNvSpPr>
          <p:nvPr>
            <p:ph type="sldImg"/>
          </p:nvPr>
        </p:nvSpPr>
        <p:spPr>
          <a:xfrm>
            <a:off x="1144588" y="685800"/>
            <a:ext cx="4572000" cy="3429000"/>
          </a:xfrm>
          <a:ln/>
        </p:spPr>
      </p:sp>
      <p:sp>
        <p:nvSpPr>
          <p:cNvPr id="8090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We’ve learned about e-mail and many Web pages, especially the Special Olympics Indiana site. Now let’s brainstorm some on how you might use technology with some of the situations you have as an athlete leader.</a:t>
            </a:r>
          </a:p>
          <a:p>
            <a:pPr eaLnBrk="1" hangingPunct="1"/>
            <a:endParaRPr lang="en-US" smtClean="0"/>
          </a:p>
          <a:p>
            <a:pPr eaLnBrk="1" hangingPunct="1"/>
            <a:r>
              <a:rPr lang="en-US" smtClean="0"/>
              <a:t>Let’s hear your ideas on the first one: Your Input council wants to publicize a meeting. How can you use technology to help solve this problem? (IDEAS on FLIPCHART)</a:t>
            </a:r>
          </a:p>
          <a:p>
            <a:pPr eaLnBrk="1" hangingPunct="1"/>
            <a:endParaRPr lang="en-US" smtClean="0"/>
          </a:p>
          <a:p>
            <a:pPr eaLnBrk="1" hangingPunct="1"/>
            <a:r>
              <a:rPr lang="en-US" smtClean="0"/>
              <a:t>How about the second situation?</a:t>
            </a:r>
          </a:p>
          <a:p>
            <a:pPr eaLnBrk="1" hangingPunct="1"/>
            <a:endParaRPr lang="en-US" smtClean="0"/>
          </a:p>
          <a:p>
            <a:pPr eaLnBrk="1" hangingPunct="1"/>
            <a:r>
              <a:rPr lang="en-US" smtClean="0"/>
              <a:t>Let’s look at how you think technology can help you with fund-raising.</a:t>
            </a:r>
          </a:p>
          <a:p>
            <a:pPr eaLnBrk="1" hangingPunct="1"/>
            <a:endParaRPr lang="en-US" smtClean="0"/>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17008522-A002-4656-8335-2C55D55F4CE9}" type="slidenum">
              <a:rPr lang="en-US" sz="1200" b="1">
                <a:latin typeface="Tahoma" pitchFamily="34" charset="0"/>
              </a:rPr>
              <a:pPr algn="r" eaLnBrk="1" hangingPunct="1"/>
              <a:t>5</a:t>
            </a:fld>
            <a:endParaRPr lang="en-US" sz="1200" b="1">
              <a:latin typeface="Tahoma" pitchFamily="34" charset="0"/>
            </a:endParaRPr>
          </a:p>
        </p:txBody>
      </p:sp>
      <p:sp>
        <p:nvSpPr>
          <p:cNvPr id="27651" name="Rectangle 2"/>
          <p:cNvSpPr>
            <a:spLocks noGrp="1" noRot="1" noChangeAspect="1" noChangeArrowheads="1" noTextEdit="1"/>
          </p:cNvSpPr>
          <p:nvPr>
            <p:ph type="sldImg"/>
          </p:nvPr>
        </p:nvSpPr>
        <p:spPr>
          <a:xfrm>
            <a:off x="1144588" y="685800"/>
            <a:ext cx="4572000" cy="3429000"/>
          </a:xfrm>
          <a:ln/>
        </p:spPr>
      </p:sp>
      <p:sp>
        <p:nvSpPr>
          <p:cNvPr id="2765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Let’s list some reasons why we’d use e-mail AS AN ATHLETE LEADER. (USE FLIPCHART.)</a:t>
            </a:r>
          </a:p>
          <a:p>
            <a:pPr eaLnBrk="1" hangingPunct="1"/>
            <a:endParaRPr lang="en-US" smtClean="0"/>
          </a:p>
          <a:p>
            <a:pPr eaLnBrk="1" hangingPunct="1"/>
            <a:r>
              <a:rPr lang="en-US" smtClean="0"/>
              <a:t>Why would we look at Web sites?</a:t>
            </a:r>
          </a:p>
          <a:p>
            <a:pPr eaLnBrk="1" hangingPunct="1"/>
            <a:r>
              <a:rPr lang="en-US" smtClean="0"/>
              <a:t>Why would Indiana have a Web site? Why would your county have one?</a:t>
            </a:r>
          </a:p>
          <a:p>
            <a:pPr eaLnBrk="1" hangingPunct="1"/>
            <a:endParaRPr lang="en-US" smtClean="0"/>
          </a:p>
          <a:p>
            <a:pPr eaLnBrk="1" hangingPunct="1"/>
            <a:r>
              <a:rPr lang="en-US" smtClean="0"/>
              <a:t>Why would we use Search engines?</a:t>
            </a:r>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b="1">
                <a:solidFill>
                  <a:schemeClr val="tx1"/>
                </a:solidFill>
                <a:latin typeface="Tahoma" pitchFamily="34" charset="0"/>
              </a:defRPr>
            </a:lvl1pPr>
            <a:lvl2pPr marL="702756" indent="-270291" defTabSz="914485" eaLnBrk="0" hangingPunct="0">
              <a:defRPr sz="2300" b="1">
                <a:solidFill>
                  <a:schemeClr val="tx1"/>
                </a:solidFill>
                <a:latin typeface="Tahoma" pitchFamily="34" charset="0"/>
              </a:defRPr>
            </a:lvl2pPr>
            <a:lvl3pPr marL="1081164" indent="-216233" defTabSz="914485" eaLnBrk="0" hangingPunct="0">
              <a:defRPr sz="2300" b="1">
                <a:solidFill>
                  <a:schemeClr val="tx1"/>
                </a:solidFill>
                <a:latin typeface="Tahoma" pitchFamily="34" charset="0"/>
              </a:defRPr>
            </a:lvl3pPr>
            <a:lvl4pPr marL="1513629" indent="-216233" defTabSz="914485" eaLnBrk="0" hangingPunct="0">
              <a:defRPr sz="2300" b="1">
                <a:solidFill>
                  <a:schemeClr val="tx1"/>
                </a:solidFill>
                <a:latin typeface="Tahoma" pitchFamily="34" charset="0"/>
              </a:defRPr>
            </a:lvl4pPr>
            <a:lvl5pPr marL="1946095" indent="-216233" defTabSz="914485" eaLnBrk="0" hangingPunct="0">
              <a:defRPr sz="2300" b="1">
                <a:solidFill>
                  <a:schemeClr val="tx1"/>
                </a:solidFill>
                <a:latin typeface="Tahoma" pitchFamily="34" charset="0"/>
              </a:defRPr>
            </a:lvl5pPr>
            <a:lvl6pPr marL="2378560" indent="-216233" defTabSz="914485" eaLnBrk="0" fontAlgn="base" hangingPunct="0">
              <a:spcBef>
                <a:spcPct val="50000"/>
              </a:spcBef>
              <a:spcAft>
                <a:spcPct val="0"/>
              </a:spcAft>
              <a:defRPr sz="2300" b="1">
                <a:solidFill>
                  <a:schemeClr val="tx1"/>
                </a:solidFill>
                <a:latin typeface="Tahoma" pitchFamily="34" charset="0"/>
              </a:defRPr>
            </a:lvl6pPr>
            <a:lvl7pPr marL="2811026" indent="-216233" defTabSz="914485" eaLnBrk="0" fontAlgn="base" hangingPunct="0">
              <a:spcBef>
                <a:spcPct val="50000"/>
              </a:spcBef>
              <a:spcAft>
                <a:spcPct val="0"/>
              </a:spcAft>
              <a:defRPr sz="2300" b="1">
                <a:solidFill>
                  <a:schemeClr val="tx1"/>
                </a:solidFill>
                <a:latin typeface="Tahoma" pitchFamily="34" charset="0"/>
              </a:defRPr>
            </a:lvl7pPr>
            <a:lvl8pPr marL="3243491" indent="-216233" defTabSz="914485" eaLnBrk="0" fontAlgn="base" hangingPunct="0">
              <a:spcBef>
                <a:spcPct val="50000"/>
              </a:spcBef>
              <a:spcAft>
                <a:spcPct val="0"/>
              </a:spcAft>
              <a:defRPr sz="2300" b="1">
                <a:solidFill>
                  <a:schemeClr val="tx1"/>
                </a:solidFill>
                <a:latin typeface="Tahoma" pitchFamily="34" charset="0"/>
              </a:defRPr>
            </a:lvl8pPr>
            <a:lvl9pPr marL="3675957" indent="-216233" defTabSz="914485" eaLnBrk="0" fontAlgn="base" hangingPunct="0">
              <a:spcBef>
                <a:spcPct val="50000"/>
              </a:spcBef>
              <a:spcAft>
                <a:spcPct val="0"/>
              </a:spcAft>
              <a:defRPr sz="2300" b="1">
                <a:solidFill>
                  <a:schemeClr val="tx1"/>
                </a:solidFill>
                <a:latin typeface="Tahoma" pitchFamily="34" charset="0"/>
              </a:defRPr>
            </a:lvl9pPr>
          </a:lstStyle>
          <a:p>
            <a:pPr eaLnBrk="1" hangingPunct="1"/>
            <a:fld id="{B57064AD-B3B9-4E7E-9891-525CBD1CB844}" type="slidenum">
              <a:rPr lang="en-US" sz="1200">
                <a:solidFill>
                  <a:prstClr val="black"/>
                </a:solidFill>
              </a:rPr>
              <a:pPr eaLnBrk="1" hangingPunct="1"/>
              <a:t>56</a:t>
            </a:fld>
            <a:endParaRPr lang="en-US" sz="1200">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900" dirty="0"/>
              <a:t>Review the “Handbook for Athlete Leadership” and specific material regarding this course.</a:t>
            </a:r>
          </a:p>
          <a:p>
            <a:pPr eaLnBrk="1" hangingPunct="1"/>
            <a:endParaRPr lang="en-US" sz="1900" dirty="0"/>
          </a:p>
          <a:p>
            <a:pPr eaLnBrk="1" hangingPunct="1"/>
            <a:r>
              <a:rPr lang="en-US" sz="1900" dirty="0"/>
              <a:t>Review the course handout and practicum requirements.</a:t>
            </a:r>
          </a:p>
          <a:p>
            <a:pPr eaLnBrk="1" hangingPunct="1"/>
            <a:endParaRPr lang="en-US" sz="1900" dirty="0"/>
          </a:p>
          <a:p>
            <a:pPr eaLnBrk="1" hangingPunct="1"/>
            <a:r>
              <a:rPr lang="en-US" sz="1900" dirty="0"/>
              <a:t>I’d like to hear at least one thing you will do when you back home as a result of what you learned in this course.</a:t>
            </a:r>
          </a:p>
          <a:p>
            <a:pPr eaLnBrk="1" hangingPunct="1"/>
            <a:endParaRPr lang="en-US" sz="1900" dirty="0"/>
          </a:p>
          <a:p>
            <a:pPr eaLnBrk="1" hangingPunct="1"/>
            <a:r>
              <a:rPr lang="en-US" sz="1900" dirty="0"/>
              <a:t>I’ll give you a few minutes to write something down.</a:t>
            </a:r>
          </a:p>
          <a:p>
            <a:pPr eaLnBrk="1" hangingPunct="1"/>
            <a:r>
              <a:rPr lang="en-US" sz="1900" b="1" dirty="0"/>
              <a:t>Get someone to record these.</a:t>
            </a:r>
          </a:p>
          <a:p>
            <a:pPr eaLnBrk="1" hangingPunct="1"/>
            <a:endParaRPr lang="en-US" sz="1900" dirty="0"/>
          </a:p>
        </p:txBody>
      </p:sp>
      <p:sp>
        <p:nvSpPr>
          <p:cNvPr id="2" name="Footer Placeholder 1"/>
          <p:cNvSpPr>
            <a:spLocks noGrp="1"/>
          </p:cNvSpPr>
          <p:nvPr>
            <p:ph type="ftr" sz="quarter" idx="10"/>
          </p:nvPr>
        </p:nvSpPr>
        <p:spPr/>
        <p:txBody>
          <a:bodyPr/>
          <a:lstStyle/>
          <a:p>
            <a:pPr>
              <a:defRPr/>
            </a:pPr>
            <a:r>
              <a:rPr lang="en-US" smtClean="0">
                <a:solidFill>
                  <a:prstClr val="black"/>
                </a:solidFill>
              </a:rPr>
              <a:t>Technology I</a:t>
            </a:r>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A4BB41A-3620-479B-996D-98CAF17CB94D}" type="slidenum">
              <a:rPr lang="en-US" sz="1200" b="1">
                <a:latin typeface="Tahoma" pitchFamily="34" charset="0"/>
              </a:rPr>
              <a:pPr algn="r" eaLnBrk="1" hangingPunct="1"/>
              <a:t>57</a:t>
            </a:fld>
            <a:endParaRPr lang="en-US" sz="1200" b="1">
              <a:latin typeface="Tahoma" pitchFamily="34" charset="0"/>
            </a:endParaRPr>
          </a:p>
        </p:txBody>
      </p:sp>
      <p:sp>
        <p:nvSpPr>
          <p:cNvPr id="82947" name="Rectangle 2"/>
          <p:cNvSpPr>
            <a:spLocks noGrp="1" noRot="1" noChangeAspect="1" noChangeArrowheads="1" noTextEdit="1"/>
          </p:cNvSpPr>
          <p:nvPr>
            <p:ph type="sldImg"/>
          </p:nvPr>
        </p:nvSpPr>
        <p:spPr>
          <a:xfrm>
            <a:off x="1144588" y="685800"/>
            <a:ext cx="4572000" cy="3429000"/>
          </a:xfrm>
          <a:ln/>
        </p:spPr>
      </p:sp>
      <p:sp>
        <p:nvSpPr>
          <p:cNvPr id="8294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Make a sign like this for all your meetings.</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A485B824-93F2-4DD9-841A-7305256534DE}" type="slidenum">
              <a:rPr lang="en-US" sz="1200" b="1">
                <a:latin typeface="Tahoma" pitchFamily="34" charset="0"/>
              </a:rPr>
              <a:pPr algn="r" eaLnBrk="1" hangingPunct="1"/>
              <a:t>58</a:t>
            </a:fld>
            <a:endParaRPr lang="en-US" sz="1200" b="1">
              <a:latin typeface="Tahoma" pitchFamily="34" charset="0"/>
            </a:endParaRPr>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Any question??</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6ED14800-2DB9-4154-8EEF-95B1D759EE29}" type="slidenum">
              <a:rPr lang="en-US" sz="1200" b="1">
                <a:latin typeface="Tahoma" pitchFamily="34" charset="0"/>
              </a:rPr>
              <a:pPr algn="r" eaLnBrk="1" hangingPunct="1"/>
              <a:t>59</a:t>
            </a:fld>
            <a:endParaRPr lang="en-US" sz="1200" b="1">
              <a:latin typeface="Tahoma" pitchFamily="34" charset="0"/>
            </a:endParaRPr>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buFontTx/>
              <a:buAutoNum type="arabicParenR"/>
            </a:pPr>
            <a:endParaRPr lang="en-US"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140A4E6F-5DDE-4FD2-8290-7D00FA7B8234}" type="slidenum">
              <a:rPr lang="en-US" sz="1200" b="1">
                <a:latin typeface="Tahoma" pitchFamily="34" charset="0"/>
              </a:rPr>
              <a:pPr algn="r" eaLnBrk="1" hangingPunct="1"/>
              <a:t>60</a:t>
            </a:fld>
            <a:endParaRPr lang="en-US" sz="1200" b="1">
              <a:latin typeface="Tahoma" pitchFamily="34" charset="0"/>
            </a:endParaRPr>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z="800" smtClean="0"/>
              <a:t>Let’s go over some of the important keys on your computer. For some of you this may be a review, but others may be using a keyboard for the first time:</a:t>
            </a:r>
          </a:p>
          <a:p>
            <a:pPr marL="228600" indent="-228600" eaLnBrk="1" hangingPunct="1"/>
            <a:r>
              <a:rPr lang="en-US" sz="800" smtClean="0"/>
              <a:t>www.gmail.com then “Create a new account” for a sample to fill in.</a:t>
            </a:r>
          </a:p>
          <a:p>
            <a:pPr marL="228600" indent="-228600" eaLnBrk="1" hangingPunct="1"/>
            <a:r>
              <a:rPr lang="en-US" sz="1000" smtClean="0"/>
              <a:t>Cursor (NOT really a key)		Tab</a:t>
            </a:r>
          </a:p>
          <a:p>
            <a:pPr marL="228600" indent="-228600" eaLnBrk="1" hangingPunct="1"/>
            <a:r>
              <a:rPr lang="en-US" sz="1000" smtClean="0"/>
              <a:t>Positioning keys – arrows		Enter</a:t>
            </a:r>
          </a:p>
          <a:p>
            <a:pPr marL="228600" indent="-228600" eaLnBrk="1" hangingPunct="1"/>
            <a:r>
              <a:rPr lang="en-US" sz="1000" smtClean="0"/>
              <a:t>Delete	Backspace</a:t>
            </a:r>
          </a:p>
          <a:p>
            <a:pPr marL="228600" indent="-228600" eaLnBrk="1" hangingPunct="1"/>
            <a:r>
              <a:rPr lang="en-US" sz="1000" smtClean="0"/>
              <a:t>@			Shift</a:t>
            </a:r>
          </a:p>
          <a:p>
            <a:pPr marL="228600" indent="-228600" eaLnBrk="1" hangingPunct="1"/>
            <a:r>
              <a:rPr lang="en-US" sz="1000" smtClean="0"/>
              <a:t>Spacebar		Caps Lock</a:t>
            </a:r>
          </a:p>
          <a:p>
            <a:pPr marL="228600" indent="-228600" eaLnBrk="1" hangingPunct="1"/>
            <a:r>
              <a:rPr lang="en-US" sz="1000" smtClean="0"/>
              <a:t>Period</a:t>
            </a:r>
          </a:p>
          <a:p>
            <a:pPr marL="228600" indent="-228600" eaLnBrk="1" hangingPunct="1"/>
            <a:endParaRPr lang="en-US" sz="1000" smtClean="0"/>
          </a:p>
          <a:p>
            <a:pPr marL="228600" indent="-228600" eaLnBrk="1" hangingPunct="1"/>
            <a:r>
              <a:rPr lang="en-US" sz="1000" smtClean="0"/>
              <a:t>Now let’s try using the mouse:</a:t>
            </a:r>
          </a:p>
          <a:p>
            <a:pPr marL="228600" indent="-228600" eaLnBrk="1" hangingPunct="1"/>
            <a:r>
              <a:rPr lang="en-US" sz="1000" smtClean="0"/>
              <a:t>Left button			Right button</a:t>
            </a:r>
          </a:p>
          <a:p>
            <a:pPr marL="228600" indent="-228600" eaLnBrk="1" hangingPunct="1"/>
            <a:r>
              <a:rPr lang="en-US" sz="1000" smtClean="0"/>
              <a:t>Double click			Drag</a:t>
            </a:r>
          </a:p>
          <a:p>
            <a:pPr marL="228600" indent="-228600" eaLnBrk="1" hangingPunct="1"/>
            <a:r>
              <a:rPr lang="en-US" sz="1000" smtClean="0"/>
              <a:t>Scroll wheel                      </a:t>
            </a:r>
          </a:p>
          <a:p>
            <a:pPr marL="228600" indent="-228600" eaLnBrk="1" hangingPunct="1"/>
            <a:endParaRPr lang="en-US" sz="1000" smtClean="0"/>
          </a:p>
          <a:p>
            <a:pPr marL="228600" indent="-228600" eaLnBrk="1" hangingPunct="1"/>
            <a:r>
              <a:rPr lang="en-US" sz="1000" smtClean="0"/>
              <a:t>BDD</a:t>
            </a:r>
          </a:p>
          <a:p>
            <a:pPr marL="228600" indent="-228600" eaLnBrk="1" hangingPunct="1">
              <a:buFontTx/>
              <a:buAutoNum type="arabicParenR"/>
            </a:pPr>
            <a:endParaRPr lang="en-US" sz="100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96DE2EC6-D706-4400-9FAA-8B5CFBDDCB25}" type="slidenum">
              <a:rPr lang="en-US" sz="1200" b="1">
                <a:latin typeface="Tahoma" pitchFamily="34" charset="0"/>
              </a:rPr>
              <a:pPr algn="r" eaLnBrk="1" hangingPunct="1"/>
              <a:t>61</a:t>
            </a:fld>
            <a:endParaRPr lang="en-US" sz="1200" b="1">
              <a:latin typeface="Tahoma" pitchFamily="34" charset="0"/>
            </a:endParaRPr>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Picture a huge road map! A really, really big map – like of the whole world! That will give you an idea of how the Internet – or international network – works. It all started in the 1960s when government organizations and universities created a network of computers that could communicate with each other. In the 1990s, it finally became available to the public.</a:t>
            </a:r>
          </a:p>
          <a:p>
            <a:pPr eaLnBrk="1" hangingPunct="1"/>
            <a:endParaRPr lang="en-US" smtClean="0"/>
          </a:p>
          <a:p>
            <a:pPr eaLnBrk="1" hangingPunct="1"/>
            <a:r>
              <a:rPr lang="en-US" smtClean="0"/>
              <a:t>What we know as the Internet is actually a huge web of large computer servers connected to smaller computers with cables, phone lines, satellites, and other devices. If you could see them on a map, it would look like a system of roads – or maybe Spiderman’s outfit.</a:t>
            </a:r>
          </a:p>
          <a:p>
            <a:pPr eaLnBrk="1" hangingPunct="1"/>
            <a:endParaRPr lang="en-US" smtClean="0"/>
          </a:p>
          <a:p>
            <a:pPr eaLnBrk="1" hangingPunct="1"/>
            <a:r>
              <a:rPr lang="en-US" smtClean="0"/>
              <a:t>Parts of the Internet most of us have heard about are e-mail, or maybe news groups, and the World Wide Web. We’ve already talked about e-mail. The other part of the Internet most athlete leaders will use is the World Wide Web.</a:t>
            </a:r>
          </a:p>
          <a:p>
            <a:pPr eaLnBrk="1" hangingPunct="1"/>
            <a:endParaRPr lang="en-US" smtClean="0"/>
          </a:p>
          <a:p>
            <a:pPr eaLnBrk="1" hangingPunct="1"/>
            <a:r>
              <a:rPr lang="en-US" smtClean="0"/>
              <a:t>When you go to a Web page by typing its address, your computer sends a request over your telephone or cable line. Your request travels through a maze of computers until it arrives at the one page you asked for. That computer then sends you the page back through the maze and into your computer. The page pops up full of life on your screen. You’d think this process would take days or weeks, but the beauty of the Internet is that you can see the site you asked for almost instantly. </a:t>
            </a:r>
          </a:p>
          <a:p>
            <a:pPr eaLnBrk="1" hangingPunct="1"/>
            <a:r>
              <a:rPr lang="en-US" smtClean="0"/>
              <a:t>LDD </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DE1B73D0-BA36-44CB-AD1B-857510BEEE44}" type="slidenum">
              <a:rPr lang="en-US" sz="1200" b="1">
                <a:latin typeface="Tahoma" pitchFamily="34" charset="0"/>
              </a:rPr>
              <a:pPr algn="r" eaLnBrk="1" hangingPunct="1"/>
              <a:t>62</a:t>
            </a:fld>
            <a:endParaRPr lang="en-US" sz="1200" b="1">
              <a:latin typeface="Tahoma" pitchFamily="34" charset="0"/>
            </a:endParaRPr>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The Title bar shows the title of the Web site you’re viewing and the browser name. The Minimize, Maximize, and Close buttons are located on the right side. Let’s try opening our browser and going to the Web site indicated. Now let’s make it smaller and then larger.</a:t>
            </a:r>
          </a:p>
          <a:p>
            <a:pPr eaLnBrk="1" hangingPunct="1"/>
            <a:endParaRPr lang="en-US" smtClean="0"/>
          </a:p>
          <a:p>
            <a:pPr eaLnBrk="1" hangingPunct="1"/>
            <a:r>
              <a:rPr lang="en-US" smtClean="0"/>
              <a:t>(SHOW ON OTHER SCREEEN) The Button bar or Navigation bar is a row of buttons that speeds up frequently used navigating or browsing commands, such as Back, Forward, and Stop.</a:t>
            </a:r>
          </a:p>
          <a:p>
            <a:pPr eaLnBrk="1" hangingPunct="1"/>
            <a:endParaRPr lang="en-US" smtClean="0"/>
          </a:p>
          <a:p>
            <a:pPr eaLnBrk="1" hangingPunct="1"/>
            <a:r>
              <a:rPr lang="en-US" smtClean="0"/>
              <a:t>The Menu bar displays menus of commands and options for browsing and navigating. Let’s move your cursor over each of these to look at what’s there.</a:t>
            </a:r>
          </a:p>
          <a:p>
            <a:pPr eaLnBrk="1" hangingPunct="1"/>
            <a:r>
              <a:rPr lang="en-US" smtClean="0"/>
              <a:t>The Address bar displays the address of the Web page you’re viewing. This is also the place to enter the address of any page you want to see.</a:t>
            </a:r>
          </a:p>
          <a:p>
            <a:pPr eaLnBrk="1" hangingPunct="1"/>
            <a:r>
              <a:rPr lang="en-US" smtClean="0"/>
              <a:t>The Scroll bar helps you move up or down if a Web page doesn’t fit in one screen. If the page is wide, you can also scroll from side to side. Try it!</a:t>
            </a:r>
          </a:p>
          <a:p>
            <a:pPr eaLnBrk="1" hangingPunct="1"/>
            <a:r>
              <a:rPr lang="en-US" smtClean="0"/>
              <a:t>Document area is where the Web pages show up.</a:t>
            </a:r>
          </a:p>
          <a:p>
            <a:pPr eaLnBrk="1" hangingPunct="1"/>
            <a:r>
              <a:rPr lang="en-US" smtClean="0"/>
              <a:t>The Status bar shows how much of the page is loaded . There also may be security messages that show up here.</a:t>
            </a:r>
          </a:p>
          <a:p>
            <a:pPr eaLnBrk="1" hangingPunct="1"/>
            <a:r>
              <a:rPr lang="en-US"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8F02A72A-374A-4BEB-AD78-ED13373CDAAB}" type="slidenum">
              <a:rPr lang="en-US" sz="1200" b="1">
                <a:latin typeface="Tahoma" pitchFamily="34" charset="0"/>
              </a:rPr>
              <a:pPr algn="r" eaLnBrk="1" hangingPunct="1"/>
              <a:t>63</a:t>
            </a:fld>
            <a:endParaRPr lang="en-US" sz="1200" b="1">
              <a:latin typeface="Tahoma" pitchFamily="34" charset="0"/>
            </a:endParaRPr>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Depending on what Internet Service Provider (or ISP) you have, logging on to your computer may start up what is called an Web browser automatically. Or you may have to log on and then click a browser icon separately (SHOW EXAMPLE). You may have a browser provided by your ISP, such as AOL Explorer. Or it may be part of your Microsoft Windows package that is on your computer. Internet Explorer is part of the Microsoft Windows package. Some of you may have browsers such as Netscape or Mozilla/Firefox.</a:t>
            </a:r>
          </a:p>
          <a:p>
            <a:pPr eaLnBrk="1" hangingPunct="1"/>
            <a:endParaRPr lang="en-US" smtClean="0"/>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CFFC5792-52B7-4E16-9ACB-DA32294FF437}" type="slidenum">
              <a:rPr lang="en-US" sz="1200" b="1">
                <a:latin typeface="Tahoma" pitchFamily="34" charset="0"/>
              </a:rPr>
              <a:pPr algn="r" eaLnBrk="1" hangingPunct="1"/>
              <a:t>64</a:t>
            </a:fld>
            <a:endParaRPr lang="en-US" sz="1200" b="1">
              <a:latin typeface="Tahoma" pitchFamily="34" charset="0"/>
            </a:endParaRPr>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mtClean="0"/>
              <a:t>You all were great at that. Now let’s see how we can find the information we need to answer questions about Special Olympics Indiana:</a:t>
            </a:r>
          </a:p>
          <a:p>
            <a:pPr marL="228600" indent="-228600" eaLnBrk="1" hangingPunct="1">
              <a:buFontTx/>
              <a:buAutoNum type="arabicParenR"/>
            </a:pPr>
            <a:r>
              <a:rPr lang="en-US" smtClean="0"/>
              <a:t>Let’s go to Special Olympics Inc. and then find Indiana Special Olympics. [Find a location] When you saw that list of SO programs, did you realize you would see so many?</a:t>
            </a:r>
          </a:p>
          <a:p>
            <a:pPr marL="228600" indent="-228600" eaLnBrk="1" hangingPunct="1">
              <a:buFontTx/>
              <a:buAutoNum type="arabicParenR"/>
            </a:pPr>
            <a:r>
              <a:rPr lang="en-US" smtClean="0"/>
              <a:t>How would you purchase a medium white/navy baseball shirt from SOFL? [Off of www.SOFL.org, go to “Shop” then click on color and size, proceed to check out then view order. Make sure that you click “clear item” at the end or you may be ordering a shirt!]</a:t>
            </a:r>
          </a:p>
          <a:p>
            <a:pPr marL="228600" indent="-228600" eaLnBrk="1" hangingPunct="1">
              <a:buFontTx/>
              <a:buAutoNum type="arabicParenR"/>
            </a:pPr>
            <a:r>
              <a:rPr lang="en-US" smtClean="0"/>
              <a:t>What event is held March 28, 2009? [Events calendar –Men’s basketball tournament]</a:t>
            </a:r>
          </a:p>
          <a:p>
            <a:pPr marL="228600" indent="-228600" eaLnBrk="1" hangingPunct="1">
              <a:buFontTx/>
              <a:buAutoNum type="arabicParenR"/>
            </a:pPr>
            <a:r>
              <a:rPr lang="en-US" smtClean="0"/>
              <a:t>How do you get directions to the SOIN state office? [Contact us; download a map]</a:t>
            </a:r>
          </a:p>
          <a:p>
            <a:pPr marL="228600" indent="-228600" eaLnBrk="1" hangingPunct="1">
              <a:buFontTx/>
              <a:buAutoNum type="arabicParenR"/>
            </a:pPr>
            <a:r>
              <a:rPr lang="en-US" smtClean="0"/>
              <a:t>Where can you find the forms to fill out if you want to volunteer or need to give [click on Volunteer; then “individual volunteer interest form” to complete online]</a:t>
            </a:r>
          </a:p>
          <a:p>
            <a:pPr marL="228600" indent="-228600"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E526FDAF-4E4D-4B19-8EAB-9772E4D4999B}" type="slidenum">
              <a:rPr lang="en-US" sz="1200" b="1">
                <a:latin typeface="Tahoma" pitchFamily="34" charset="0"/>
              </a:rPr>
              <a:pPr algn="r" eaLnBrk="1" hangingPunct="1"/>
              <a:t>65</a:t>
            </a:fld>
            <a:endParaRPr lang="en-US" sz="1200" b="1">
              <a:latin typeface="Tahoma" pitchFamily="34" charset="0"/>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marL="228600" indent="-228600" eaLnBrk="1" hangingPunct="1"/>
            <a:r>
              <a:rPr lang="en-US" smtClean="0"/>
              <a:t>Let’s try a few more:</a:t>
            </a:r>
          </a:p>
          <a:p>
            <a:pPr marL="228600" indent="-228600" eaLnBrk="1" hangingPunct="1">
              <a:buFontTx/>
              <a:buAutoNum type="arabicParenR"/>
            </a:pPr>
            <a:r>
              <a:rPr lang="en-US" smtClean="0"/>
              <a:t>Where can you learn about Global Messengers? [Google Special Olympics global messenger]</a:t>
            </a:r>
          </a:p>
          <a:p>
            <a:pPr marL="228600" indent="-228600" eaLnBrk="1" hangingPunct="1">
              <a:buFontTx/>
              <a:buAutoNum type="arabicParenR"/>
            </a:pPr>
            <a:r>
              <a:rPr lang="en-US" smtClean="0"/>
              <a:t>Who are the sponsors for SOIN [click on “Partner &amp; Donor; current partners”]</a:t>
            </a:r>
          </a:p>
          <a:p>
            <a:pPr marL="228600" indent="-228600" eaLnBrk="1" hangingPunct="1">
              <a:buFontTx/>
              <a:buAutoNum type="arabicParenR"/>
            </a:pPr>
            <a:r>
              <a:rPr lang="en-US" smtClean="0"/>
              <a:t>How can you find out what months bocce holds training and competitions? [Sports; Bocce]</a:t>
            </a:r>
          </a:p>
          <a:p>
            <a:pPr marL="228600" indent="-228600"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0E562A79-515A-44AE-A289-7C5B41326DFB}" type="slidenum">
              <a:rPr lang="en-US" sz="1200" b="1">
                <a:latin typeface="Tahoma" pitchFamily="34" charset="0"/>
              </a:rPr>
              <a:pPr algn="r" eaLnBrk="1" hangingPunct="1"/>
              <a:t>6</a:t>
            </a:fld>
            <a:endParaRPr lang="en-US" sz="1200" b="1">
              <a:latin typeface="Tahoma" pitchFamily="34" charset="0"/>
            </a:endParaRPr>
          </a:p>
        </p:txBody>
      </p:sp>
      <p:sp>
        <p:nvSpPr>
          <p:cNvPr id="29699" name="Rectangle 2"/>
          <p:cNvSpPr>
            <a:spLocks noGrp="1" noRot="1" noChangeAspect="1" noChangeArrowheads="1" noTextEdit="1"/>
          </p:cNvSpPr>
          <p:nvPr>
            <p:ph type="sldImg"/>
          </p:nvPr>
        </p:nvSpPr>
        <p:spPr>
          <a:xfrm>
            <a:off x="1144588" y="685800"/>
            <a:ext cx="4572000" cy="3429000"/>
          </a:xfrm>
          <a:ln/>
        </p:spPr>
      </p:sp>
      <p:sp>
        <p:nvSpPr>
          <p:cNvPr id="2970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Let’s see – Did we list all these things?</a:t>
            </a:r>
          </a:p>
          <a:p>
            <a:pPr eaLnBrk="1" hangingPunct="1"/>
            <a:endParaRPr lang="en-US" smtClean="0"/>
          </a:p>
          <a:p>
            <a:pPr eaLnBrk="1" hangingPunct="1"/>
            <a:r>
              <a:rPr lang="en-US" smtClean="0"/>
              <a:t>We can communicate with most anyone in Special Olympics with e-mail: volunteers, management team members, other states, other nations. We can communicate with our various audiences: donors, groups who may want us to come speak with them.</a:t>
            </a:r>
          </a:p>
          <a:p>
            <a:pPr eaLnBrk="1" hangingPunct="1"/>
            <a:endParaRPr lang="en-US" smtClean="0"/>
          </a:p>
          <a:p>
            <a:pPr eaLnBrk="1" hangingPunct="1"/>
            <a:r>
              <a:rPr lang="en-US" smtClean="0"/>
              <a:t>We can get lots of information: What are other programs doing for fund raisers? What are the rules for basketball? What did your Athlete Input Council do during its last monthly meeting?</a:t>
            </a:r>
          </a:p>
          <a:p>
            <a:pPr eaLnBrk="1" hangingPunct="1"/>
            <a:endParaRPr lang="en-US" smtClean="0"/>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C203A0B7-CE55-4795-99A8-FED51492054A}" type="slidenum">
              <a:rPr lang="en-US" sz="1200" b="1">
                <a:latin typeface="Tahoma" pitchFamily="34" charset="0"/>
              </a:rPr>
              <a:pPr algn="r" eaLnBrk="1" hangingPunct="1"/>
              <a:t>7</a:t>
            </a:fld>
            <a:endParaRPr lang="en-US" sz="1200" b="1">
              <a:latin typeface="Tahoma" pitchFamily="34" charset="0"/>
            </a:endParaRPr>
          </a:p>
        </p:txBody>
      </p:sp>
      <p:sp>
        <p:nvSpPr>
          <p:cNvPr id="31747" name="Rectangle 2"/>
          <p:cNvSpPr>
            <a:spLocks noGrp="1" noRot="1" noChangeAspec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Let’s talk about the different pieces of technology available to us in more detail, beginning with e-mail.</a:t>
            </a:r>
          </a:p>
          <a:p>
            <a:pPr eaLnBrk="1" hangingPunct="1"/>
            <a:endParaRPr lang="en-US" smtClean="0"/>
          </a:p>
          <a:p>
            <a:pPr eaLnBrk="1" hangingPunct="1"/>
            <a:r>
              <a:rPr lang="en-US" smtClean="0"/>
              <a:t>E-mail is a really convenient way for you to communicate with other people in Special Olympics: the state office, athletes in your county, your county coordinator, athletes around the state, and our donors and volunteers</a:t>
            </a:r>
          </a:p>
          <a:p>
            <a:pPr eaLnBrk="1" hangingPunct="1"/>
            <a:endParaRPr lang="en-US" smtClean="0"/>
          </a:p>
          <a:p>
            <a:pPr eaLnBrk="1" hangingPunct="1"/>
            <a:r>
              <a:rPr lang="en-US" smtClean="0"/>
              <a:t>LDD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4D666804-073C-4185-87FE-057FE4E053B2}" type="slidenum">
              <a:rPr lang="en-US" sz="1200" b="1">
                <a:latin typeface="Tahoma" pitchFamily="34" charset="0"/>
              </a:rPr>
              <a:pPr algn="r" eaLnBrk="1" hangingPunct="1"/>
              <a:t>8</a:t>
            </a:fld>
            <a:endParaRPr lang="en-US" sz="1200" b="1">
              <a:latin typeface="Tahoma" pitchFamily="34" charset="0"/>
            </a:endParaRPr>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900" dirty="0" smtClean="0"/>
              <a:t>Why would we want to use e-mail?</a:t>
            </a:r>
          </a:p>
          <a:p>
            <a:pPr eaLnBrk="1" hangingPunct="1"/>
            <a:r>
              <a:rPr lang="en-US" sz="900" dirty="0" smtClean="0"/>
              <a:t>One thing, it’s a lot faster. Have you ever heard of snail mail? That’s where you write or type a letter, put it in an envelope, try to find a stamp, then take it to the post office. Those are a lot of steps to do – a lot of time you have to invest. Plus then you have to wait for people to get the mail. I know sometimes it takes a letter several days to get to another state or a day or two just to get across town – and almost forever to get to Europe or Mexico! But with e-mail, your message can travel around the world in seconds! And just think about the environment – you’re not wasting lots of paper by sending e-mails!</a:t>
            </a:r>
          </a:p>
          <a:p>
            <a:pPr eaLnBrk="1" hangingPunct="1"/>
            <a:r>
              <a:rPr lang="en-US" sz="900" dirty="0" smtClean="0"/>
              <a:t>It’s also pretty low-cost, too. Once you pay your service provider (like the cable company or phone company) for a connection to the Internet, there is no charge for sending and receiving e-mail. You don’t even have to pay extra if you send a really long message – or if the message goes all the way around the world! For a lot of people, e-mailing can mean spending less on long-distance telephone calls. The next time you’re about to pick up the telephone, consider sending an e-mail message instead.</a:t>
            </a:r>
          </a:p>
          <a:p>
            <a:pPr eaLnBrk="1" hangingPunct="1"/>
            <a:r>
              <a:rPr lang="en-US" sz="900" dirty="0" smtClean="0"/>
              <a:t>E-mail is also really convenient. Do any of you like to stay up late? Sometimes you have something you want someone to know but it’s too late to call. With e-mail, you can send them anytime. And the person you send it to will be able to view it at his or her convenience. </a:t>
            </a:r>
          </a:p>
          <a:p>
            <a:pPr eaLnBrk="1" hangingPunct="1"/>
            <a:r>
              <a:rPr lang="en-US" sz="800" dirty="0" smtClean="0"/>
              <a:t>Something else that is really good is that you have a record of what you told someone in an e-mail. If you write a letter or make a phone call, you may not remember if you gave all the information needed. Or if you find out someone else needs the information, you can just get it from an old e-mail and resend it.</a:t>
            </a:r>
          </a:p>
          <a:p>
            <a:pPr eaLnBrk="1" hangingPunct="1"/>
            <a:r>
              <a:rPr lang="en-US" sz="900" dirty="0" smtClean="0"/>
              <a:t>And let’s face it, it’s just plain cool to send and get e-mail.            LDD</a:t>
            </a:r>
          </a:p>
          <a:p>
            <a:pPr eaLnBrk="1" hangingPunct="1"/>
            <a:endParaRPr lang="en-US" sz="900" dirty="0" smtClean="0"/>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1"/>
                </a:solidFill>
                <a:latin typeface="Arial" charset="0"/>
                <a:cs typeface="Arial" charset="0"/>
              </a:defRPr>
            </a:lvl1pPr>
            <a:lvl2pPr marL="703263" indent="-271463" eaLnBrk="0" hangingPunct="0">
              <a:defRPr>
                <a:solidFill>
                  <a:schemeClr val="tx1"/>
                </a:solidFill>
                <a:latin typeface="Arial" charset="0"/>
                <a:cs typeface="Arial" charset="0"/>
              </a:defRPr>
            </a:lvl2pPr>
            <a:lvl3pPr marL="1081088" indent="-215900" eaLnBrk="0" hangingPunct="0">
              <a:defRPr>
                <a:solidFill>
                  <a:schemeClr val="tx1"/>
                </a:solidFill>
                <a:latin typeface="Arial" charset="0"/>
                <a:cs typeface="Arial" charset="0"/>
              </a:defRPr>
            </a:lvl3pPr>
            <a:lvl4pPr marL="1512888" indent="-215900" eaLnBrk="0" hangingPunct="0">
              <a:defRPr>
                <a:solidFill>
                  <a:schemeClr val="tx1"/>
                </a:solidFill>
                <a:latin typeface="Arial" charset="0"/>
                <a:cs typeface="Arial" charset="0"/>
              </a:defRPr>
            </a:lvl4pPr>
            <a:lvl5pPr marL="1946275" indent="-215900" eaLnBrk="0" hangingPunct="0">
              <a:defRPr>
                <a:solidFill>
                  <a:schemeClr val="tx1"/>
                </a:solidFill>
                <a:latin typeface="Arial" charset="0"/>
                <a:cs typeface="Arial" charset="0"/>
              </a:defRPr>
            </a:lvl5pPr>
            <a:lvl6pPr marL="2403475" indent="-215900" eaLnBrk="0" fontAlgn="base" hangingPunct="0">
              <a:spcBef>
                <a:spcPct val="0"/>
              </a:spcBef>
              <a:spcAft>
                <a:spcPct val="0"/>
              </a:spcAft>
              <a:defRPr>
                <a:solidFill>
                  <a:schemeClr val="tx1"/>
                </a:solidFill>
                <a:latin typeface="Arial" charset="0"/>
                <a:cs typeface="Arial" charset="0"/>
              </a:defRPr>
            </a:lvl6pPr>
            <a:lvl7pPr marL="2860675" indent="-215900" eaLnBrk="0" fontAlgn="base" hangingPunct="0">
              <a:spcBef>
                <a:spcPct val="0"/>
              </a:spcBef>
              <a:spcAft>
                <a:spcPct val="0"/>
              </a:spcAft>
              <a:defRPr>
                <a:solidFill>
                  <a:schemeClr val="tx1"/>
                </a:solidFill>
                <a:latin typeface="Arial" charset="0"/>
                <a:cs typeface="Arial" charset="0"/>
              </a:defRPr>
            </a:lvl7pPr>
            <a:lvl8pPr marL="3317875" indent="-215900" eaLnBrk="0" fontAlgn="base" hangingPunct="0">
              <a:spcBef>
                <a:spcPct val="0"/>
              </a:spcBef>
              <a:spcAft>
                <a:spcPct val="0"/>
              </a:spcAft>
              <a:defRPr>
                <a:solidFill>
                  <a:schemeClr val="tx1"/>
                </a:solidFill>
                <a:latin typeface="Arial" charset="0"/>
                <a:cs typeface="Arial" charset="0"/>
              </a:defRPr>
            </a:lvl8pPr>
            <a:lvl9pPr marL="3775075" indent="-215900" eaLnBrk="0" fontAlgn="base" hangingPunct="0">
              <a:spcBef>
                <a:spcPct val="0"/>
              </a:spcBef>
              <a:spcAft>
                <a:spcPct val="0"/>
              </a:spcAft>
              <a:defRPr>
                <a:solidFill>
                  <a:schemeClr val="tx1"/>
                </a:solidFill>
                <a:latin typeface="Arial" charset="0"/>
                <a:cs typeface="Arial" charset="0"/>
              </a:defRPr>
            </a:lvl9pPr>
          </a:lstStyle>
          <a:p>
            <a:pPr algn="r" eaLnBrk="1" hangingPunct="1"/>
            <a:fld id="{7DF8F07A-E478-4042-A718-83D97EE2E9C8}" type="slidenum">
              <a:rPr lang="en-US" sz="1200" b="1">
                <a:latin typeface="Tahoma" pitchFamily="34" charset="0"/>
              </a:rPr>
              <a:pPr algn="r" eaLnBrk="1" hangingPunct="1"/>
              <a:t>9</a:t>
            </a:fld>
            <a:endParaRPr lang="en-US" sz="1200" b="1">
              <a:latin typeface="Tahoma" pitchFamily="34" charset="0"/>
            </a:endParaRPr>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t>An e-mail program lets you send, receive and manage your e-mail messages.</a:t>
            </a:r>
          </a:p>
          <a:p>
            <a:pPr eaLnBrk="1" hangingPunct="1"/>
            <a:endParaRPr lang="en-US" smtClean="0"/>
          </a:p>
          <a:p>
            <a:pPr eaLnBrk="1" hangingPunct="1"/>
            <a:r>
              <a:rPr lang="en-US" smtClean="0"/>
              <a:t>Some popular programs include these on the slide. Can any of you tell us what program you have?</a:t>
            </a:r>
          </a:p>
          <a:p>
            <a:pPr eaLnBrk="1" hangingPunct="1"/>
            <a:endParaRPr lang="en-US" smtClean="0"/>
          </a:p>
          <a:p>
            <a:pPr eaLnBrk="1" hangingPunct="1"/>
            <a:r>
              <a:rPr lang="en-US" smtClean="0"/>
              <a:t>We’re going to talk a lot about Google mail (or Gmail  www.gmail.com) and show you some areas of interest. </a:t>
            </a:r>
          </a:p>
          <a:p>
            <a:pPr eaLnBrk="1" hangingPunct="1"/>
            <a:r>
              <a:rPr lang="en-US" smtClean="0"/>
              <a:t>(SHOW EXAMPLES) just high level; not detailed.</a:t>
            </a:r>
          </a:p>
          <a:p>
            <a:pPr eaLnBrk="1" hangingPunct="1"/>
            <a:endParaRPr lang="en-US" smtClean="0"/>
          </a:p>
          <a:p>
            <a:pPr eaLnBrk="1" hangingPunct="1"/>
            <a:r>
              <a:rPr lang="en-US" smtClean="0"/>
              <a:t>BDD</a:t>
            </a:r>
          </a:p>
        </p:txBody>
      </p:sp>
      <p:sp>
        <p:nvSpPr>
          <p:cNvPr id="2" name="Footer Placeholder 1"/>
          <p:cNvSpPr>
            <a:spLocks noGrp="1"/>
          </p:cNvSpPr>
          <p:nvPr>
            <p:ph type="ftr" sz="quarter" idx="10"/>
          </p:nvPr>
        </p:nvSpPr>
        <p:spPr/>
        <p:txBody>
          <a:bodyPr/>
          <a:lstStyle/>
          <a:p>
            <a:pPr>
              <a:defRPr/>
            </a:pPr>
            <a:r>
              <a:rPr lang="en-US" smtClean="0"/>
              <a:t>Technology 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265471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196153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32634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7210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06915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9669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 </a:t>
            </a:r>
            <a:r>
              <a:rPr lang="en-US" b="1"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220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64383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0114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a:pPr/>
              <a:t>‹#›</a:t>
            </a:fld>
            <a:endParaRPr lang="en-US"/>
          </a:p>
        </p:txBody>
      </p:sp>
    </p:spTree>
    <p:extLst>
      <p:ext uri="{BB962C8B-B14F-4D97-AF65-F5344CB8AC3E}">
        <p14:creationId xmlns:p14="http://schemas.microsoft.com/office/powerpoint/2010/main" val="23072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a:pPr/>
              <a:t>‹#›</a:t>
            </a:fld>
            <a:endParaRPr lang="en-US"/>
          </a:p>
        </p:txBody>
      </p:sp>
    </p:spTree>
    <p:extLst>
      <p:ext uri="{BB962C8B-B14F-4D97-AF65-F5344CB8AC3E}">
        <p14:creationId xmlns:p14="http://schemas.microsoft.com/office/powerpoint/2010/main" val="30179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174788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83000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9248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38861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192344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18935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 Program Name</a:t>
            </a:r>
            <a:endParaRPr lang="en-US" dirty="0">
              <a:solidFill>
                <a:srgbClr val="2E3333"/>
              </a:solidFill>
              <a:latin typeface="Ubuntu"/>
              <a:cs typeface="Ubuntu"/>
            </a:endParaRPr>
          </a:p>
        </p:txBody>
      </p:sp>
    </p:spTree>
    <p:extLst>
      <p:ext uri="{BB962C8B-B14F-4D97-AF65-F5344CB8AC3E}">
        <p14:creationId xmlns:p14="http://schemas.microsoft.com/office/powerpoint/2010/main" val="300827257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smtClean="0">
                <a:solidFill>
                  <a:srgbClr val="4F5146"/>
                </a:solidFill>
                <a:latin typeface="Ubuntu"/>
              </a:rPr>
              <a:t>Indiana</a:t>
            </a:r>
            <a:endParaRPr lang="en-US" sz="2100" b="0" i="1" kern="1200" spc="-100" dirty="0">
              <a:solidFill>
                <a:srgbClr val="4F5146"/>
              </a:solidFill>
              <a:latin typeface="Ubuntu"/>
            </a:endParaRPr>
          </a:p>
        </p:txBody>
      </p:sp>
    </p:spTree>
    <p:extLst>
      <p:ext uri="{BB962C8B-B14F-4D97-AF65-F5344CB8AC3E}">
        <p14:creationId xmlns:p14="http://schemas.microsoft.com/office/powerpoint/2010/main" val="14172325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8220;alpscoordinator&#8221;@abcmail.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sourceforge.net/projects/passwordsafe/files/passwordsafe/3.30/pwsafe-3.30.exe/download"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libreoffice.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mailto:chickswim77@gmail.com"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Technology I</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22564" name="Text Box 4"/>
          <p:cNvSpPr txBox="1">
            <a:spLocks noChangeArrowheads="1"/>
          </p:cNvSpPr>
          <p:nvPr/>
        </p:nvSpPr>
        <p:spPr bwMode="auto">
          <a:xfrm>
            <a:off x="1057275" y="1563688"/>
            <a:ext cx="7226300" cy="495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b="1" dirty="0">
                <a:latin typeface="+mj-lt"/>
              </a:rPr>
              <a:t>Setting up Google Mail – </a:t>
            </a:r>
            <a:r>
              <a:rPr lang="en-US" sz="2800" b="1" dirty="0" smtClean="0">
                <a:latin typeface="+mj-lt"/>
              </a:rPr>
              <a:t>Gmail</a:t>
            </a:r>
          </a:p>
          <a:p>
            <a:pPr algn="ctr" eaLnBrk="1" hangingPunct="1">
              <a:spcBef>
                <a:spcPct val="50000"/>
              </a:spcBef>
            </a:pPr>
            <a:r>
              <a:rPr lang="en-US" sz="2400" dirty="0" smtClean="0">
                <a:solidFill>
                  <a:srgbClr val="FF0000"/>
                </a:solidFill>
                <a:latin typeface="+mj-lt"/>
              </a:rPr>
              <a:t>See </a:t>
            </a:r>
            <a:r>
              <a:rPr lang="en-US" sz="2400" dirty="0">
                <a:solidFill>
                  <a:srgbClr val="FF0000"/>
                </a:solidFill>
                <a:latin typeface="+mj-lt"/>
              </a:rPr>
              <a:t>#1 and #2</a:t>
            </a:r>
          </a:p>
          <a:p>
            <a:pPr marL="1085850" lvl="1" indent="-342900" eaLnBrk="1" hangingPunct="1">
              <a:spcBef>
                <a:spcPct val="50000"/>
              </a:spcBef>
              <a:buClr>
                <a:schemeClr val="accent1"/>
              </a:buClr>
              <a:buFont typeface="Arial" pitchFamily="34" charset="0"/>
              <a:buChar char="•"/>
            </a:pPr>
            <a:r>
              <a:rPr lang="en-US" sz="2400" dirty="0" smtClean="0">
                <a:latin typeface="+mj-lt"/>
              </a:rPr>
              <a:t>www.gmail.com</a:t>
            </a:r>
            <a:endParaRPr lang="en-US" sz="2400" dirty="0">
              <a:latin typeface="+mj-lt"/>
            </a:endParaRPr>
          </a:p>
          <a:p>
            <a:pPr marL="1085850" lvl="1" indent="-342900" eaLnBrk="1" hangingPunct="1">
              <a:spcBef>
                <a:spcPct val="50000"/>
              </a:spcBef>
              <a:buClr>
                <a:schemeClr val="accent1"/>
              </a:buClr>
              <a:buFont typeface="Arial" pitchFamily="34" charset="0"/>
              <a:buChar char="•"/>
            </a:pPr>
            <a:r>
              <a:rPr lang="en-US" sz="2400" dirty="0" smtClean="0">
                <a:latin typeface="+mj-lt"/>
              </a:rPr>
              <a:t>Click </a:t>
            </a:r>
            <a:r>
              <a:rPr lang="en-US" sz="2400" dirty="0">
                <a:latin typeface="+mj-lt"/>
              </a:rPr>
              <a:t>on “Create an account”</a:t>
            </a:r>
          </a:p>
          <a:p>
            <a:pPr marL="1085850" lvl="1" indent="-342900" eaLnBrk="1" hangingPunct="1">
              <a:spcBef>
                <a:spcPct val="50000"/>
              </a:spcBef>
              <a:buClr>
                <a:schemeClr val="accent1"/>
              </a:buClr>
              <a:buFont typeface="Arial" pitchFamily="34" charset="0"/>
              <a:buChar char="•"/>
            </a:pPr>
            <a:r>
              <a:rPr lang="en-US" sz="2400" dirty="0" smtClean="0">
                <a:latin typeface="+mj-lt"/>
              </a:rPr>
              <a:t>Fill </a:t>
            </a:r>
            <a:r>
              <a:rPr lang="en-US" sz="2400" dirty="0">
                <a:latin typeface="+mj-lt"/>
              </a:rPr>
              <a:t>in the information</a:t>
            </a:r>
          </a:p>
          <a:p>
            <a:pPr marL="1085850" lvl="1" indent="-342900" eaLnBrk="1" hangingPunct="1">
              <a:spcBef>
                <a:spcPct val="50000"/>
              </a:spcBef>
              <a:buClr>
                <a:schemeClr val="accent1"/>
              </a:buClr>
              <a:buFont typeface="Arial" pitchFamily="34" charset="0"/>
              <a:buChar char="•"/>
            </a:pPr>
            <a:r>
              <a:rPr lang="en-US" sz="2400" dirty="0" smtClean="0">
                <a:latin typeface="+mj-lt"/>
              </a:rPr>
              <a:t>Click </a:t>
            </a:r>
            <a:r>
              <a:rPr lang="en-US" sz="2400" dirty="0">
                <a:latin typeface="+mj-lt"/>
              </a:rPr>
              <a:t>on “I accept. Create my account”</a:t>
            </a:r>
          </a:p>
          <a:p>
            <a:pPr marL="1085850" lvl="1" indent="-342900" eaLnBrk="1" hangingPunct="1">
              <a:spcBef>
                <a:spcPct val="50000"/>
              </a:spcBef>
              <a:buClr>
                <a:schemeClr val="accent1"/>
              </a:buClr>
              <a:buFont typeface="Arial" pitchFamily="34" charset="0"/>
              <a:buChar char="•"/>
            </a:pPr>
            <a:r>
              <a:rPr lang="en-US" sz="2400" dirty="0" smtClean="0">
                <a:latin typeface="+mj-lt"/>
              </a:rPr>
              <a:t>Click </a:t>
            </a:r>
            <a:r>
              <a:rPr lang="en-US" sz="2400" dirty="0">
                <a:latin typeface="+mj-lt"/>
              </a:rPr>
              <a:t>on “Show me my account”</a:t>
            </a:r>
          </a:p>
          <a:p>
            <a:pPr lvl="1" indent="0" algn="ctr" eaLnBrk="1" hangingPunct="1">
              <a:spcBef>
                <a:spcPct val="50000"/>
              </a:spcBef>
            </a:pPr>
            <a:r>
              <a:rPr lang="en-US" sz="2400" dirty="0">
                <a:latin typeface="+mj-lt"/>
              </a:rPr>
              <a:t>(</a:t>
            </a:r>
            <a:r>
              <a:rPr lang="en-US" sz="2400" b="1" dirty="0">
                <a:latin typeface="+mj-lt"/>
              </a:rPr>
              <a:t>CAPTCHA</a:t>
            </a:r>
            <a:r>
              <a:rPr lang="en-US" sz="2400" dirty="0">
                <a:latin typeface="+mj-lt"/>
              </a:rPr>
              <a:t>)</a:t>
            </a:r>
          </a:p>
          <a:p>
            <a:pPr eaLnBrk="1" hangingPunct="1">
              <a:spcBef>
                <a:spcPct val="50000"/>
              </a:spcBef>
              <a:buFont typeface="Wingdings" pitchFamily="2" charset="2"/>
              <a:buChar char="q"/>
            </a:pPr>
            <a:endParaRPr lang="en-US" sz="24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10</a:t>
            </a:fld>
            <a:endParaRPr lang="en-US"/>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2564"/>
                                        </p:tgtEl>
                                        <p:attrNameLst>
                                          <p:attrName>style.visibility</p:attrName>
                                        </p:attrNameLst>
                                      </p:cBhvr>
                                      <p:to>
                                        <p:strVal val="visible"/>
                                      </p:to>
                                    </p:set>
                                    <p:anim calcmode="lin" valueType="num">
                                      <p:cBhvr additive="base">
                                        <p:cTn id="7" dur="500" fill="hold"/>
                                        <p:tgtEl>
                                          <p:spTgt spid="322564"/>
                                        </p:tgtEl>
                                        <p:attrNameLst>
                                          <p:attrName>ppt_x</p:attrName>
                                        </p:attrNameLst>
                                      </p:cBhvr>
                                      <p:tavLst>
                                        <p:tav tm="0">
                                          <p:val>
                                            <p:strVal val="#ppt_x"/>
                                          </p:val>
                                        </p:tav>
                                        <p:tav tm="100000">
                                          <p:val>
                                            <p:strVal val="#ppt_x"/>
                                          </p:val>
                                        </p:tav>
                                      </p:tavLst>
                                    </p:anim>
                                    <p:anim calcmode="lin" valueType="num">
                                      <p:cBhvr additive="base">
                                        <p:cTn id="8" dur="500" fill="hold"/>
                                        <p:tgtEl>
                                          <p:spTgt spid="3225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24612" name="Text Box 4"/>
          <p:cNvSpPr txBox="1">
            <a:spLocks noChangeArrowheads="1"/>
          </p:cNvSpPr>
          <p:nvPr/>
        </p:nvSpPr>
        <p:spPr bwMode="auto">
          <a:xfrm>
            <a:off x="1057274" y="1563688"/>
            <a:ext cx="7781925" cy="44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Reading </a:t>
            </a:r>
            <a:r>
              <a:rPr lang="en-US" sz="2800" dirty="0" smtClean="0">
                <a:latin typeface="+mj-lt"/>
              </a:rPr>
              <a:t>Gmail </a:t>
            </a:r>
            <a:endParaRPr lang="en-US" sz="2800" dirty="0">
              <a:latin typeface="+mj-lt"/>
            </a:endParaRPr>
          </a:p>
          <a:p>
            <a:pPr algn="ctr" eaLnBrk="1" hangingPunct="1">
              <a:spcBef>
                <a:spcPct val="50000"/>
              </a:spcBef>
            </a:pPr>
            <a:r>
              <a:rPr lang="en-US" sz="2400" b="1" dirty="0">
                <a:solidFill>
                  <a:srgbClr val="FF0000"/>
                </a:solidFill>
                <a:latin typeface="+mj-lt"/>
              </a:rPr>
              <a:t>See #3</a:t>
            </a:r>
          </a:p>
          <a:p>
            <a:pPr marL="1314450" lvl="1" indent="-571500" eaLnBrk="1" hangingPunct="1">
              <a:buClr>
                <a:schemeClr val="accent1"/>
              </a:buClr>
              <a:buFont typeface="Arial" pitchFamily="34" charset="0"/>
              <a:buChar char="•"/>
            </a:pPr>
            <a:r>
              <a:rPr lang="en-US" sz="2400" dirty="0" smtClean="0">
                <a:latin typeface="+mj-lt"/>
              </a:rPr>
              <a:t>www.gmail.com on </a:t>
            </a:r>
            <a:r>
              <a:rPr lang="en-US" sz="2400" dirty="0">
                <a:latin typeface="+mj-lt"/>
              </a:rPr>
              <a:t>Web </a:t>
            </a:r>
            <a:r>
              <a:rPr lang="en-US" sz="2400" dirty="0" smtClean="0">
                <a:latin typeface="+mj-lt"/>
              </a:rPr>
              <a:t>browser</a:t>
            </a:r>
          </a:p>
          <a:p>
            <a:pPr marL="1314450" lvl="1" indent="-571500" eaLnBrk="1" hangingPunct="1">
              <a:buClr>
                <a:schemeClr val="accent1"/>
              </a:buClr>
              <a:buFont typeface="Arial" pitchFamily="34" charset="0"/>
              <a:buChar char="•"/>
            </a:pPr>
            <a:endParaRPr lang="en-US" sz="2400" dirty="0">
              <a:latin typeface="+mj-lt"/>
            </a:endParaRPr>
          </a:p>
          <a:p>
            <a:pPr marL="1314450" lvl="1" indent="-571500" eaLnBrk="1" hangingPunct="1">
              <a:buClr>
                <a:schemeClr val="accent1"/>
              </a:buClr>
              <a:buFont typeface="Arial" pitchFamily="34" charset="0"/>
              <a:buChar char="•"/>
            </a:pPr>
            <a:r>
              <a:rPr lang="en-US" sz="2400" dirty="0" smtClean="0">
                <a:latin typeface="+mj-lt"/>
              </a:rPr>
              <a:t>Sign </a:t>
            </a:r>
            <a:r>
              <a:rPr lang="en-US" sz="2400" dirty="0">
                <a:latin typeface="+mj-lt"/>
              </a:rPr>
              <a:t>in with USERNAME </a:t>
            </a:r>
            <a:r>
              <a:rPr lang="en-US" sz="2400" dirty="0" smtClean="0">
                <a:latin typeface="+mj-lt"/>
              </a:rPr>
              <a:t>and PASSWORD</a:t>
            </a:r>
          </a:p>
          <a:p>
            <a:pPr marL="1314450" lvl="1" indent="-571500" eaLnBrk="1" hangingPunct="1">
              <a:buClr>
                <a:schemeClr val="accent1"/>
              </a:buClr>
              <a:buFont typeface="Arial" pitchFamily="34" charset="0"/>
              <a:buChar char="•"/>
            </a:pPr>
            <a:endParaRPr lang="en-US" sz="2400" dirty="0">
              <a:latin typeface="+mj-lt"/>
            </a:endParaRPr>
          </a:p>
          <a:p>
            <a:pPr marL="1314450" lvl="1" indent="-571500" eaLnBrk="1" hangingPunct="1">
              <a:buClr>
                <a:schemeClr val="accent1"/>
              </a:buClr>
              <a:buFont typeface="Arial" pitchFamily="34" charset="0"/>
              <a:buChar char="•"/>
            </a:pPr>
            <a:r>
              <a:rPr lang="en-US" sz="2400" dirty="0" smtClean="0">
                <a:latin typeface="+mj-lt"/>
              </a:rPr>
              <a:t>Read </a:t>
            </a:r>
            <a:r>
              <a:rPr lang="en-US" sz="2400" dirty="0">
                <a:latin typeface="+mj-lt"/>
              </a:rPr>
              <a:t>e-mail </a:t>
            </a:r>
            <a:r>
              <a:rPr lang="en-US" sz="2400" dirty="0" smtClean="0">
                <a:latin typeface="+mj-lt"/>
              </a:rPr>
              <a:t>…</a:t>
            </a:r>
            <a:endParaRPr lang="en-US" sz="2400" dirty="0">
              <a:latin typeface="+mj-lt"/>
            </a:endParaRPr>
          </a:p>
          <a:p>
            <a:pPr marL="571500" lvl="0" indent="-571500" eaLnBrk="1" hangingPunct="1">
              <a:spcBef>
                <a:spcPct val="50000"/>
              </a:spcBef>
              <a:buFont typeface="Arial" pitchFamily="34" charset="0"/>
              <a:buChar char="•"/>
            </a:pPr>
            <a:r>
              <a:rPr lang="en-US" sz="2800" dirty="0" smtClean="0">
                <a:solidFill>
                  <a:srgbClr val="000000"/>
                </a:solidFill>
                <a:latin typeface="Ubuntu Light"/>
              </a:rPr>
              <a:t>Read your email from Mike</a:t>
            </a:r>
            <a:endParaRPr lang="en-US" sz="2800" dirty="0">
              <a:solidFill>
                <a:srgbClr val="000000"/>
              </a:solidFill>
              <a:latin typeface="Ubuntu Light"/>
            </a:endParaRPr>
          </a:p>
          <a:p>
            <a:pPr eaLnBrk="1" hangingPunct="1">
              <a:spcBef>
                <a:spcPct val="50000"/>
              </a:spcBef>
            </a:pPr>
            <a:endParaRPr lang="en-US" sz="36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11</a:t>
            </a:fld>
            <a:endParaRPr lang="en-US"/>
          </a:p>
        </p:txBody>
      </p:sp>
      <p:sp>
        <p:nvSpPr>
          <p:cNvPr id="6" name="Rectangle 2"/>
          <p:cNvSpPr txBox="1">
            <a:spLocks noChangeArrowheads="1"/>
          </p:cNvSpPr>
          <p:nvPr/>
        </p:nvSpPr>
        <p:spPr bwMode="auto">
          <a:xfrm>
            <a:off x="1057274" y="274459"/>
            <a:ext cx="64269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4612"/>
                                        </p:tgtEl>
                                        <p:attrNameLst>
                                          <p:attrName>style.visibility</p:attrName>
                                        </p:attrNameLst>
                                      </p:cBhvr>
                                      <p:to>
                                        <p:strVal val="visible"/>
                                      </p:to>
                                    </p:set>
                                    <p:anim calcmode="lin" valueType="num">
                                      <p:cBhvr additive="base">
                                        <p:cTn id="7" dur="500" fill="hold"/>
                                        <p:tgtEl>
                                          <p:spTgt spid="324612"/>
                                        </p:tgtEl>
                                        <p:attrNameLst>
                                          <p:attrName>ppt_x</p:attrName>
                                        </p:attrNameLst>
                                      </p:cBhvr>
                                      <p:tavLst>
                                        <p:tav tm="0">
                                          <p:val>
                                            <p:strVal val="#ppt_x"/>
                                          </p:val>
                                        </p:tav>
                                        <p:tav tm="100000">
                                          <p:val>
                                            <p:strVal val="#ppt_x"/>
                                          </p:val>
                                        </p:tav>
                                      </p:tavLst>
                                    </p:anim>
                                    <p:anim calcmode="lin" valueType="num">
                                      <p:cBhvr additive="base">
                                        <p:cTn id="8" dur="500" fill="hold"/>
                                        <p:tgtEl>
                                          <p:spTgt spid="3246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73412" name="Text Box 4"/>
          <p:cNvSpPr txBox="1">
            <a:spLocks noChangeArrowheads="1"/>
          </p:cNvSpPr>
          <p:nvPr/>
        </p:nvSpPr>
        <p:spPr bwMode="auto">
          <a:xfrm>
            <a:off x="1057275" y="1430338"/>
            <a:ext cx="7226300" cy="512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3600" dirty="0">
                <a:latin typeface="+mj-lt"/>
              </a:rPr>
              <a:t>Addressing an e-mail:</a:t>
            </a:r>
          </a:p>
          <a:p>
            <a:pPr marL="1314450" lvl="1" indent="-571500" eaLnBrk="1" hangingPunct="1">
              <a:spcBef>
                <a:spcPct val="50000"/>
              </a:spcBef>
              <a:buClr>
                <a:schemeClr val="accent1"/>
              </a:buClr>
              <a:buFont typeface="Arial" pitchFamily="34" charset="0"/>
              <a:buChar char="•"/>
            </a:pPr>
            <a:r>
              <a:rPr lang="en-US" sz="2800" dirty="0" smtClean="0">
                <a:latin typeface="+mj-lt"/>
              </a:rPr>
              <a:t>Parts </a:t>
            </a:r>
            <a:r>
              <a:rPr lang="en-US" sz="2800" dirty="0">
                <a:latin typeface="+mj-lt"/>
              </a:rPr>
              <a:t>of an e-mail address:    </a:t>
            </a:r>
            <a:r>
              <a:rPr lang="en-US" sz="2800" dirty="0" smtClean="0">
                <a:latin typeface="+mj-lt"/>
              </a:rPr>
              <a:t>  </a:t>
            </a:r>
          </a:p>
          <a:p>
            <a:pPr marL="1714500" lvl="2" indent="-571500" eaLnBrk="1" hangingPunct="1">
              <a:spcBef>
                <a:spcPct val="50000"/>
              </a:spcBef>
              <a:buFont typeface="Courier New" pitchFamily="49" charset="0"/>
              <a:buChar char="o"/>
            </a:pPr>
            <a:r>
              <a:rPr lang="en-US" sz="2800" dirty="0" smtClean="0">
                <a:latin typeface="+mj-lt"/>
              </a:rPr>
              <a:t>alpstechnology@gmail.com</a:t>
            </a:r>
            <a:endParaRPr lang="en-US" sz="2800" dirty="0">
              <a:latin typeface="+mj-lt"/>
            </a:endParaRPr>
          </a:p>
          <a:p>
            <a:pPr marL="1714500" lvl="2" indent="-571500" eaLnBrk="1" hangingPunct="1">
              <a:spcBef>
                <a:spcPct val="50000"/>
              </a:spcBef>
              <a:buFont typeface="Courier New" pitchFamily="49" charset="0"/>
              <a:buChar char="o"/>
            </a:pPr>
            <a:r>
              <a:rPr lang="en-US" sz="2800" dirty="0" smtClean="0">
                <a:latin typeface="+mj-lt"/>
              </a:rPr>
              <a:t>chocolat@purdue.edu</a:t>
            </a:r>
          </a:p>
          <a:p>
            <a:pPr marL="1714500" lvl="2" indent="-571500" eaLnBrk="1" hangingPunct="1">
              <a:spcBef>
                <a:spcPct val="50000"/>
              </a:spcBef>
              <a:buFont typeface="Courier New" pitchFamily="49" charset="0"/>
              <a:buChar char="o"/>
            </a:pPr>
            <a:r>
              <a:rPr lang="en-US" sz="2800" dirty="0" smtClean="0">
                <a:latin typeface="+mj-lt"/>
              </a:rPr>
              <a:t>chickswim77@yahoo.com</a:t>
            </a:r>
            <a:endParaRPr lang="en-US" sz="2800" dirty="0">
              <a:latin typeface="+mj-lt"/>
            </a:endParaRPr>
          </a:p>
          <a:p>
            <a:pPr marL="1314450" lvl="1" indent="-571500" eaLnBrk="1" hangingPunct="1">
              <a:spcBef>
                <a:spcPct val="50000"/>
              </a:spcBef>
              <a:buClr>
                <a:schemeClr val="accent1"/>
              </a:buClr>
              <a:buFont typeface="Arial" pitchFamily="34" charset="0"/>
              <a:buChar char="•"/>
            </a:pPr>
            <a:r>
              <a:rPr lang="en-US" sz="2800" dirty="0" smtClean="0">
                <a:latin typeface="+mj-lt"/>
              </a:rPr>
              <a:t>Check </a:t>
            </a:r>
            <a:r>
              <a:rPr lang="en-US" sz="2800" dirty="0">
                <a:latin typeface="+mj-lt"/>
              </a:rPr>
              <a:t>the address!</a:t>
            </a:r>
          </a:p>
          <a:p>
            <a:pPr eaLnBrk="1" hangingPunct="1">
              <a:spcBef>
                <a:spcPct val="50000"/>
              </a:spcBef>
              <a:buFont typeface="Wingdings" pitchFamily="2" charset="2"/>
              <a:buChar char="q"/>
            </a:pPr>
            <a:endParaRPr lang="en-US" dirty="0">
              <a:latin typeface="Tahoma" pitchFamily="34" charset="0"/>
            </a:endParaRPr>
          </a:p>
          <a:p>
            <a:pPr marL="571500" indent="-571500" eaLnBrk="1" hangingPunct="1">
              <a:spcBef>
                <a:spcPct val="50000"/>
              </a:spcBef>
              <a:buFont typeface="Arial" pitchFamily="34" charset="0"/>
              <a:buChar char="•"/>
            </a:pPr>
            <a:r>
              <a:rPr lang="en-US" sz="3600" dirty="0">
                <a:latin typeface="+mj-lt"/>
              </a:rPr>
              <a:t>EXERCISES</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12</a:t>
            </a:fld>
            <a:endParaRPr lang="en-US"/>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additive="base">
                                        <p:cTn id="7" dur="500" fill="hold"/>
                                        <p:tgtEl>
                                          <p:spTgt spid="273412"/>
                                        </p:tgtEl>
                                        <p:attrNameLst>
                                          <p:attrName>ppt_x</p:attrName>
                                        </p:attrNameLst>
                                      </p:cBhvr>
                                      <p:tavLst>
                                        <p:tav tm="0">
                                          <p:val>
                                            <p:strVal val="#ppt_x"/>
                                          </p:val>
                                        </p:tav>
                                        <p:tav tm="100000">
                                          <p:val>
                                            <p:strVal val="#ppt_x"/>
                                          </p:val>
                                        </p:tav>
                                      </p:tavLst>
                                    </p:anim>
                                    <p:anim calcmode="lin" valueType="num">
                                      <p:cBhvr additive="base">
                                        <p:cTn id="8" dur="500" fill="hold"/>
                                        <p:tgtEl>
                                          <p:spTgt spid="273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26660" name="Text Box 4"/>
          <p:cNvSpPr txBox="1">
            <a:spLocks noChangeArrowheads="1"/>
          </p:cNvSpPr>
          <p:nvPr/>
        </p:nvSpPr>
        <p:spPr bwMode="auto">
          <a:xfrm>
            <a:off x="1057275" y="1416050"/>
            <a:ext cx="7226300" cy="403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Creating your contacts:</a:t>
            </a:r>
          </a:p>
          <a:p>
            <a:pPr algn="ctr" eaLnBrk="1" hangingPunct="1">
              <a:spcBef>
                <a:spcPct val="50000"/>
              </a:spcBef>
            </a:pPr>
            <a:r>
              <a:rPr lang="en-US" sz="2800" b="1" dirty="0">
                <a:solidFill>
                  <a:srgbClr val="FF0000"/>
                </a:solidFill>
                <a:latin typeface="+mj-lt"/>
              </a:rPr>
              <a:t>See #5 then #15 for more future contacts</a:t>
            </a:r>
          </a:p>
          <a:p>
            <a:pPr marL="1314450" lvl="1" indent="-571500" eaLnBrk="1" hangingPunct="1">
              <a:spcBef>
                <a:spcPct val="50000"/>
              </a:spcBef>
              <a:buClr>
                <a:schemeClr val="accent1"/>
              </a:buClr>
              <a:buFont typeface="Arial" pitchFamily="34" charset="0"/>
              <a:buChar char="•"/>
            </a:pPr>
            <a:r>
              <a:rPr lang="en-US" sz="2400" dirty="0" smtClean="0">
                <a:latin typeface="+mj-lt"/>
              </a:rPr>
              <a:t>ALPsTechnology@gmail.com (Mike)</a:t>
            </a:r>
            <a:endParaRPr lang="en-US" sz="2400" dirty="0">
              <a:latin typeface="+mj-lt"/>
            </a:endParaRPr>
          </a:p>
          <a:p>
            <a:pPr marL="1314450" lvl="1" indent="-571500" eaLnBrk="1" hangingPunct="1">
              <a:spcBef>
                <a:spcPct val="50000"/>
              </a:spcBef>
              <a:buClr>
                <a:schemeClr val="accent1"/>
              </a:buClr>
              <a:buFont typeface="Arial" pitchFamily="34" charset="0"/>
              <a:buChar char="•"/>
            </a:pPr>
            <a:r>
              <a:rPr lang="en-US" sz="2400" dirty="0" smtClean="0">
                <a:latin typeface="+mj-lt"/>
              </a:rPr>
              <a:t>chickswim77@yahoo.com (Jennifer)</a:t>
            </a:r>
            <a:endParaRPr lang="en-US" sz="2400" dirty="0">
              <a:latin typeface="+mj-lt"/>
            </a:endParaRPr>
          </a:p>
          <a:p>
            <a:pPr marL="1314450" lvl="1" indent="-571500" eaLnBrk="1" hangingPunct="1">
              <a:spcBef>
                <a:spcPct val="50000"/>
              </a:spcBef>
              <a:buClr>
                <a:schemeClr val="accent1"/>
              </a:buClr>
              <a:buFont typeface="Arial" pitchFamily="34" charset="0"/>
              <a:buChar char="•"/>
            </a:pPr>
            <a:r>
              <a:rPr lang="en-US" sz="2400" dirty="0">
                <a:latin typeface="+mj-lt"/>
              </a:rPr>
              <a:t> </a:t>
            </a:r>
            <a:r>
              <a:rPr lang="en-US" sz="2400" dirty="0" smtClean="0">
                <a:latin typeface="+mj-lt"/>
                <a:hlinkClick r:id="rId3"/>
              </a:rPr>
              <a:t>“alpscoordinator”@abcmail.com</a:t>
            </a:r>
            <a:endParaRPr lang="en-US" sz="2400" dirty="0" smtClean="0">
              <a:latin typeface="+mj-lt"/>
            </a:endParaRPr>
          </a:p>
          <a:p>
            <a:pPr marL="1314450" lvl="1" indent="-571500" eaLnBrk="1" hangingPunct="1">
              <a:spcBef>
                <a:spcPct val="50000"/>
              </a:spcBef>
              <a:buClr>
                <a:schemeClr val="accent1"/>
              </a:buClr>
              <a:buFont typeface="Arial" pitchFamily="34" charset="0"/>
              <a:buChar char="•"/>
            </a:pPr>
            <a:r>
              <a:rPr lang="en-US" sz="2400" dirty="0" smtClean="0">
                <a:latin typeface="+mj-lt"/>
              </a:rPr>
              <a:t>Your helper</a:t>
            </a:r>
            <a:endParaRPr lang="en-US" sz="2400" dirty="0">
              <a:latin typeface="+mj-lt"/>
            </a:endParaRPr>
          </a:p>
          <a:p>
            <a:pPr marL="571500" indent="-571500" eaLnBrk="1" hangingPunct="1">
              <a:spcBef>
                <a:spcPct val="50000"/>
              </a:spcBef>
              <a:buFont typeface="Arial" pitchFamily="34" charset="0"/>
              <a:buChar char="•"/>
            </a:pPr>
            <a:r>
              <a:rPr lang="en-US" sz="2800" dirty="0">
                <a:latin typeface="+mj-lt"/>
              </a:rPr>
              <a:t>EXERCISES</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13</a:t>
            </a:fld>
            <a:endParaRPr lang="en-US"/>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additive="base">
                                        <p:cTn id="7" dur="500" fill="hold"/>
                                        <p:tgtEl>
                                          <p:spTgt spid="326660"/>
                                        </p:tgtEl>
                                        <p:attrNameLst>
                                          <p:attrName>ppt_x</p:attrName>
                                        </p:attrNameLst>
                                      </p:cBhvr>
                                      <p:tavLst>
                                        <p:tav tm="0">
                                          <p:val>
                                            <p:strVal val="#ppt_x"/>
                                          </p:val>
                                        </p:tav>
                                        <p:tav tm="100000">
                                          <p:val>
                                            <p:strVal val="#ppt_x"/>
                                          </p:val>
                                        </p:tav>
                                      </p:tavLst>
                                    </p:anim>
                                    <p:anim calcmode="lin" valueType="num">
                                      <p:cBhvr additive="base">
                                        <p:cTn id="8" dur="500" fill="hold"/>
                                        <p:tgtEl>
                                          <p:spTgt spid="3266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75460" name="Text Box 4"/>
          <p:cNvSpPr txBox="1">
            <a:spLocks noChangeArrowheads="1"/>
          </p:cNvSpPr>
          <p:nvPr/>
        </p:nvSpPr>
        <p:spPr bwMode="auto">
          <a:xfrm>
            <a:off x="1057275" y="1563688"/>
            <a:ext cx="7226300" cy="389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Font typeface="Arial" pitchFamily="34" charset="0"/>
              <a:buChar char="•"/>
            </a:pPr>
            <a:r>
              <a:rPr lang="en-US" sz="2800" dirty="0">
                <a:latin typeface="+mj-lt"/>
              </a:rPr>
              <a:t>Sending a good message:</a:t>
            </a:r>
          </a:p>
          <a:p>
            <a:pPr algn="ctr" eaLnBrk="1" hangingPunct="1">
              <a:spcBef>
                <a:spcPct val="50000"/>
              </a:spcBef>
            </a:pPr>
            <a:r>
              <a:rPr lang="en-US" sz="2800" b="1" dirty="0">
                <a:solidFill>
                  <a:srgbClr val="FF0000"/>
                </a:solidFill>
                <a:latin typeface="+mj-lt"/>
              </a:rPr>
              <a:t>See #7</a:t>
            </a:r>
          </a:p>
          <a:p>
            <a:pPr marL="1085850" lvl="1" indent="-342900" eaLnBrk="1" hangingPunct="1">
              <a:spcBef>
                <a:spcPct val="50000"/>
              </a:spcBef>
              <a:buClr>
                <a:schemeClr val="accent1"/>
              </a:buClr>
              <a:buFont typeface="Arial" pitchFamily="34" charset="0"/>
              <a:buChar char="•"/>
            </a:pPr>
            <a:r>
              <a:rPr lang="en-US" sz="2400" dirty="0" smtClean="0">
                <a:latin typeface="+mj-lt"/>
              </a:rPr>
              <a:t>Writing </a:t>
            </a:r>
            <a:r>
              <a:rPr lang="en-US" sz="2400" dirty="0">
                <a:latin typeface="+mj-lt"/>
              </a:rPr>
              <a:t>style and tone</a:t>
            </a:r>
          </a:p>
          <a:p>
            <a:pPr marL="1085850" lvl="1" indent="-342900" eaLnBrk="1" hangingPunct="1">
              <a:spcBef>
                <a:spcPct val="50000"/>
              </a:spcBef>
              <a:buClr>
                <a:schemeClr val="accent1"/>
              </a:buClr>
              <a:buFont typeface="Arial" pitchFamily="34" charset="0"/>
              <a:buChar char="•"/>
            </a:pPr>
            <a:r>
              <a:rPr lang="en-US" sz="2400" dirty="0" smtClean="0">
                <a:latin typeface="+mj-lt"/>
              </a:rPr>
              <a:t>Font</a:t>
            </a:r>
            <a:r>
              <a:rPr lang="en-US" sz="2400" dirty="0">
                <a:latin typeface="+mj-lt"/>
              </a:rPr>
              <a:t>, color</a:t>
            </a:r>
          </a:p>
          <a:p>
            <a:pPr marL="1085850" lvl="1" indent="-342900" eaLnBrk="1" hangingPunct="1">
              <a:spcBef>
                <a:spcPct val="50000"/>
              </a:spcBef>
              <a:buClr>
                <a:schemeClr val="accent1"/>
              </a:buClr>
              <a:buFont typeface="Arial" pitchFamily="34" charset="0"/>
              <a:buChar char="•"/>
            </a:pPr>
            <a:r>
              <a:rPr lang="en-US" sz="2400" dirty="0" smtClean="0">
                <a:latin typeface="+mj-lt"/>
              </a:rPr>
              <a:t>Subject </a:t>
            </a:r>
            <a:r>
              <a:rPr lang="en-US" sz="2400" dirty="0">
                <a:latin typeface="+mj-lt"/>
              </a:rPr>
              <a:t>lines</a:t>
            </a:r>
          </a:p>
          <a:p>
            <a:pPr eaLnBrk="1" hangingPunct="1">
              <a:spcBef>
                <a:spcPct val="50000"/>
              </a:spcBef>
            </a:pPr>
            <a:endParaRPr lang="en-US" b="1" dirty="0">
              <a:latin typeface="Tahoma" pitchFamily="34" charset="0"/>
            </a:endParaRPr>
          </a:p>
          <a:p>
            <a:pPr marL="457200" indent="-457200" eaLnBrk="1" hangingPunct="1">
              <a:spcBef>
                <a:spcPct val="50000"/>
              </a:spcBef>
              <a:buFont typeface="Arial" pitchFamily="34" charset="0"/>
              <a:buChar char="•"/>
            </a:pPr>
            <a:r>
              <a:rPr lang="en-US" sz="2800" dirty="0">
                <a:latin typeface="+mj-lt"/>
                <a:sym typeface="Wingdings" pitchFamily="2" charset="2"/>
              </a:rPr>
              <a:t>EXERCISES</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14</a:t>
            </a:fld>
            <a:endParaRPr lang="en-US"/>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5460"/>
                                        </p:tgtEl>
                                        <p:attrNameLst>
                                          <p:attrName>style.visibility</p:attrName>
                                        </p:attrNameLst>
                                      </p:cBhvr>
                                      <p:to>
                                        <p:strVal val="visible"/>
                                      </p:to>
                                    </p:set>
                                    <p:anim calcmode="lin" valueType="num">
                                      <p:cBhvr additive="base">
                                        <p:cTn id="7" dur="500" fill="hold"/>
                                        <p:tgtEl>
                                          <p:spTgt spid="275460"/>
                                        </p:tgtEl>
                                        <p:attrNameLst>
                                          <p:attrName>ppt_x</p:attrName>
                                        </p:attrNameLst>
                                      </p:cBhvr>
                                      <p:tavLst>
                                        <p:tav tm="0">
                                          <p:val>
                                            <p:strVal val="#ppt_x"/>
                                          </p:val>
                                        </p:tav>
                                        <p:tav tm="100000">
                                          <p:val>
                                            <p:strVal val="#ppt_x"/>
                                          </p:val>
                                        </p:tav>
                                      </p:tavLst>
                                    </p:anim>
                                    <p:anim calcmode="lin" valueType="num">
                                      <p:cBhvr additive="base">
                                        <p:cTn id="8" dur="500" fill="hold"/>
                                        <p:tgtEl>
                                          <p:spTgt spid="2754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77508" name="Text Box 4"/>
          <p:cNvSpPr txBox="1">
            <a:spLocks noChangeArrowheads="1"/>
          </p:cNvSpPr>
          <p:nvPr/>
        </p:nvSpPr>
        <p:spPr bwMode="auto">
          <a:xfrm>
            <a:off x="1057275" y="1563688"/>
            <a:ext cx="7226300" cy="363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Receiving a message:</a:t>
            </a:r>
          </a:p>
          <a:p>
            <a:pPr marL="1200150" lvl="1" indent="-457200" eaLnBrk="1" hangingPunct="1">
              <a:spcBef>
                <a:spcPct val="50000"/>
              </a:spcBef>
              <a:buClr>
                <a:schemeClr val="accent1"/>
              </a:buClr>
              <a:buFont typeface="Arial" pitchFamily="34" charset="0"/>
              <a:buChar char="•"/>
            </a:pPr>
            <a:r>
              <a:rPr lang="en-US" sz="2400" dirty="0" smtClean="0">
                <a:latin typeface="+mj-lt"/>
              </a:rPr>
              <a:t>Opening </a:t>
            </a:r>
            <a:r>
              <a:rPr lang="en-US" sz="2400" dirty="0">
                <a:latin typeface="+mj-lt"/>
              </a:rPr>
              <a:t>a message </a:t>
            </a:r>
            <a:r>
              <a:rPr lang="en-US" sz="2400" b="1" dirty="0" smtClean="0">
                <a:latin typeface="+mj-lt"/>
              </a:rPr>
              <a:t>	</a:t>
            </a:r>
            <a:r>
              <a:rPr lang="en-US" sz="2400" b="1" dirty="0" smtClean="0">
                <a:solidFill>
                  <a:srgbClr val="FF0000"/>
                </a:solidFill>
                <a:latin typeface="+mj-lt"/>
              </a:rPr>
              <a:t>See </a:t>
            </a:r>
            <a:r>
              <a:rPr lang="en-US" sz="2400" b="1" dirty="0">
                <a:solidFill>
                  <a:srgbClr val="FF0000"/>
                </a:solidFill>
                <a:latin typeface="+mj-lt"/>
              </a:rPr>
              <a:t>#8</a:t>
            </a:r>
          </a:p>
          <a:p>
            <a:pPr marL="1200150" lvl="1" indent="-457200" eaLnBrk="1" hangingPunct="1">
              <a:spcBef>
                <a:spcPct val="50000"/>
              </a:spcBef>
              <a:buClr>
                <a:schemeClr val="accent1"/>
              </a:buClr>
              <a:buFont typeface="Arial" pitchFamily="34" charset="0"/>
              <a:buChar char="•"/>
            </a:pPr>
            <a:r>
              <a:rPr lang="en-US" sz="2400" dirty="0" smtClean="0">
                <a:latin typeface="+mj-lt"/>
              </a:rPr>
              <a:t>Opening </a:t>
            </a:r>
            <a:r>
              <a:rPr lang="en-US" sz="2400" dirty="0">
                <a:latin typeface="+mj-lt"/>
              </a:rPr>
              <a:t>an </a:t>
            </a:r>
            <a:r>
              <a:rPr lang="en-US" sz="2400" dirty="0" smtClean="0">
                <a:latin typeface="+mj-lt"/>
              </a:rPr>
              <a:t>attachment</a:t>
            </a:r>
            <a:r>
              <a:rPr lang="en-US" sz="2400" dirty="0">
                <a:latin typeface="+mj-lt"/>
              </a:rPr>
              <a:t/>
            </a:r>
            <a:br>
              <a:rPr lang="en-US" sz="2400" dirty="0">
                <a:latin typeface="+mj-lt"/>
              </a:rPr>
            </a:br>
            <a:r>
              <a:rPr lang="en-US" sz="2400" dirty="0" smtClean="0">
                <a:latin typeface="+mj-lt"/>
              </a:rPr>
              <a:t>(</a:t>
            </a:r>
            <a:r>
              <a:rPr lang="en-US" sz="2400" dirty="0">
                <a:latin typeface="+mj-lt"/>
              </a:rPr>
              <a:t>Be careful of viruses</a:t>
            </a:r>
            <a:r>
              <a:rPr lang="en-US" sz="2400" dirty="0" smtClean="0">
                <a:latin typeface="+mj-lt"/>
              </a:rPr>
              <a:t>)   </a:t>
            </a:r>
            <a:r>
              <a:rPr lang="en-US" sz="2400" b="1" dirty="0" smtClean="0">
                <a:solidFill>
                  <a:srgbClr val="FF0000"/>
                </a:solidFill>
                <a:latin typeface="+mj-lt"/>
              </a:rPr>
              <a:t>See </a:t>
            </a:r>
            <a:r>
              <a:rPr lang="en-US" sz="2400" b="1" dirty="0">
                <a:solidFill>
                  <a:srgbClr val="FF0000"/>
                </a:solidFill>
                <a:latin typeface="+mj-lt"/>
              </a:rPr>
              <a:t>#</a:t>
            </a:r>
            <a:r>
              <a:rPr lang="en-US" sz="2400" b="1" dirty="0" smtClean="0">
                <a:solidFill>
                  <a:srgbClr val="FF0000"/>
                </a:solidFill>
                <a:latin typeface="+mj-lt"/>
              </a:rPr>
              <a:t>16</a:t>
            </a:r>
          </a:p>
          <a:p>
            <a:pPr marL="1200150" lvl="1" indent="-457200" eaLnBrk="1" hangingPunct="1">
              <a:spcBef>
                <a:spcPct val="50000"/>
              </a:spcBef>
              <a:buClr>
                <a:schemeClr val="accent1"/>
              </a:buClr>
              <a:buFont typeface="Arial" pitchFamily="34" charset="0"/>
              <a:buChar char="•"/>
            </a:pPr>
            <a:endParaRPr lang="en-US" sz="2400" b="1" dirty="0">
              <a:latin typeface="+mj-lt"/>
            </a:endParaRPr>
          </a:p>
          <a:p>
            <a:pPr marL="571500" indent="-571500" eaLnBrk="1" hangingPunct="1">
              <a:spcBef>
                <a:spcPct val="50000"/>
              </a:spcBef>
              <a:buFont typeface="Arial" pitchFamily="34" charset="0"/>
              <a:buChar char="•"/>
            </a:pPr>
            <a:r>
              <a:rPr lang="en-US" sz="2800" dirty="0" smtClean="0">
                <a:latin typeface="+mj-lt"/>
              </a:rPr>
              <a:t>EXAMPLES:</a:t>
            </a:r>
            <a:br>
              <a:rPr lang="en-US" sz="2800" dirty="0" smtClean="0">
                <a:latin typeface="+mj-lt"/>
              </a:rPr>
            </a:br>
            <a:r>
              <a:rPr lang="en-US" sz="2800" dirty="0" smtClean="0">
                <a:latin typeface="+mj-lt"/>
              </a:rPr>
              <a:t>Did you open my email w/attachment?</a:t>
            </a:r>
            <a:endParaRPr lang="en-US" sz="2800" dirty="0">
              <a:latin typeface="+mj-lt"/>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15</a:t>
            </a:fld>
            <a:endParaRPr lang="en-US" dirty="0"/>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additive="base">
                                        <p:cTn id="7" dur="500" fill="hold"/>
                                        <p:tgtEl>
                                          <p:spTgt spid="277508"/>
                                        </p:tgtEl>
                                        <p:attrNameLst>
                                          <p:attrName>ppt_x</p:attrName>
                                        </p:attrNameLst>
                                      </p:cBhvr>
                                      <p:tavLst>
                                        <p:tav tm="0">
                                          <p:val>
                                            <p:strVal val="#ppt_x"/>
                                          </p:val>
                                        </p:tav>
                                        <p:tav tm="100000">
                                          <p:val>
                                            <p:strVal val="#ppt_x"/>
                                          </p:val>
                                        </p:tav>
                                      </p:tavLst>
                                    </p:anim>
                                    <p:anim calcmode="lin" valueType="num">
                                      <p:cBhvr additive="base">
                                        <p:cTn id="8" dur="500" fill="hold"/>
                                        <p:tgtEl>
                                          <p:spTgt spid="2775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79556" name="Text Box 4"/>
          <p:cNvSpPr txBox="1">
            <a:spLocks noChangeArrowheads="1"/>
          </p:cNvSpPr>
          <p:nvPr/>
        </p:nvSpPr>
        <p:spPr bwMode="auto">
          <a:xfrm>
            <a:off x="1057275" y="1563688"/>
            <a:ext cx="7226300" cy="513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cs typeface="Vani" pitchFamily="34" charset="0"/>
              </a:rPr>
              <a:t>Replying to a message:</a:t>
            </a:r>
          </a:p>
          <a:p>
            <a:pPr marL="914400" lvl="1" indent="-457200" eaLnBrk="1" hangingPunct="1">
              <a:spcBef>
                <a:spcPct val="50000"/>
              </a:spcBef>
              <a:buClr>
                <a:schemeClr val="accent1"/>
              </a:buClr>
              <a:buFont typeface="Arial" pitchFamily="34" charset="0"/>
              <a:buChar char="•"/>
            </a:pPr>
            <a:r>
              <a:rPr lang="en-US" sz="2400" dirty="0" smtClean="0">
                <a:latin typeface="+mj-lt"/>
                <a:cs typeface="Vani" pitchFamily="34" charset="0"/>
              </a:rPr>
              <a:t>Replying </a:t>
            </a:r>
            <a:r>
              <a:rPr lang="en-US" sz="2400" dirty="0">
                <a:latin typeface="+mj-lt"/>
                <a:cs typeface="Vani" pitchFamily="34" charset="0"/>
              </a:rPr>
              <a:t>to a message</a:t>
            </a:r>
          </a:p>
          <a:p>
            <a:pPr marL="914400" lvl="1" indent="-457200" eaLnBrk="1" hangingPunct="1">
              <a:spcBef>
                <a:spcPct val="50000"/>
              </a:spcBef>
              <a:buClr>
                <a:schemeClr val="accent1"/>
              </a:buClr>
              <a:buFont typeface="Arial" pitchFamily="34" charset="0"/>
              <a:buChar char="•"/>
            </a:pPr>
            <a:r>
              <a:rPr lang="en-US" sz="2400" dirty="0" smtClean="0">
                <a:latin typeface="+mj-lt"/>
                <a:cs typeface="Vani" pitchFamily="34" charset="0"/>
              </a:rPr>
              <a:t>Forward </a:t>
            </a:r>
            <a:r>
              <a:rPr lang="en-US" sz="2400" dirty="0">
                <a:latin typeface="+mj-lt"/>
                <a:cs typeface="Vani" pitchFamily="34" charset="0"/>
              </a:rPr>
              <a:t>a message</a:t>
            </a:r>
            <a:r>
              <a:rPr lang="en-US" sz="2400" dirty="0">
                <a:latin typeface="+mj-lt"/>
                <a:cs typeface="Vani" pitchFamily="34" charset="0"/>
                <a:sym typeface="Wingdings" pitchFamily="2" charset="2"/>
              </a:rPr>
              <a:t> </a:t>
            </a:r>
          </a:p>
          <a:p>
            <a:pPr marL="914400" lvl="1" indent="-457200" eaLnBrk="1" hangingPunct="1">
              <a:spcBef>
                <a:spcPct val="50000"/>
              </a:spcBef>
              <a:buClr>
                <a:schemeClr val="accent1"/>
              </a:buClr>
              <a:buFont typeface="Arial" pitchFamily="34" charset="0"/>
              <a:buChar char="•"/>
            </a:pPr>
            <a:r>
              <a:rPr lang="en-US" sz="2400" dirty="0" smtClean="0">
                <a:latin typeface="+mj-lt"/>
                <a:cs typeface="Vani" pitchFamily="34" charset="0"/>
              </a:rPr>
              <a:t>Attach </a:t>
            </a:r>
            <a:r>
              <a:rPr lang="en-US" sz="2400" dirty="0">
                <a:latin typeface="+mj-lt"/>
                <a:cs typeface="Vani" pitchFamily="34" charset="0"/>
              </a:rPr>
              <a:t>a file to a message</a:t>
            </a:r>
          </a:p>
          <a:p>
            <a:pPr marL="571500" indent="-571500" eaLnBrk="1" hangingPunct="1">
              <a:spcBef>
                <a:spcPct val="50000"/>
              </a:spcBef>
              <a:buFont typeface="Arial" pitchFamily="34" charset="0"/>
              <a:buChar char="•"/>
            </a:pPr>
            <a:r>
              <a:rPr lang="en-US" sz="2800" dirty="0" smtClean="0">
                <a:latin typeface="+mj-lt"/>
                <a:cs typeface="Vani" pitchFamily="34" charset="0"/>
              </a:rPr>
              <a:t>EXERCISES</a:t>
            </a:r>
          </a:p>
          <a:p>
            <a:pPr marL="914400" lvl="1" indent="-457200" eaLnBrk="1" hangingPunct="1">
              <a:spcBef>
                <a:spcPct val="50000"/>
              </a:spcBef>
              <a:buClr>
                <a:srgbClr val="D90B00"/>
              </a:buClr>
              <a:buFont typeface="Arial" pitchFamily="34" charset="0"/>
              <a:buChar char="•"/>
            </a:pPr>
            <a:r>
              <a:rPr lang="en-US" sz="2400" dirty="0" smtClean="0">
                <a:solidFill>
                  <a:srgbClr val="000000"/>
                </a:solidFill>
                <a:latin typeface="Ubuntu Light"/>
                <a:cs typeface="Vani" pitchFamily="34" charset="0"/>
              </a:rPr>
              <a:t>Reply </a:t>
            </a:r>
            <a:r>
              <a:rPr lang="en-US" sz="2400" dirty="0">
                <a:solidFill>
                  <a:srgbClr val="000000"/>
                </a:solidFill>
                <a:latin typeface="Ubuntu Light"/>
                <a:cs typeface="Vani" pitchFamily="34" charset="0"/>
              </a:rPr>
              <a:t>to </a:t>
            </a:r>
            <a:r>
              <a:rPr lang="en-US" sz="2400" dirty="0" smtClean="0">
                <a:solidFill>
                  <a:srgbClr val="000000"/>
                </a:solidFill>
                <a:latin typeface="Ubuntu Light"/>
                <a:cs typeface="Vani" pitchFamily="34" charset="0"/>
              </a:rPr>
              <a:t>my class list “How’s class?”</a:t>
            </a:r>
          </a:p>
          <a:p>
            <a:pPr marL="914400" lvl="1" indent="-457200" eaLnBrk="1" hangingPunct="1">
              <a:spcBef>
                <a:spcPct val="50000"/>
              </a:spcBef>
              <a:buClr>
                <a:srgbClr val="D90B00"/>
              </a:buClr>
              <a:buFont typeface="Arial" pitchFamily="34" charset="0"/>
              <a:buChar char="•"/>
            </a:pPr>
            <a:r>
              <a:rPr lang="en-US" sz="2400" dirty="0" smtClean="0">
                <a:solidFill>
                  <a:srgbClr val="000000"/>
                </a:solidFill>
                <a:latin typeface="Ubuntu Light"/>
                <a:cs typeface="Vani" pitchFamily="34" charset="0"/>
              </a:rPr>
              <a:t>Forward class list to Jenny</a:t>
            </a:r>
          </a:p>
          <a:p>
            <a:pPr marL="914400" lvl="1" indent="-457200" eaLnBrk="1" hangingPunct="1">
              <a:spcBef>
                <a:spcPct val="50000"/>
              </a:spcBef>
              <a:buClr>
                <a:srgbClr val="D90B00"/>
              </a:buClr>
              <a:buFont typeface="Arial" pitchFamily="34" charset="0"/>
              <a:buChar char="•"/>
            </a:pPr>
            <a:r>
              <a:rPr lang="en-US" sz="2400" dirty="0" smtClean="0">
                <a:solidFill>
                  <a:srgbClr val="000000"/>
                </a:solidFill>
                <a:latin typeface="Ubuntu Light"/>
                <a:cs typeface="Vani" pitchFamily="34" charset="0"/>
              </a:rPr>
              <a:t>Attach your picture; send to Mike</a:t>
            </a:r>
            <a:endParaRPr lang="en-US" sz="2400" dirty="0">
              <a:solidFill>
                <a:srgbClr val="000000"/>
              </a:solidFill>
              <a:latin typeface="Ubuntu Light"/>
              <a:cs typeface="Vani" pitchFamily="34" charset="0"/>
            </a:endParaRPr>
          </a:p>
          <a:p>
            <a:pPr eaLnBrk="1" hangingPunct="1">
              <a:spcBef>
                <a:spcPct val="50000"/>
              </a:spcBef>
            </a:pPr>
            <a:endParaRPr lang="en-US" sz="2800" dirty="0">
              <a:latin typeface="+mj-lt"/>
              <a:cs typeface="Vani"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16</a:t>
            </a:fld>
            <a:endParaRPr lang="en-US"/>
          </a:p>
        </p:txBody>
      </p:sp>
      <p:sp>
        <p:nvSpPr>
          <p:cNvPr id="6" name="Rectangle 2"/>
          <p:cNvSpPr txBox="1">
            <a:spLocks noChangeArrowheads="1"/>
          </p:cNvSpPr>
          <p:nvPr/>
        </p:nvSpPr>
        <p:spPr bwMode="auto">
          <a:xfrm>
            <a:off x="990600" y="274459"/>
            <a:ext cx="64935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additive="base">
                                        <p:cTn id="7" dur="500" fill="hold"/>
                                        <p:tgtEl>
                                          <p:spTgt spid="279556"/>
                                        </p:tgtEl>
                                        <p:attrNameLst>
                                          <p:attrName>ppt_x</p:attrName>
                                        </p:attrNameLst>
                                      </p:cBhvr>
                                      <p:tavLst>
                                        <p:tav tm="0">
                                          <p:val>
                                            <p:strVal val="#ppt_x"/>
                                          </p:val>
                                        </p:tav>
                                        <p:tav tm="100000">
                                          <p:val>
                                            <p:strVal val="#ppt_x"/>
                                          </p:val>
                                        </p:tav>
                                      </p:tavLst>
                                    </p:anim>
                                    <p:anim calcmode="lin" valueType="num">
                                      <p:cBhvr additive="base">
                                        <p:cTn id="8" dur="500" fill="hold"/>
                                        <p:tgtEl>
                                          <p:spTgt spid="279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81604" name="Text Box 4"/>
          <p:cNvSpPr txBox="1">
            <a:spLocks noChangeArrowheads="1"/>
          </p:cNvSpPr>
          <p:nvPr/>
        </p:nvSpPr>
        <p:spPr bwMode="auto">
          <a:xfrm>
            <a:off x="1057275" y="1563688"/>
            <a:ext cx="7226300" cy="47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E-mail storage:</a:t>
            </a:r>
          </a:p>
          <a:p>
            <a:pPr marL="1200150" lvl="1" indent="-457200" eaLnBrk="1" hangingPunct="1">
              <a:spcBef>
                <a:spcPct val="50000"/>
              </a:spcBef>
              <a:buClr>
                <a:schemeClr val="accent1"/>
              </a:buClr>
              <a:buFont typeface="Arial" pitchFamily="34" charset="0"/>
              <a:buChar char="•"/>
            </a:pPr>
            <a:r>
              <a:rPr lang="en-US" sz="2400" dirty="0" smtClean="0">
                <a:latin typeface="+mj-lt"/>
              </a:rPr>
              <a:t>Deleting/archiving </a:t>
            </a:r>
            <a:r>
              <a:rPr lang="en-US" sz="2400" dirty="0">
                <a:latin typeface="+mj-lt"/>
              </a:rPr>
              <a:t>messages</a:t>
            </a:r>
          </a:p>
          <a:p>
            <a:pPr marL="1200150" lvl="1" indent="-457200" eaLnBrk="1" hangingPunct="1">
              <a:spcBef>
                <a:spcPct val="50000"/>
              </a:spcBef>
              <a:buClr>
                <a:schemeClr val="accent1"/>
              </a:buClr>
              <a:buFont typeface="Arial" pitchFamily="34" charset="0"/>
              <a:buChar char="•"/>
            </a:pPr>
            <a:r>
              <a:rPr lang="en-US" sz="2400" dirty="0" smtClean="0">
                <a:latin typeface="+mj-lt"/>
              </a:rPr>
              <a:t>Organizing </a:t>
            </a:r>
            <a:r>
              <a:rPr lang="en-US" sz="2400" dirty="0">
                <a:latin typeface="+mj-lt"/>
              </a:rPr>
              <a:t>messages</a:t>
            </a:r>
          </a:p>
          <a:p>
            <a:pPr marL="1200150" lvl="1" indent="-457200" eaLnBrk="1" hangingPunct="1">
              <a:spcBef>
                <a:spcPct val="50000"/>
              </a:spcBef>
              <a:buClr>
                <a:schemeClr val="accent1"/>
              </a:buClr>
              <a:buFont typeface="Arial" pitchFamily="34" charset="0"/>
              <a:buChar char="•"/>
            </a:pPr>
            <a:r>
              <a:rPr lang="en-US" sz="2400" dirty="0" smtClean="0">
                <a:latin typeface="+mj-lt"/>
              </a:rPr>
              <a:t>Using </a:t>
            </a:r>
            <a:r>
              <a:rPr lang="en-US" sz="2400" dirty="0">
                <a:latin typeface="+mj-lt"/>
              </a:rPr>
              <a:t>folders/labels</a:t>
            </a:r>
          </a:p>
          <a:p>
            <a:pPr algn="ctr" eaLnBrk="1" hangingPunct="1">
              <a:spcBef>
                <a:spcPct val="50000"/>
              </a:spcBef>
            </a:pPr>
            <a:r>
              <a:rPr lang="en-US" sz="3200" b="1" dirty="0">
                <a:solidFill>
                  <a:srgbClr val="FF0000"/>
                </a:solidFill>
                <a:latin typeface="+mj-lt"/>
              </a:rPr>
              <a:t>See #4</a:t>
            </a:r>
          </a:p>
          <a:p>
            <a:pPr marL="457200" indent="-457200" eaLnBrk="1" hangingPunct="1">
              <a:spcBef>
                <a:spcPct val="50000"/>
              </a:spcBef>
              <a:buFont typeface="Arial" pitchFamily="34" charset="0"/>
              <a:buChar char="•"/>
            </a:pPr>
            <a:r>
              <a:rPr lang="en-US" sz="2800" dirty="0" smtClean="0">
                <a:latin typeface="+mj-lt"/>
              </a:rPr>
              <a:t>EXAMPLES</a:t>
            </a:r>
          </a:p>
          <a:p>
            <a:pPr marL="1200150" lvl="1" indent="-457200" eaLnBrk="1" hangingPunct="1">
              <a:spcBef>
                <a:spcPct val="50000"/>
              </a:spcBef>
              <a:buClr>
                <a:srgbClr val="D90B00"/>
              </a:buClr>
              <a:buFont typeface="Arial" pitchFamily="34" charset="0"/>
              <a:buChar char="•"/>
            </a:pPr>
            <a:r>
              <a:rPr lang="en-US" sz="2400" dirty="0" smtClean="0">
                <a:solidFill>
                  <a:srgbClr val="000000"/>
                </a:solidFill>
                <a:latin typeface="Ubuntu Light"/>
              </a:rPr>
              <a:t>Create folder/label called “ALPs”</a:t>
            </a:r>
            <a:endParaRPr lang="en-US" sz="2400" dirty="0">
              <a:solidFill>
                <a:srgbClr val="000000"/>
              </a:solidFill>
              <a:latin typeface="Ubuntu Light"/>
            </a:endParaRPr>
          </a:p>
          <a:p>
            <a:pPr marL="457200" indent="-457200" eaLnBrk="1" hangingPunct="1">
              <a:spcBef>
                <a:spcPct val="50000"/>
              </a:spcBef>
              <a:buFont typeface="Arial" pitchFamily="34" charset="0"/>
              <a:buChar char="•"/>
            </a:pPr>
            <a:endParaRPr lang="en-US" sz="2800" dirty="0">
              <a:latin typeface="+mj-lt"/>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17</a:t>
            </a:fld>
            <a:endParaRPr lang="en-US"/>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1604"/>
                                        </p:tgtEl>
                                        <p:attrNameLst>
                                          <p:attrName>style.visibility</p:attrName>
                                        </p:attrNameLst>
                                      </p:cBhvr>
                                      <p:to>
                                        <p:strVal val="visible"/>
                                      </p:to>
                                    </p:set>
                                    <p:anim calcmode="lin" valueType="num">
                                      <p:cBhvr additive="base">
                                        <p:cTn id="7" dur="500" fill="hold"/>
                                        <p:tgtEl>
                                          <p:spTgt spid="281604"/>
                                        </p:tgtEl>
                                        <p:attrNameLst>
                                          <p:attrName>ppt_x</p:attrName>
                                        </p:attrNameLst>
                                      </p:cBhvr>
                                      <p:tavLst>
                                        <p:tav tm="0">
                                          <p:val>
                                            <p:strVal val="#ppt_x"/>
                                          </p:val>
                                        </p:tav>
                                        <p:tav tm="100000">
                                          <p:val>
                                            <p:strVal val="#ppt_x"/>
                                          </p:val>
                                        </p:tav>
                                      </p:tavLst>
                                    </p:anim>
                                    <p:anim calcmode="lin" valueType="num">
                                      <p:cBhvr additive="base">
                                        <p:cTn id="8" dur="500" fill="hold"/>
                                        <p:tgtEl>
                                          <p:spTgt spid="2816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45092" name="Text Box 4"/>
          <p:cNvSpPr txBox="1">
            <a:spLocks noChangeArrowheads="1"/>
          </p:cNvSpPr>
          <p:nvPr/>
        </p:nvSpPr>
        <p:spPr bwMode="auto">
          <a:xfrm>
            <a:off x="1041400" y="1549400"/>
            <a:ext cx="7226300" cy="283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Other E-mail tips:</a:t>
            </a:r>
          </a:p>
          <a:p>
            <a:pPr marL="914400" lvl="1" indent="-457200" eaLnBrk="1" hangingPunct="1">
              <a:spcBef>
                <a:spcPct val="50000"/>
              </a:spcBef>
              <a:buClr>
                <a:schemeClr val="accent1"/>
              </a:buClr>
              <a:buFont typeface="Arial" pitchFamily="34" charset="0"/>
              <a:buChar char="•"/>
            </a:pPr>
            <a:r>
              <a:rPr lang="en-US" sz="2400" dirty="0" smtClean="0">
                <a:latin typeface="+mj-lt"/>
              </a:rPr>
              <a:t>Keyboard </a:t>
            </a:r>
            <a:r>
              <a:rPr lang="en-US" sz="2400" dirty="0">
                <a:latin typeface="+mj-lt"/>
              </a:rPr>
              <a:t>shortcuts: </a:t>
            </a:r>
            <a:r>
              <a:rPr lang="en-US" sz="2400" b="1" dirty="0">
                <a:solidFill>
                  <a:srgbClr val="FF0000"/>
                </a:solidFill>
                <a:latin typeface="+mj-lt"/>
              </a:rPr>
              <a:t>See #6</a:t>
            </a:r>
          </a:p>
          <a:p>
            <a:pPr marL="914400" lvl="1" indent="-457200" eaLnBrk="1" hangingPunct="1">
              <a:spcBef>
                <a:spcPct val="50000"/>
              </a:spcBef>
              <a:buClr>
                <a:schemeClr val="accent1"/>
              </a:buClr>
              <a:buFont typeface="Arial" pitchFamily="34" charset="0"/>
              <a:buChar char="•"/>
            </a:pPr>
            <a:r>
              <a:rPr lang="en-US" sz="2400" dirty="0" smtClean="0">
                <a:latin typeface="+mj-lt"/>
              </a:rPr>
              <a:t>SPAM: </a:t>
            </a:r>
            <a:r>
              <a:rPr lang="en-US" sz="2400" b="1" dirty="0">
                <a:solidFill>
                  <a:srgbClr val="FF0000"/>
                </a:solidFill>
                <a:latin typeface="+mj-lt"/>
              </a:rPr>
              <a:t>See #9</a:t>
            </a:r>
          </a:p>
          <a:p>
            <a:pPr marL="914400" lvl="1" indent="-457200" eaLnBrk="1" hangingPunct="1">
              <a:spcBef>
                <a:spcPct val="50000"/>
              </a:spcBef>
              <a:buClr>
                <a:schemeClr val="accent1"/>
              </a:buClr>
              <a:buFont typeface="Arial" pitchFamily="34" charset="0"/>
              <a:buChar char="•"/>
            </a:pPr>
            <a:r>
              <a:rPr lang="en-US" sz="2400" dirty="0" smtClean="0">
                <a:latin typeface="+mj-lt"/>
              </a:rPr>
              <a:t>Important addresses: </a:t>
            </a:r>
            <a:r>
              <a:rPr lang="en-US" sz="2400" b="1" dirty="0">
                <a:solidFill>
                  <a:srgbClr val="FF0000"/>
                </a:solidFill>
                <a:latin typeface="+mj-lt"/>
              </a:rPr>
              <a:t>See #15</a:t>
            </a:r>
          </a:p>
          <a:p>
            <a:pPr marL="457200" indent="-457200" eaLnBrk="1" hangingPunct="1">
              <a:spcBef>
                <a:spcPct val="50000"/>
              </a:spcBef>
              <a:buFont typeface="Arial" pitchFamily="34" charset="0"/>
              <a:buChar char="•"/>
            </a:pPr>
            <a:r>
              <a:rPr lang="en-US" sz="2800" dirty="0">
                <a:latin typeface="+mj-lt"/>
              </a:rPr>
              <a:t> EXAMPLES</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18</a:t>
            </a:fld>
            <a:endParaRPr lang="en-US"/>
          </a:p>
        </p:txBody>
      </p:sp>
      <p:sp>
        <p:nvSpPr>
          <p:cNvPr id="6" name="Rectangle 2"/>
          <p:cNvSpPr txBox="1">
            <a:spLocks noChangeArrowheads="1"/>
          </p:cNvSpPr>
          <p:nvPr/>
        </p:nvSpPr>
        <p:spPr bwMode="auto">
          <a:xfrm>
            <a:off x="1041400" y="274459"/>
            <a:ext cx="64427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5092"/>
                                        </p:tgtEl>
                                        <p:attrNameLst>
                                          <p:attrName>style.visibility</p:attrName>
                                        </p:attrNameLst>
                                      </p:cBhvr>
                                      <p:to>
                                        <p:strVal val="visible"/>
                                      </p:to>
                                    </p:set>
                                    <p:anim calcmode="lin" valueType="num">
                                      <p:cBhvr additive="base">
                                        <p:cTn id="7" dur="500" fill="hold"/>
                                        <p:tgtEl>
                                          <p:spTgt spid="345092"/>
                                        </p:tgtEl>
                                        <p:attrNameLst>
                                          <p:attrName>ppt_x</p:attrName>
                                        </p:attrNameLst>
                                      </p:cBhvr>
                                      <p:tavLst>
                                        <p:tav tm="0">
                                          <p:val>
                                            <p:strVal val="#ppt_x"/>
                                          </p:val>
                                        </p:tav>
                                        <p:tav tm="100000">
                                          <p:val>
                                            <p:strVal val="#ppt_x"/>
                                          </p:val>
                                        </p:tav>
                                      </p:tavLst>
                                    </p:anim>
                                    <p:anim calcmode="lin" valueType="num">
                                      <p:cBhvr additive="base">
                                        <p:cTn id="8" dur="500" fill="hold"/>
                                        <p:tgtEl>
                                          <p:spTgt spid="3450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1163638" y="2716258"/>
            <a:ext cx="6965950" cy="110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600" dirty="0" smtClean="0">
                <a:solidFill>
                  <a:srgbClr val="FF0000"/>
                </a:solidFill>
                <a:effectLst>
                  <a:outerShdw blurRad="38100" dist="38100" dir="2700000" algn="tl">
                    <a:srgbClr val="000000">
                      <a:alpha val="43137"/>
                    </a:srgbClr>
                  </a:outerShdw>
                </a:effectLst>
                <a:latin typeface="+mj-lt"/>
              </a:rPr>
              <a:t>Break time</a:t>
            </a:r>
            <a:endParaRPr lang="en-US" sz="6600" dirty="0">
              <a:solidFill>
                <a:srgbClr val="FF0000"/>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diamond(in)">
                                      <p:cBhvr>
                                        <p:cTn id="7" dur="20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a:t>
            </a:fld>
            <a:endParaRPr lang="en-US"/>
          </a:p>
        </p:txBody>
      </p:sp>
      <p:sp>
        <p:nvSpPr>
          <p:cNvPr id="204802" name="Rectangle 2"/>
          <p:cNvSpPr>
            <a:spLocks noGrp="1" noChangeArrowheads="1"/>
          </p:cNvSpPr>
          <p:nvPr>
            <p:ph type="title" idx="4294967295"/>
          </p:nvPr>
        </p:nvSpPr>
        <p:spPr>
          <a:xfrm>
            <a:off x="1066800" y="304800"/>
            <a:ext cx="80772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 agenda</a:t>
            </a:r>
          </a:p>
        </p:txBody>
      </p:sp>
      <p:sp>
        <p:nvSpPr>
          <p:cNvPr id="20484" name="Text Box 3"/>
          <p:cNvSpPr txBox="1">
            <a:spLocks noChangeArrowheads="1"/>
          </p:cNvSpPr>
          <p:nvPr/>
        </p:nvSpPr>
        <p:spPr bwMode="auto">
          <a:xfrm>
            <a:off x="1195388" y="1698625"/>
            <a:ext cx="69516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3600" dirty="0">
                <a:latin typeface="+mj-lt"/>
              </a:rPr>
              <a:t>Become a better leader:</a:t>
            </a:r>
          </a:p>
        </p:txBody>
      </p:sp>
      <p:sp>
        <p:nvSpPr>
          <p:cNvPr id="204804" name="Text Box 4"/>
          <p:cNvSpPr txBox="1">
            <a:spLocks noChangeArrowheads="1"/>
          </p:cNvSpPr>
          <p:nvPr/>
        </p:nvSpPr>
        <p:spPr bwMode="auto">
          <a:xfrm>
            <a:off x="1500188" y="2400300"/>
            <a:ext cx="6646862" cy="24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Clr>
                <a:schemeClr val="accent1"/>
              </a:buClr>
              <a:buFont typeface="Arial" pitchFamily="34" charset="0"/>
              <a:buChar char="•"/>
            </a:pPr>
            <a:r>
              <a:rPr lang="en-US" sz="2800" dirty="0" smtClean="0">
                <a:latin typeface="+mj-lt"/>
              </a:rPr>
              <a:t>Why </a:t>
            </a:r>
            <a:r>
              <a:rPr lang="en-US" sz="2800" dirty="0">
                <a:latin typeface="+mj-lt"/>
              </a:rPr>
              <a:t>we use technology</a:t>
            </a:r>
          </a:p>
          <a:p>
            <a:pPr marL="457200" indent="-457200" eaLnBrk="1" hangingPunct="1">
              <a:spcBef>
                <a:spcPct val="50000"/>
              </a:spcBef>
              <a:buClr>
                <a:schemeClr val="accent1"/>
              </a:buClr>
              <a:buFont typeface="Arial" pitchFamily="34" charset="0"/>
              <a:buChar char="•"/>
            </a:pPr>
            <a:r>
              <a:rPr lang="en-US" sz="2800" dirty="0" smtClean="0">
                <a:latin typeface="+mj-lt"/>
              </a:rPr>
              <a:t>E-mail</a:t>
            </a:r>
            <a:endParaRPr lang="en-US" sz="2800" dirty="0">
              <a:latin typeface="+mj-lt"/>
            </a:endParaRPr>
          </a:p>
          <a:p>
            <a:pPr marL="457200" indent="-457200" eaLnBrk="1" hangingPunct="1">
              <a:spcBef>
                <a:spcPct val="50000"/>
              </a:spcBef>
              <a:buClr>
                <a:schemeClr val="accent1"/>
              </a:buClr>
              <a:buFont typeface="Arial" pitchFamily="34" charset="0"/>
              <a:buChar char="•"/>
            </a:pPr>
            <a:r>
              <a:rPr lang="en-US" sz="2800" dirty="0" smtClean="0">
                <a:latin typeface="+mj-lt"/>
              </a:rPr>
              <a:t>Web </a:t>
            </a:r>
            <a:r>
              <a:rPr lang="en-US" sz="2800" dirty="0">
                <a:latin typeface="+mj-lt"/>
              </a:rPr>
              <a:t>sites</a:t>
            </a:r>
          </a:p>
          <a:p>
            <a:pPr marL="457200" indent="-457200" eaLnBrk="1" hangingPunct="1">
              <a:spcBef>
                <a:spcPct val="50000"/>
              </a:spcBef>
              <a:buClr>
                <a:schemeClr val="accent1"/>
              </a:buClr>
              <a:buFont typeface="Arial" pitchFamily="34" charset="0"/>
              <a:buChar char="•"/>
            </a:pPr>
            <a:r>
              <a:rPr lang="en-US" sz="2800" dirty="0" smtClean="0">
                <a:latin typeface="+mj-lt"/>
              </a:rPr>
              <a:t>Search </a:t>
            </a:r>
            <a:r>
              <a:rPr lang="en-US" sz="2800" dirty="0">
                <a:latin typeface="+mj-lt"/>
              </a:rPr>
              <a:t>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04"/>
                                        </p:tgtEl>
                                        <p:attrNameLst>
                                          <p:attrName>style.visibility</p:attrName>
                                        </p:attrNameLst>
                                      </p:cBhvr>
                                      <p:to>
                                        <p:strVal val="visible"/>
                                      </p:to>
                                    </p:set>
                                    <p:anim calcmode="lin" valueType="num">
                                      <p:cBhvr additive="base">
                                        <p:cTn id="7" dur="500" fill="hold"/>
                                        <p:tgtEl>
                                          <p:spTgt spid="204804"/>
                                        </p:tgtEl>
                                        <p:attrNameLst>
                                          <p:attrName>ppt_x</p:attrName>
                                        </p:attrNameLst>
                                      </p:cBhvr>
                                      <p:tavLst>
                                        <p:tav tm="0">
                                          <p:val>
                                            <p:strVal val="#ppt_x"/>
                                          </p:val>
                                        </p:tav>
                                        <p:tav tm="100000">
                                          <p:val>
                                            <p:strVal val="#ppt_x"/>
                                          </p:val>
                                        </p:tav>
                                      </p:tavLst>
                                    </p:anim>
                                    <p:anim calcmode="lin" valueType="num">
                                      <p:cBhvr additive="base">
                                        <p:cTn id="8" dur="500" fill="hold"/>
                                        <p:tgtEl>
                                          <p:spTgt spid="2048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20</a:t>
            </a:fld>
            <a:endParaRPr lang="en-US"/>
          </a:p>
        </p:txBody>
      </p:sp>
      <p:sp>
        <p:nvSpPr>
          <p:cNvPr id="290818" name="Rectangle 2"/>
          <p:cNvSpPr>
            <a:spLocks noGrp="1" noChangeArrowheads="1"/>
          </p:cNvSpPr>
          <p:nvPr>
            <p:ph type="title" idx="4294967295"/>
          </p:nvPr>
        </p:nvSpPr>
        <p:spPr>
          <a:xfrm>
            <a:off x="1066801" y="228600"/>
            <a:ext cx="80772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sp>
        <p:nvSpPr>
          <p:cNvPr id="5734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90820" name="Text Box 4"/>
          <p:cNvSpPr txBox="1">
            <a:spLocks noChangeArrowheads="1"/>
          </p:cNvSpPr>
          <p:nvPr/>
        </p:nvSpPr>
        <p:spPr bwMode="auto">
          <a:xfrm>
            <a:off x="927100" y="1524000"/>
            <a:ext cx="7226300" cy="412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Learn the lingo:</a:t>
            </a:r>
          </a:p>
          <a:p>
            <a:pPr marL="1028700" lvl="1" indent="-571500" eaLnBrk="1" hangingPunct="1">
              <a:spcBef>
                <a:spcPct val="50000"/>
              </a:spcBef>
              <a:buClr>
                <a:schemeClr val="accent1"/>
              </a:buClr>
              <a:buFont typeface="Arial" pitchFamily="34" charset="0"/>
              <a:buChar char="•"/>
            </a:pPr>
            <a:r>
              <a:rPr lang="en-US" sz="2400" dirty="0" smtClean="0">
                <a:latin typeface="+mj-lt"/>
              </a:rPr>
              <a:t>Web </a:t>
            </a:r>
            <a:r>
              <a:rPr lang="en-US" sz="2400" dirty="0">
                <a:latin typeface="+mj-lt"/>
              </a:rPr>
              <a:t>site</a:t>
            </a:r>
          </a:p>
          <a:p>
            <a:pPr marL="1028700" lvl="1" indent="-571500" eaLnBrk="1" hangingPunct="1">
              <a:spcBef>
                <a:spcPct val="50000"/>
              </a:spcBef>
              <a:buClr>
                <a:schemeClr val="accent1"/>
              </a:buClr>
              <a:buFont typeface="Arial" pitchFamily="34" charset="0"/>
              <a:buChar char="•"/>
            </a:pPr>
            <a:r>
              <a:rPr lang="en-US" sz="2400" dirty="0" smtClean="0">
                <a:latin typeface="+mj-lt"/>
              </a:rPr>
              <a:t>Home </a:t>
            </a:r>
            <a:r>
              <a:rPr lang="en-US" sz="2400" dirty="0">
                <a:latin typeface="+mj-lt"/>
              </a:rPr>
              <a:t>page and links</a:t>
            </a:r>
          </a:p>
          <a:p>
            <a:pPr marL="1028700" lvl="1" indent="-571500" eaLnBrk="1" hangingPunct="1">
              <a:spcBef>
                <a:spcPct val="50000"/>
              </a:spcBef>
              <a:buClr>
                <a:schemeClr val="accent1"/>
              </a:buClr>
              <a:buFont typeface="Arial" pitchFamily="34" charset="0"/>
              <a:buChar char="•"/>
            </a:pPr>
            <a:r>
              <a:rPr lang="en-US" sz="2400" dirty="0" smtClean="0">
                <a:latin typeface="+mj-lt"/>
              </a:rPr>
              <a:t>Surf</a:t>
            </a:r>
            <a:endParaRPr lang="en-US" sz="2400" dirty="0">
              <a:latin typeface="+mj-lt"/>
            </a:endParaRPr>
          </a:p>
          <a:p>
            <a:pPr marL="1028700" lvl="1" indent="-571500" eaLnBrk="1" hangingPunct="1">
              <a:spcBef>
                <a:spcPct val="50000"/>
              </a:spcBef>
              <a:buClr>
                <a:schemeClr val="accent1"/>
              </a:buClr>
              <a:buFont typeface="Arial" pitchFamily="34" charset="0"/>
              <a:buChar char="•"/>
            </a:pPr>
            <a:r>
              <a:rPr lang="en-US" sz="2400" dirty="0" smtClean="0">
                <a:latin typeface="+mj-lt"/>
              </a:rPr>
              <a:t>Online</a:t>
            </a:r>
          </a:p>
          <a:p>
            <a:pPr marL="1028700" lvl="1" indent="-571500" eaLnBrk="1" hangingPunct="1">
              <a:spcBef>
                <a:spcPct val="50000"/>
              </a:spcBef>
              <a:buClr>
                <a:schemeClr val="accent1"/>
              </a:buClr>
              <a:buFont typeface="Arial" pitchFamily="34" charset="0"/>
              <a:buChar char="•"/>
            </a:pPr>
            <a:r>
              <a:rPr lang="en-US" sz="2400" dirty="0" smtClean="0">
                <a:latin typeface="+mj-lt"/>
              </a:rPr>
              <a:t>BE SAFE!</a:t>
            </a:r>
            <a:endParaRPr lang="en-US" sz="2400" dirty="0">
              <a:latin typeface="+mj-lt"/>
            </a:endParaRPr>
          </a:p>
          <a:p>
            <a:pPr eaLnBrk="1" hangingPunct="1">
              <a:spcBef>
                <a:spcPct val="50000"/>
              </a:spcBef>
            </a:pPr>
            <a:endParaRPr lang="en-US" sz="36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additive="base">
                                        <p:cTn id="7" dur="500" fill="hold"/>
                                        <p:tgtEl>
                                          <p:spTgt spid="290820"/>
                                        </p:tgtEl>
                                        <p:attrNameLst>
                                          <p:attrName>ppt_x</p:attrName>
                                        </p:attrNameLst>
                                      </p:cBhvr>
                                      <p:tavLst>
                                        <p:tav tm="0">
                                          <p:val>
                                            <p:strVal val="#ppt_x"/>
                                          </p:val>
                                        </p:tav>
                                        <p:tav tm="100000">
                                          <p:val>
                                            <p:strVal val="#ppt_x"/>
                                          </p:val>
                                        </p:tav>
                                      </p:tavLst>
                                    </p:anim>
                                    <p:anim calcmode="lin" valueType="num">
                                      <p:cBhvr additive="base">
                                        <p:cTn id="8" dur="500" fill="hold"/>
                                        <p:tgtEl>
                                          <p:spTgt spid="2908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21</a:t>
            </a:fld>
            <a:endParaRPr lang="en-US"/>
          </a:p>
        </p:txBody>
      </p:sp>
      <p:sp>
        <p:nvSpPr>
          <p:cNvPr id="296962" name="Rectangle 2"/>
          <p:cNvSpPr>
            <a:spLocks noGrp="1" noChangeArrowheads="1"/>
          </p:cNvSpPr>
          <p:nvPr>
            <p:ph type="title" idx="4294967295"/>
          </p:nvPr>
        </p:nvSpPr>
        <p:spPr>
          <a:xfrm>
            <a:off x="3311525" y="287338"/>
            <a:ext cx="5832475" cy="1143000"/>
          </a:xfrm>
        </p:spPr>
        <p:txBody>
          <a:bodyPr lIns="91429" tIns="45714" rIns="91429" bIns="45714"/>
          <a:lstStyle/>
          <a:p>
            <a:r>
              <a:rPr lang="en-US" sz="4000" smtClean="0">
                <a:effectLst>
                  <a:outerShdw blurRad="38100" dist="38100" dir="2700000" algn="tl">
                    <a:srgbClr val="C0C0C0"/>
                  </a:outerShdw>
                </a:effectLst>
              </a:rPr>
              <a:t> </a:t>
            </a:r>
            <a:endParaRPr lang="en-US" sz="4000" dirty="0" smtClean="0">
              <a:effectLst>
                <a:outerShdw blurRad="38100" dist="38100" dir="2700000" algn="tl">
                  <a:srgbClr val="C0C0C0"/>
                </a:outerShdw>
              </a:effectLst>
            </a:endParaRPr>
          </a:p>
        </p:txBody>
      </p:sp>
      <p:sp>
        <p:nvSpPr>
          <p:cNvPr id="61444"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96964" name="Text Box 4"/>
          <p:cNvSpPr txBox="1">
            <a:spLocks noChangeArrowheads="1"/>
          </p:cNvSpPr>
          <p:nvPr/>
        </p:nvSpPr>
        <p:spPr bwMode="auto">
          <a:xfrm>
            <a:off x="1057275" y="1563688"/>
            <a:ext cx="7226300" cy="407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b="1" dirty="0">
                <a:latin typeface="+mj-lt"/>
              </a:rPr>
              <a:t>Addresses (URLs):</a:t>
            </a:r>
          </a:p>
          <a:p>
            <a:pPr marL="1314450" lvl="1" indent="-571500" eaLnBrk="1" hangingPunct="1">
              <a:spcBef>
                <a:spcPct val="50000"/>
              </a:spcBef>
              <a:buClr>
                <a:schemeClr val="accent1"/>
              </a:buClr>
              <a:buFont typeface="Arial" pitchFamily="34" charset="0"/>
              <a:buChar char="•"/>
            </a:pPr>
            <a:r>
              <a:rPr lang="en-US" sz="2400" dirty="0" smtClean="0">
                <a:latin typeface="+mj-lt"/>
                <a:sym typeface="Wingdings" pitchFamily="2" charset="2"/>
              </a:rPr>
              <a:t>http</a:t>
            </a:r>
            <a:r>
              <a:rPr lang="en-US" sz="2400" dirty="0">
                <a:latin typeface="+mj-lt"/>
                <a:sym typeface="Wingdings" pitchFamily="2" charset="2"/>
              </a:rPr>
              <a:t>://</a:t>
            </a:r>
            <a:r>
              <a:rPr lang="en-US" sz="2400" dirty="0">
                <a:latin typeface="+mj-lt"/>
              </a:rPr>
              <a:t>www.</a:t>
            </a:r>
          </a:p>
          <a:p>
            <a:pPr marL="1314450" lvl="1" indent="-571500" eaLnBrk="1" hangingPunct="1">
              <a:spcBef>
                <a:spcPct val="50000"/>
              </a:spcBef>
              <a:buClr>
                <a:schemeClr val="accent1"/>
              </a:buClr>
              <a:buFont typeface="Arial" pitchFamily="34" charset="0"/>
              <a:buChar char="•"/>
            </a:pPr>
            <a:r>
              <a:rPr lang="en-US" sz="2400" dirty="0" err="1" smtClean="0">
                <a:latin typeface="+mj-lt"/>
              </a:rPr>
              <a:t>soindiana</a:t>
            </a:r>
            <a:endParaRPr lang="en-US" sz="2400" dirty="0">
              <a:latin typeface="+mj-lt"/>
            </a:endParaRPr>
          </a:p>
          <a:p>
            <a:pPr marL="1314450" lvl="1" indent="-571500" eaLnBrk="1" hangingPunct="1">
              <a:spcBef>
                <a:spcPct val="50000"/>
              </a:spcBef>
              <a:buClr>
                <a:schemeClr val="accent1"/>
              </a:buClr>
              <a:buFont typeface="Arial" pitchFamily="34" charset="0"/>
              <a:buChar char="•"/>
            </a:pPr>
            <a:r>
              <a:rPr lang="en-US" sz="2400" dirty="0" smtClean="0">
                <a:latin typeface="+mj-lt"/>
              </a:rPr>
              <a:t>.org</a:t>
            </a:r>
            <a:endParaRPr lang="en-US" sz="2400" dirty="0">
              <a:latin typeface="+mj-lt"/>
            </a:endParaRPr>
          </a:p>
          <a:p>
            <a:pPr eaLnBrk="1" hangingPunct="1">
              <a:spcBef>
                <a:spcPct val="50000"/>
              </a:spcBef>
              <a:buFont typeface="Wingdings" pitchFamily="2" charset="2"/>
              <a:buChar char="q"/>
            </a:pPr>
            <a:endParaRPr lang="en-US" b="1" dirty="0">
              <a:latin typeface="+mj-lt"/>
            </a:endParaRPr>
          </a:p>
          <a:p>
            <a:pPr marL="571500" indent="-571500" eaLnBrk="1" hangingPunct="1">
              <a:spcBef>
                <a:spcPct val="50000"/>
              </a:spcBef>
              <a:buFont typeface="Arial" pitchFamily="34" charset="0"/>
              <a:buChar char="•"/>
            </a:pPr>
            <a:r>
              <a:rPr lang="en-US" sz="2800" b="1" dirty="0">
                <a:latin typeface="+mj-lt"/>
              </a:rPr>
              <a:t>EXERCISES   </a:t>
            </a:r>
            <a:r>
              <a:rPr lang="en-US" sz="2800" b="1" dirty="0">
                <a:solidFill>
                  <a:srgbClr val="FF0000"/>
                </a:solidFill>
                <a:latin typeface="+mj-lt"/>
              </a:rPr>
              <a:t>See #10</a:t>
            </a:r>
          </a:p>
          <a:p>
            <a:pPr eaLnBrk="1" hangingPunct="1">
              <a:spcBef>
                <a:spcPct val="50000"/>
              </a:spcBef>
            </a:pPr>
            <a:endParaRPr lang="en-US" sz="3600" b="1" dirty="0">
              <a:latin typeface="+mj-lt"/>
            </a:endParaRPr>
          </a:p>
        </p:txBody>
      </p:sp>
      <p:sp>
        <p:nvSpPr>
          <p:cNvPr id="6" name="Rectangle 2"/>
          <p:cNvSpPr txBox="1">
            <a:spLocks noChangeArrowheads="1"/>
          </p:cNvSpPr>
          <p:nvPr/>
        </p:nvSpPr>
        <p:spPr bwMode="auto">
          <a:xfrm>
            <a:off x="1057276" y="274459"/>
            <a:ext cx="64258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64"/>
                                        </p:tgtEl>
                                        <p:attrNameLst>
                                          <p:attrName>style.visibility</p:attrName>
                                        </p:attrNameLst>
                                      </p:cBhvr>
                                      <p:to>
                                        <p:strVal val="visible"/>
                                      </p:to>
                                    </p:set>
                                    <p:anim calcmode="lin" valueType="num">
                                      <p:cBhvr additive="base">
                                        <p:cTn id="7" dur="500" fill="hold"/>
                                        <p:tgtEl>
                                          <p:spTgt spid="296964"/>
                                        </p:tgtEl>
                                        <p:attrNameLst>
                                          <p:attrName>ppt_x</p:attrName>
                                        </p:attrNameLst>
                                      </p:cBhvr>
                                      <p:tavLst>
                                        <p:tav tm="0">
                                          <p:val>
                                            <p:strVal val="#ppt_x"/>
                                          </p:val>
                                        </p:tav>
                                        <p:tav tm="100000">
                                          <p:val>
                                            <p:strVal val="#ppt_x"/>
                                          </p:val>
                                        </p:tav>
                                      </p:tavLst>
                                    </p:anim>
                                    <p:anim calcmode="lin" valueType="num">
                                      <p:cBhvr additive="base">
                                        <p:cTn id="8" dur="500" fill="hold"/>
                                        <p:tgtEl>
                                          <p:spTgt spid="2969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22</a:t>
            </a:fld>
            <a:endParaRPr lang="en-US"/>
          </a:p>
        </p:txBody>
      </p:sp>
      <p:sp>
        <p:nvSpPr>
          <p:cNvPr id="299010" name="Rectangle 2"/>
          <p:cNvSpPr>
            <a:spLocks noGrp="1" noChangeArrowheads="1"/>
          </p:cNvSpPr>
          <p:nvPr>
            <p:ph type="title" idx="4294967295"/>
          </p:nvPr>
        </p:nvSpPr>
        <p:spPr>
          <a:xfrm>
            <a:off x="3311525" y="287338"/>
            <a:ext cx="5832475" cy="1143000"/>
          </a:xfrm>
        </p:spPr>
        <p:txBody>
          <a:bodyPr lIns="91429" tIns="45714" rIns="91429" bIns="45714"/>
          <a:lstStyle/>
          <a:p>
            <a:r>
              <a:rPr lang="en-US" sz="4000" dirty="0" smtClean="0">
                <a:effectLst>
                  <a:outerShdw blurRad="38100" dist="38100" dir="2700000" algn="tl">
                    <a:srgbClr val="C0C0C0"/>
                  </a:outerShdw>
                </a:effectLst>
              </a:rPr>
              <a:t> </a:t>
            </a:r>
          </a:p>
        </p:txBody>
      </p:sp>
      <p:sp>
        <p:nvSpPr>
          <p:cNvPr id="6349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99012" name="Text Box 4"/>
          <p:cNvSpPr txBox="1">
            <a:spLocks noChangeArrowheads="1"/>
          </p:cNvSpPr>
          <p:nvPr/>
        </p:nvSpPr>
        <p:spPr bwMode="auto">
          <a:xfrm>
            <a:off x="1057275" y="1563688"/>
            <a:ext cx="7226300" cy="449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b="1" dirty="0">
                <a:latin typeface="+mj-lt"/>
              </a:rPr>
              <a:t>Speedier surfing:</a:t>
            </a:r>
          </a:p>
          <a:p>
            <a:pPr marL="1200150" lvl="1" indent="-457200" eaLnBrk="1" hangingPunct="1">
              <a:spcBef>
                <a:spcPct val="50000"/>
              </a:spcBef>
              <a:buClr>
                <a:schemeClr val="accent1"/>
              </a:buClr>
              <a:buFont typeface="Arial" pitchFamily="34" charset="0"/>
              <a:buChar char="•"/>
            </a:pPr>
            <a:r>
              <a:rPr lang="en-US" sz="2400" dirty="0" smtClean="0">
                <a:latin typeface="+mj-lt"/>
              </a:rPr>
              <a:t>Home </a:t>
            </a:r>
            <a:r>
              <a:rPr lang="en-US" sz="2400" dirty="0">
                <a:latin typeface="+mj-lt"/>
              </a:rPr>
              <a:t>page</a:t>
            </a:r>
            <a:r>
              <a:rPr lang="en-US" sz="2400" dirty="0">
                <a:latin typeface="+mj-lt"/>
                <a:sym typeface="Wingdings" pitchFamily="2" charset="2"/>
              </a:rPr>
              <a:t>   </a:t>
            </a:r>
            <a:r>
              <a:rPr lang="en-US" sz="2400" b="1" dirty="0">
                <a:solidFill>
                  <a:srgbClr val="FF0000"/>
                </a:solidFill>
                <a:latin typeface="+mj-lt"/>
              </a:rPr>
              <a:t>See #12</a:t>
            </a:r>
          </a:p>
          <a:p>
            <a:pPr marL="1200150" lvl="1" indent="-457200" eaLnBrk="1" hangingPunct="1">
              <a:spcBef>
                <a:spcPct val="50000"/>
              </a:spcBef>
              <a:buClr>
                <a:schemeClr val="accent1"/>
              </a:buClr>
              <a:buFont typeface="Arial" pitchFamily="34" charset="0"/>
              <a:buChar char="•"/>
            </a:pPr>
            <a:r>
              <a:rPr lang="en-US" sz="2400" dirty="0" smtClean="0">
                <a:latin typeface="+mj-lt"/>
              </a:rPr>
              <a:t>Favorite’s </a:t>
            </a:r>
            <a:r>
              <a:rPr lang="en-US" sz="2400" dirty="0">
                <a:latin typeface="+mj-lt"/>
              </a:rPr>
              <a:t>list   </a:t>
            </a:r>
            <a:r>
              <a:rPr lang="en-US" sz="2400" b="1" dirty="0">
                <a:solidFill>
                  <a:srgbClr val="FF0000"/>
                </a:solidFill>
                <a:latin typeface="+mj-lt"/>
              </a:rPr>
              <a:t>See #13</a:t>
            </a:r>
          </a:p>
          <a:p>
            <a:pPr marL="1200150" lvl="1" indent="-457200" eaLnBrk="1" hangingPunct="1">
              <a:spcBef>
                <a:spcPct val="50000"/>
              </a:spcBef>
              <a:buClr>
                <a:schemeClr val="accent1"/>
              </a:buClr>
              <a:buFont typeface="Arial" pitchFamily="34" charset="0"/>
              <a:buChar char="•"/>
            </a:pPr>
            <a:r>
              <a:rPr lang="en-US" sz="2400" dirty="0" smtClean="0">
                <a:latin typeface="+mj-lt"/>
              </a:rPr>
              <a:t>Links (</a:t>
            </a:r>
            <a:r>
              <a:rPr lang="en-US" sz="2400" dirty="0">
                <a:latin typeface="+mj-lt"/>
              </a:rPr>
              <a:t>look for the HAND</a:t>
            </a:r>
            <a:r>
              <a:rPr lang="en-US" sz="2400" dirty="0" smtClean="0">
                <a:latin typeface="+mj-lt"/>
              </a:rPr>
              <a:t>)  </a:t>
            </a:r>
            <a:endParaRPr lang="en-US" sz="2400" dirty="0">
              <a:latin typeface="+mj-lt"/>
            </a:endParaRPr>
          </a:p>
          <a:p>
            <a:pPr marL="1200150" lvl="1" indent="-457200" eaLnBrk="1" hangingPunct="1">
              <a:spcBef>
                <a:spcPct val="50000"/>
              </a:spcBef>
              <a:buClr>
                <a:schemeClr val="accent1"/>
              </a:buClr>
              <a:buFont typeface="Arial" pitchFamily="34" charset="0"/>
              <a:buChar char="•"/>
            </a:pPr>
            <a:r>
              <a:rPr lang="en-US" sz="2400" dirty="0" smtClean="0">
                <a:latin typeface="+mj-lt"/>
              </a:rPr>
              <a:t>Button bar</a:t>
            </a:r>
          </a:p>
          <a:p>
            <a:pPr marL="457200" indent="-457200" eaLnBrk="1" hangingPunct="1">
              <a:spcBef>
                <a:spcPct val="50000"/>
              </a:spcBef>
              <a:buClr>
                <a:schemeClr val="accent1"/>
              </a:buClr>
              <a:buFont typeface="Arial" pitchFamily="34" charset="0"/>
              <a:buChar char="•"/>
            </a:pPr>
            <a:endParaRPr lang="en-US" sz="2400" dirty="0">
              <a:latin typeface="+mj-lt"/>
            </a:endParaRPr>
          </a:p>
          <a:p>
            <a:pPr marL="571500" indent="-571500" eaLnBrk="1" hangingPunct="1">
              <a:spcBef>
                <a:spcPct val="50000"/>
              </a:spcBef>
              <a:buFont typeface="Arial" pitchFamily="34" charset="0"/>
              <a:buChar char="•"/>
            </a:pPr>
            <a:r>
              <a:rPr lang="en-US" sz="2800" b="1" dirty="0">
                <a:latin typeface="+mj-lt"/>
              </a:rPr>
              <a:t>EXERCISES</a:t>
            </a:r>
          </a:p>
          <a:p>
            <a:pPr eaLnBrk="1" hangingPunct="1">
              <a:spcBef>
                <a:spcPct val="50000"/>
              </a:spcBef>
            </a:pPr>
            <a:endParaRPr lang="en-US" sz="2400" b="1" dirty="0">
              <a:latin typeface="Tahoma" pitchFamily="34" charset="0"/>
            </a:endParaRPr>
          </a:p>
        </p:txBody>
      </p:sp>
      <p:sp>
        <p:nvSpPr>
          <p:cNvPr id="6" name="Rectangle 2"/>
          <p:cNvSpPr txBox="1">
            <a:spLocks noChangeArrowheads="1"/>
          </p:cNvSpPr>
          <p:nvPr/>
        </p:nvSpPr>
        <p:spPr bwMode="auto">
          <a:xfrm>
            <a:off x="1057276" y="274459"/>
            <a:ext cx="64258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124200"/>
            <a:ext cx="1266825" cy="15058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9012"/>
                                        </p:tgtEl>
                                        <p:attrNameLst>
                                          <p:attrName>style.visibility</p:attrName>
                                        </p:attrNameLst>
                                      </p:cBhvr>
                                      <p:to>
                                        <p:strVal val="visible"/>
                                      </p:to>
                                    </p:set>
                                    <p:anim calcmode="lin" valueType="num">
                                      <p:cBhvr additive="base">
                                        <p:cTn id="7" dur="500" fill="hold"/>
                                        <p:tgtEl>
                                          <p:spTgt spid="299012"/>
                                        </p:tgtEl>
                                        <p:attrNameLst>
                                          <p:attrName>ppt_x</p:attrName>
                                        </p:attrNameLst>
                                      </p:cBhvr>
                                      <p:tavLst>
                                        <p:tav tm="0">
                                          <p:val>
                                            <p:strVal val="#ppt_x"/>
                                          </p:val>
                                        </p:tav>
                                        <p:tav tm="100000">
                                          <p:val>
                                            <p:strVal val="#ppt_x"/>
                                          </p:val>
                                        </p:tav>
                                      </p:tavLst>
                                    </p:anim>
                                    <p:anim calcmode="lin" valueType="num">
                                      <p:cBhvr additive="base">
                                        <p:cTn id="8" dur="500" fill="hold"/>
                                        <p:tgtEl>
                                          <p:spTgt spid="2990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03108" name="Text Box 4"/>
          <p:cNvSpPr txBox="1">
            <a:spLocks noChangeArrowheads="1"/>
          </p:cNvSpPr>
          <p:nvPr/>
        </p:nvSpPr>
        <p:spPr bwMode="auto">
          <a:xfrm>
            <a:off x="1116013" y="1563688"/>
            <a:ext cx="7226300" cy="366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Some good Web sites:</a:t>
            </a:r>
          </a:p>
          <a:p>
            <a:pPr marL="1200150" lvl="1" indent="-457200" eaLnBrk="1" hangingPunct="1">
              <a:spcBef>
                <a:spcPct val="50000"/>
              </a:spcBef>
              <a:buClr>
                <a:schemeClr val="accent1"/>
              </a:buClr>
              <a:buFont typeface="Arial" pitchFamily="34" charset="0"/>
              <a:buChar char="•"/>
            </a:pPr>
            <a:r>
              <a:rPr lang="en-US" sz="2800" dirty="0" smtClean="0">
                <a:latin typeface="+mj-lt"/>
              </a:rPr>
              <a:t>SOIN </a:t>
            </a:r>
            <a:r>
              <a:rPr lang="en-US" sz="2800" dirty="0">
                <a:latin typeface="+mj-lt"/>
              </a:rPr>
              <a:t>– let’s take a tour</a:t>
            </a:r>
            <a:r>
              <a:rPr lang="en-US" sz="2800" dirty="0">
                <a:latin typeface="+mj-lt"/>
                <a:sym typeface="Wingdings" pitchFamily="2" charset="2"/>
              </a:rPr>
              <a:t> </a:t>
            </a:r>
          </a:p>
          <a:p>
            <a:pPr marL="1200150" lvl="1" indent="-457200" eaLnBrk="1" hangingPunct="1">
              <a:spcBef>
                <a:spcPct val="50000"/>
              </a:spcBef>
              <a:buClr>
                <a:schemeClr val="accent1"/>
              </a:buClr>
              <a:buFont typeface="Arial" pitchFamily="34" charset="0"/>
              <a:buChar char="•"/>
            </a:pPr>
            <a:r>
              <a:rPr lang="en-US" sz="2800" dirty="0" smtClean="0">
                <a:latin typeface="+mj-lt"/>
              </a:rPr>
              <a:t>Special </a:t>
            </a:r>
            <a:r>
              <a:rPr lang="en-US" sz="2800" dirty="0">
                <a:latin typeface="+mj-lt"/>
              </a:rPr>
              <a:t>Olympics sites  </a:t>
            </a:r>
            <a:r>
              <a:rPr lang="en-US" sz="2400" b="1" dirty="0">
                <a:solidFill>
                  <a:srgbClr val="FF0000"/>
                </a:solidFill>
                <a:latin typeface="+mj-lt"/>
              </a:rPr>
              <a:t>See #10</a:t>
            </a:r>
          </a:p>
          <a:p>
            <a:pPr marL="1200150" lvl="1" indent="-457200" eaLnBrk="1" hangingPunct="1">
              <a:spcBef>
                <a:spcPct val="50000"/>
              </a:spcBef>
              <a:buClr>
                <a:schemeClr val="accent1"/>
              </a:buClr>
              <a:buFont typeface="Arial" pitchFamily="34" charset="0"/>
              <a:buChar char="•"/>
            </a:pPr>
            <a:r>
              <a:rPr lang="en-US" sz="2800" dirty="0" smtClean="0">
                <a:latin typeface="+mj-lt"/>
              </a:rPr>
              <a:t>Sites </a:t>
            </a:r>
            <a:r>
              <a:rPr lang="en-US" sz="2800" dirty="0">
                <a:latin typeface="+mj-lt"/>
              </a:rPr>
              <a:t>for athlete leaders  </a:t>
            </a:r>
            <a:r>
              <a:rPr lang="en-US" sz="2400" b="1" dirty="0">
                <a:solidFill>
                  <a:srgbClr val="FF0000"/>
                </a:solidFill>
                <a:latin typeface="+mj-lt"/>
              </a:rPr>
              <a:t>See #11</a:t>
            </a:r>
          </a:p>
          <a:p>
            <a:pPr marL="571500" indent="-571500" eaLnBrk="1" hangingPunct="1">
              <a:spcBef>
                <a:spcPct val="50000"/>
              </a:spcBef>
              <a:buFont typeface="Arial" pitchFamily="34" charset="0"/>
              <a:buChar char="•"/>
            </a:pPr>
            <a:r>
              <a:rPr lang="en-US" sz="2800" dirty="0" smtClean="0">
                <a:latin typeface="+mj-lt"/>
              </a:rPr>
              <a:t>EXERCISES</a:t>
            </a:r>
            <a:endParaRPr lang="en-US" sz="2800" dirty="0">
              <a:latin typeface="+mj-lt"/>
            </a:endParaRPr>
          </a:p>
          <a:p>
            <a:pPr eaLnBrk="1" hangingPunct="1">
              <a:spcBef>
                <a:spcPct val="50000"/>
              </a:spcBef>
            </a:pPr>
            <a:endParaRPr lang="en-US" sz="24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23</a:t>
            </a:fld>
            <a:endParaRPr lang="en-US"/>
          </a:p>
        </p:txBody>
      </p:sp>
      <p:sp>
        <p:nvSpPr>
          <p:cNvPr id="6" name="Rectangle 2"/>
          <p:cNvSpPr txBox="1">
            <a:spLocks noChangeArrowheads="1"/>
          </p:cNvSpPr>
          <p:nvPr/>
        </p:nvSpPr>
        <p:spPr bwMode="auto">
          <a:xfrm>
            <a:off x="990600" y="274459"/>
            <a:ext cx="64925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additive="base">
                                        <p:cTn id="7" dur="500" fill="hold"/>
                                        <p:tgtEl>
                                          <p:spTgt spid="303108"/>
                                        </p:tgtEl>
                                        <p:attrNameLst>
                                          <p:attrName>ppt_x</p:attrName>
                                        </p:attrNameLst>
                                      </p:cBhvr>
                                      <p:tavLst>
                                        <p:tav tm="0">
                                          <p:val>
                                            <p:strVal val="#ppt_x"/>
                                          </p:val>
                                        </p:tav>
                                        <p:tav tm="100000">
                                          <p:val>
                                            <p:strVal val="#ppt_x"/>
                                          </p:val>
                                        </p:tav>
                                      </p:tavLst>
                                    </p:anim>
                                    <p:anim calcmode="lin" valueType="num">
                                      <p:cBhvr additive="base">
                                        <p:cTn id="8" dur="500" fill="hold"/>
                                        <p:tgtEl>
                                          <p:spTgt spid="303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24</a:t>
            </a:fld>
            <a:endParaRPr lang="en-US"/>
          </a:p>
        </p:txBody>
      </p:sp>
      <p:sp>
        <p:nvSpPr>
          <p:cNvPr id="305154" name="Rectangle 2"/>
          <p:cNvSpPr>
            <a:spLocks noGrp="1" noChangeArrowheads="1"/>
          </p:cNvSpPr>
          <p:nvPr>
            <p:ph type="title" idx="4294967295"/>
          </p:nvPr>
        </p:nvSpPr>
        <p:spPr>
          <a:xfrm>
            <a:off x="1057275" y="228600"/>
            <a:ext cx="8086725"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Search Engines</a:t>
            </a:r>
          </a:p>
        </p:txBody>
      </p:sp>
      <p:sp>
        <p:nvSpPr>
          <p:cNvPr id="6758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05156" name="Text Box 4"/>
          <p:cNvSpPr txBox="1">
            <a:spLocks noChangeArrowheads="1"/>
          </p:cNvSpPr>
          <p:nvPr/>
        </p:nvSpPr>
        <p:spPr bwMode="auto">
          <a:xfrm>
            <a:off x="1057275" y="1563688"/>
            <a:ext cx="7226300" cy="375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Drivers, start your engines!</a:t>
            </a:r>
          </a:p>
          <a:p>
            <a:pPr marL="1085850" lvl="1" indent="-342900" eaLnBrk="1" hangingPunct="1">
              <a:spcBef>
                <a:spcPct val="50000"/>
              </a:spcBef>
              <a:buClr>
                <a:schemeClr val="accent1"/>
              </a:buClr>
              <a:buFont typeface="Arial" pitchFamily="34" charset="0"/>
              <a:buChar char="•"/>
            </a:pPr>
            <a:r>
              <a:rPr lang="en-US" sz="2400" dirty="0" smtClean="0">
                <a:latin typeface="+mj-lt"/>
              </a:rPr>
              <a:t>Google.com</a:t>
            </a:r>
            <a:r>
              <a:rPr lang="en-US" sz="2400" dirty="0" smtClean="0">
                <a:latin typeface="+mj-lt"/>
                <a:sym typeface="Wingdings" pitchFamily="2" charset="2"/>
              </a:rPr>
              <a:t>  OR    Bing.com</a:t>
            </a:r>
            <a:endParaRPr lang="en-US" sz="2400" dirty="0">
              <a:latin typeface="+mj-lt"/>
              <a:sym typeface="Wingdings" pitchFamily="2" charset="2"/>
            </a:endParaRPr>
          </a:p>
          <a:p>
            <a:pPr marL="1085850" lvl="1" indent="-342900" eaLnBrk="1" hangingPunct="1">
              <a:spcBef>
                <a:spcPct val="50000"/>
              </a:spcBef>
              <a:buClr>
                <a:schemeClr val="accent1"/>
              </a:buClr>
              <a:buFont typeface="Arial" pitchFamily="34" charset="0"/>
              <a:buChar char="•"/>
            </a:pPr>
            <a:r>
              <a:rPr lang="en-US" sz="2400" dirty="0" smtClean="0">
                <a:latin typeface="+mj-lt"/>
              </a:rPr>
              <a:t>Searching </a:t>
            </a:r>
            <a:r>
              <a:rPr lang="en-US" sz="2400" dirty="0">
                <a:latin typeface="+mj-lt"/>
              </a:rPr>
              <a:t>for </a:t>
            </a:r>
            <a:r>
              <a:rPr lang="en-US" sz="2400" dirty="0" smtClean="0">
                <a:latin typeface="+mj-lt"/>
              </a:rPr>
              <a:t>people  or businesses</a:t>
            </a:r>
            <a:br>
              <a:rPr lang="en-US" sz="2400" dirty="0" smtClean="0">
                <a:latin typeface="+mj-lt"/>
              </a:rPr>
            </a:br>
            <a:r>
              <a:rPr lang="en-US" sz="2400" dirty="0" smtClean="0">
                <a:latin typeface="+mj-lt"/>
              </a:rPr>
              <a:t>(Switchboard.com)</a:t>
            </a:r>
            <a:endParaRPr lang="en-US" sz="2400" dirty="0">
              <a:latin typeface="+mj-lt"/>
            </a:endParaRPr>
          </a:p>
          <a:p>
            <a:pPr lvl="1" indent="0" eaLnBrk="1" hangingPunct="1">
              <a:spcBef>
                <a:spcPct val="50000"/>
              </a:spcBef>
              <a:buClr>
                <a:schemeClr val="accent1"/>
              </a:buClr>
            </a:pPr>
            <a:endParaRPr lang="en-US" sz="2400" dirty="0">
              <a:latin typeface="+mj-lt"/>
            </a:endParaRPr>
          </a:p>
          <a:p>
            <a:pPr algn="ctr" eaLnBrk="1" hangingPunct="1">
              <a:spcBef>
                <a:spcPct val="50000"/>
              </a:spcBef>
            </a:pPr>
            <a:r>
              <a:rPr lang="en-US" sz="2800" b="1" dirty="0">
                <a:solidFill>
                  <a:srgbClr val="FF0000"/>
                </a:solidFill>
                <a:latin typeface="+mj-lt"/>
              </a:rPr>
              <a:t>See #11</a:t>
            </a:r>
          </a:p>
          <a:p>
            <a:pPr eaLnBrk="1" hangingPunct="1">
              <a:spcBef>
                <a:spcPct val="50000"/>
              </a:spcBef>
            </a:pPr>
            <a:endParaRPr lang="en-US" sz="24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5156"/>
                                        </p:tgtEl>
                                        <p:attrNameLst>
                                          <p:attrName>style.visibility</p:attrName>
                                        </p:attrNameLst>
                                      </p:cBhvr>
                                      <p:to>
                                        <p:strVal val="visible"/>
                                      </p:to>
                                    </p:set>
                                    <p:anim calcmode="lin" valueType="num">
                                      <p:cBhvr additive="base">
                                        <p:cTn id="7" dur="500" fill="hold"/>
                                        <p:tgtEl>
                                          <p:spTgt spid="305156"/>
                                        </p:tgtEl>
                                        <p:attrNameLst>
                                          <p:attrName>ppt_x</p:attrName>
                                        </p:attrNameLst>
                                      </p:cBhvr>
                                      <p:tavLst>
                                        <p:tav tm="0">
                                          <p:val>
                                            <p:strVal val="#ppt_x"/>
                                          </p:val>
                                        </p:tav>
                                        <p:tav tm="100000">
                                          <p:val>
                                            <p:strVal val="#ppt_x"/>
                                          </p:val>
                                        </p:tav>
                                      </p:tavLst>
                                    </p:anim>
                                    <p:anim calcmode="lin" valueType="num">
                                      <p:cBhvr additive="base">
                                        <p:cTn id="8" dur="500" fill="hold"/>
                                        <p:tgtEl>
                                          <p:spTgt spid="3051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25</a:t>
            </a:fld>
            <a:endParaRPr lang="en-US"/>
          </a:p>
        </p:txBody>
      </p:sp>
      <p:sp>
        <p:nvSpPr>
          <p:cNvPr id="307202" name="Rectangle 2"/>
          <p:cNvSpPr>
            <a:spLocks noGrp="1" noChangeArrowheads="1"/>
          </p:cNvSpPr>
          <p:nvPr>
            <p:ph type="title" idx="4294967295"/>
          </p:nvPr>
        </p:nvSpPr>
        <p:spPr>
          <a:xfrm>
            <a:off x="3311525" y="287338"/>
            <a:ext cx="5832475" cy="1143000"/>
          </a:xfrm>
        </p:spPr>
        <p:txBody>
          <a:bodyPr lIns="91429" tIns="45714" rIns="91429" bIns="45714"/>
          <a:lstStyle/>
          <a:p>
            <a:r>
              <a:rPr lang="en-US" sz="4000" smtClean="0">
                <a:effectLst>
                  <a:outerShdw blurRad="38100" dist="38100" dir="2700000" algn="tl">
                    <a:srgbClr val="C0C0C0"/>
                  </a:outerShdw>
                </a:effectLst>
              </a:rPr>
              <a:t> </a:t>
            </a:r>
            <a:endParaRPr lang="en-US" sz="4000" dirty="0" smtClean="0">
              <a:effectLst>
                <a:outerShdw blurRad="38100" dist="38100" dir="2700000" algn="tl">
                  <a:srgbClr val="C0C0C0"/>
                </a:outerShdw>
              </a:effectLst>
            </a:endParaRPr>
          </a:p>
        </p:txBody>
      </p:sp>
      <p:sp>
        <p:nvSpPr>
          <p:cNvPr id="6963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07204" name="Text Box 4"/>
          <p:cNvSpPr txBox="1">
            <a:spLocks noChangeArrowheads="1"/>
          </p:cNvSpPr>
          <p:nvPr/>
        </p:nvSpPr>
        <p:spPr bwMode="auto">
          <a:xfrm>
            <a:off x="1057275" y="1563688"/>
            <a:ext cx="7226300" cy="495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Successful searching:</a:t>
            </a:r>
          </a:p>
          <a:p>
            <a:pPr algn="ctr" eaLnBrk="1" hangingPunct="1">
              <a:spcBef>
                <a:spcPct val="50000"/>
              </a:spcBef>
            </a:pPr>
            <a:r>
              <a:rPr lang="en-US" sz="2400" b="1" dirty="0">
                <a:solidFill>
                  <a:srgbClr val="FF0000"/>
                </a:solidFill>
                <a:latin typeface="+mj-lt"/>
              </a:rPr>
              <a:t>See #14</a:t>
            </a:r>
          </a:p>
          <a:p>
            <a:pPr marL="1200150" lvl="1" indent="-457200" eaLnBrk="1" hangingPunct="1">
              <a:spcBef>
                <a:spcPct val="50000"/>
              </a:spcBef>
              <a:buClr>
                <a:schemeClr val="accent1"/>
              </a:buClr>
              <a:buFont typeface="Arial" pitchFamily="34" charset="0"/>
              <a:buChar char="•"/>
            </a:pPr>
            <a:r>
              <a:rPr lang="en-US" sz="2400" dirty="0" smtClean="0">
                <a:latin typeface="+mj-lt"/>
              </a:rPr>
              <a:t>Be </a:t>
            </a:r>
            <a:r>
              <a:rPr lang="en-US" sz="2400" dirty="0">
                <a:latin typeface="+mj-lt"/>
              </a:rPr>
              <a:t>specific</a:t>
            </a:r>
            <a:r>
              <a:rPr lang="en-US" sz="2400" dirty="0">
                <a:latin typeface="+mj-lt"/>
                <a:sym typeface="Wingdings" pitchFamily="2" charset="2"/>
              </a:rPr>
              <a:t> </a:t>
            </a:r>
          </a:p>
          <a:p>
            <a:pPr marL="1200150" lvl="1" indent="-457200" eaLnBrk="1" hangingPunct="1">
              <a:spcBef>
                <a:spcPct val="50000"/>
              </a:spcBef>
              <a:buClr>
                <a:schemeClr val="accent1"/>
              </a:buClr>
              <a:buFont typeface="Arial" pitchFamily="34" charset="0"/>
              <a:buChar char="•"/>
            </a:pPr>
            <a:r>
              <a:rPr lang="en-US" sz="2400" dirty="0" smtClean="0">
                <a:latin typeface="+mj-lt"/>
              </a:rPr>
              <a:t>Refine </a:t>
            </a:r>
            <a:r>
              <a:rPr lang="en-US" sz="2400" dirty="0">
                <a:latin typeface="+mj-lt"/>
              </a:rPr>
              <a:t>your search</a:t>
            </a:r>
          </a:p>
          <a:p>
            <a:pPr marL="1200150" lvl="1" indent="-457200" eaLnBrk="1" hangingPunct="1">
              <a:spcBef>
                <a:spcPct val="50000"/>
              </a:spcBef>
              <a:buClr>
                <a:schemeClr val="accent1"/>
              </a:buClr>
              <a:buFont typeface="Arial" pitchFamily="34" charset="0"/>
              <a:buChar char="•"/>
            </a:pPr>
            <a:r>
              <a:rPr lang="en-US" sz="2400" dirty="0" smtClean="0">
                <a:latin typeface="+mj-lt"/>
              </a:rPr>
              <a:t>Put </a:t>
            </a:r>
            <a:r>
              <a:rPr lang="en-US" sz="2400" dirty="0">
                <a:latin typeface="+mj-lt"/>
              </a:rPr>
              <a:t>phrases in quotations</a:t>
            </a:r>
          </a:p>
          <a:p>
            <a:pPr marL="1200150" lvl="1" indent="-457200" eaLnBrk="1" hangingPunct="1">
              <a:spcBef>
                <a:spcPct val="50000"/>
              </a:spcBef>
              <a:buClr>
                <a:schemeClr val="accent1"/>
              </a:buClr>
              <a:buFont typeface="Arial" pitchFamily="34" charset="0"/>
              <a:buChar char="•"/>
            </a:pPr>
            <a:r>
              <a:rPr lang="en-US" sz="2400" dirty="0" smtClean="0">
                <a:latin typeface="+mj-lt"/>
              </a:rPr>
              <a:t>Include </a:t>
            </a:r>
            <a:r>
              <a:rPr lang="en-US" sz="2400" dirty="0">
                <a:latin typeface="+mj-lt"/>
              </a:rPr>
              <a:t>several keywords</a:t>
            </a:r>
          </a:p>
          <a:p>
            <a:pPr marL="1200150" lvl="1" indent="-457200" eaLnBrk="1" hangingPunct="1">
              <a:spcBef>
                <a:spcPct val="50000"/>
              </a:spcBef>
              <a:buClr>
                <a:schemeClr val="accent1"/>
              </a:buClr>
              <a:buFont typeface="Arial" pitchFamily="34" charset="0"/>
              <a:buChar char="•"/>
            </a:pPr>
            <a:r>
              <a:rPr lang="en-US" sz="2400" dirty="0" smtClean="0">
                <a:latin typeface="+mj-lt"/>
              </a:rPr>
              <a:t>Play </a:t>
            </a:r>
            <a:r>
              <a:rPr lang="en-US" sz="2400" dirty="0">
                <a:latin typeface="+mj-lt"/>
              </a:rPr>
              <a:t>the field</a:t>
            </a:r>
            <a:r>
              <a:rPr lang="en-US" sz="2400" dirty="0">
                <a:latin typeface="+mj-lt"/>
                <a:sym typeface="Wingdings" pitchFamily="2" charset="2"/>
              </a:rPr>
              <a:t> </a:t>
            </a:r>
          </a:p>
          <a:p>
            <a:pPr marL="1200150" lvl="1" indent="-457200" eaLnBrk="1" hangingPunct="1">
              <a:spcBef>
                <a:spcPct val="50000"/>
              </a:spcBef>
              <a:buClr>
                <a:schemeClr val="accent1"/>
              </a:buClr>
              <a:buFont typeface="Arial" pitchFamily="34" charset="0"/>
              <a:buChar char="•"/>
            </a:pPr>
            <a:r>
              <a:rPr lang="en-US" sz="2400" dirty="0" smtClean="0">
                <a:latin typeface="+mj-lt"/>
              </a:rPr>
              <a:t>Get </a:t>
            </a:r>
            <a:r>
              <a:rPr lang="en-US" sz="2400" dirty="0">
                <a:latin typeface="+mj-lt"/>
              </a:rPr>
              <a:t>help</a:t>
            </a:r>
          </a:p>
          <a:p>
            <a:pPr eaLnBrk="1" hangingPunct="1">
              <a:spcBef>
                <a:spcPct val="50000"/>
              </a:spcBef>
            </a:pPr>
            <a:endParaRPr lang="en-US" sz="2400" b="1" dirty="0">
              <a:latin typeface="Tahoma" pitchFamily="34" charset="0"/>
            </a:endParaRPr>
          </a:p>
        </p:txBody>
      </p:sp>
      <p:sp>
        <p:nvSpPr>
          <p:cNvPr id="6" name="Rectangle 2"/>
          <p:cNvSpPr txBox="1">
            <a:spLocks noChangeArrowheads="1"/>
          </p:cNvSpPr>
          <p:nvPr/>
        </p:nvSpPr>
        <p:spPr bwMode="auto">
          <a:xfrm>
            <a:off x="1057276" y="287338"/>
            <a:ext cx="642213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Search 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04"/>
                                        </p:tgtEl>
                                        <p:attrNameLst>
                                          <p:attrName>style.visibility</p:attrName>
                                        </p:attrNameLst>
                                      </p:cBhvr>
                                      <p:to>
                                        <p:strVal val="visible"/>
                                      </p:to>
                                    </p:set>
                                    <p:anim calcmode="lin" valueType="num">
                                      <p:cBhvr additive="base">
                                        <p:cTn id="7" dur="500" fill="hold"/>
                                        <p:tgtEl>
                                          <p:spTgt spid="307204"/>
                                        </p:tgtEl>
                                        <p:attrNameLst>
                                          <p:attrName>ppt_x</p:attrName>
                                        </p:attrNameLst>
                                      </p:cBhvr>
                                      <p:tavLst>
                                        <p:tav tm="0">
                                          <p:val>
                                            <p:strVal val="#ppt_x"/>
                                          </p:val>
                                        </p:tav>
                                        <p:tav tm="100000">
                                          <p:val>
                                            <p:strVal val="#ppt_x"/>
                                          </p:val>
                                        </p:tav>
                                      </p:tavLst>
                                    </p:anim>
                                    <p:anim calcmode="lin" valueType="num">
                                      <p:cBhvr additive="base">
                                        <p:cTn id="8" dur="500" fill="hold"/>
                                        <p:tgtEl>
                                          <p:spTgt spid="3072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09252" name="Text Box 4"/>
          <p:cNvSpPr txBox="1">
            <a:spLocks noChangeArrowheads="1"/>
          </p:cNvSpPr>
          <p:nvPr/>
        </p:nvSpPr>
        <p:spPr bwMode="auto">
          <a:xfrm>
            <a:off x="1057275" y="1563688"/>
            <a:ext cx="7226300" cy="417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solidFill>
                  <a:srgbClr val="FF0000"/>
                </a:solidFill>
                <a:latin typeface="+mj-lt"/>
              </a:rPr>
              <a:t>Let me show you a sample!</a:t>
            </a:r>
          </a:p>
          <a:p>
            <a:pPr eaLnBrk="1" hangingPunct="1">
              <a:spcBef>
                <a:spcPct val="50000"/>
              </a:spcBef>
            </a:pPr>
            <a:endParaRPr lang="en-US" b="1" dirty="0">
              <a:latin typeface="Tahoma" pitchFamily="34" charset="0"/>
            </a:endParaRPr>
          </a:p>
          <a:p>
            <a:pPr marL="457200" indent="-457200" eaLnBrk="1" hangingPunct="1">
              <a:spcBef>
                <a:spcPct val="50000"/>
              </a:spcBef>
              <a:buFont typeface="Arial" pitchFamily="34" charset="0"/>
              <a:buChar char="•"/>
            </a:pPr>
            <a:r>
              <a:rPr lang="en-US" sz="2800" dirty="0" smtClean="0">
                <a:latin typeface="+mj-lt"/>
              </a:rPr>
              <a:t>What </a:t>
            </a:r>
            <a:r>
              <a:rPr lang="en-US" sz="2800" dirty="0">
                <a:latin typeface="+mj-lt"/>
              </a:rPr>
              <a:t>other movies and TV shows has the person who starred in “The Loretta Claiborne” movie been in?</a:t>
            </a:r>
            <a:r>
              <a:rPr lang="en-US" sz="2800" dirty="0">
                <a:latin typeface="+mj-lt"/>
                <a:sym typeface="Wingdings" pitchFamily="2" charset="2"/>
              </a:rPr>
              <a:t> </a:t>
            </a:r>
            <a:endParaRPr lang="en-US" sz="2800" dirty="0" smtClean="0">
              <a:latin typeface="+mj-lt"/>
              <a:sym typeface="Wingdings" pitchFamily="2" charset="2"/>
            </a:endParaRPr>
          </a:p>
          <a:p>
            <a:pPr marL="457200" indent="-457200" eaLnBrk="1" hangingPunct="1">
              <a:spcBef>
                <a:spcPct val="50000"/>
              </a:spcBef>
              <a:buFont typeface="Arial" pitchFamily="34" charset="0"/>
              <a:buChar char="•"/>
            </a:pPr>
            <a:r>
              <a:rPr lang="en-US" sz="2800" dirty="0" smtClean="0">
                <a:latin typeface="+mj-lt"/>
                <a:sym typeface="Wingdings" pitchFamily="2" charset="2"/>
              </a:rPr>
              <a:t>Are you sure you know how to use </a:t>
            </a:r>
            <a:r>
              <a:rPr lang="en-US" sz="2800" dirty="0" err="1" smtClean="0">
                <a:latin typeface="+mj-lt"/>
                <a:sym typeface="Wingdings" pitchFamily="2" charset="2"/>
              </a:rPr>
              <a:t>google</a:t>
            </a:r>
            <a:r>
              <a:rPr lang="en-US" sz="2800" dirty="0">
                <a:latin typeface="+mj-lt"/>
                <a:sym typeface="Wingdings" pitchFamily="2" charset="2"/>
              </a:rPr>
              <a:t/>
            </a:r>
            <a:br>
              <a:rPr lang="en-US" sz="2800" dirty="0">
                <a:latin typeface="+mj-lt"/>
                <a:sym typeface="Wingdings" pitchFamily="2" charset="2"/>
              </a:rPr>
            </a:br>
            <a:r>
              <a:rPr lang="en-US" sz="2800" b="1" dirty="0">
                <a:solidFill>
                  <a:srgbClr val="FF0000"/>
                </a:solidFill>
              </a:rPr>
              <a:t>See #</a:t>
            </a:r>
            <a:r>
              <a:rPr lang="en-US" sz="2800" b="1" dirty="0" smtClean="0">
                <a:solidFill>
                  <a:srgbClr val="FF0000"/>
                </a:solidFill>
              </a:rPr>
              <a:t>11 (30.)</a:t>
            </a:r>
            <a:endParaRPr lang="en-US" sz="2800" b="1" dirty="0">
              <a:solidFill>
                <a:srgbClr val="FF0000"/>
              </a:solidFill>
            </a:endParaRPr>
          </a:p>
          <a:p>
            <a:pPr marL="457200" indent="-457200" eaLnBrk="1" hangingPunct="1">
              <a:spcBef>
                <a:spcPct val="50000"/>
              </a:spcBef>
              <a:buFont typeface="Arial" pitchFamily="34" charset="0"/>
              <a:buChar char="•"/>
            </a:pPr>
            <a:endParaRPr lang="en-US" sz="2800" dirty="0" smtClean="0">
              <a:latin typeface="+mj-lt"/>
              <a:sym typeface="Wingdings" pitchFamily="2" charset="2"/>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26</a:t>
            </a:fld>
            <a:endParaRPr lang="en-US"/>
          </a:p>
        </p:txBody>
      </p:sp>
      <p:sp>
        <p:nvSpPr>
          <p:cNvPr id="6" name="Rectangle 2"/>
          <p:cNvSpPr txBox="1">
            <a:spLocks noChangeArrowheads="1"/>
          </p:cNvSpPr>
          <p:nvPr/>
        </p:nvSpPr>
        <p:spPr bwMode="auto">
          <a:xfrm>
            <a:off x="1057275" y="287338"/>
            <a:ext cx="7629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Search 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9252"/>
                                        </p:tgtEl>
                                        <p:attrNameLst>
                                          <p:attrName>style.visibility</p:attrName>
                                        </p:attrNameLst>
                                      </p:cBhvr>
                                      <p:to>
                                        <p:strVal val="visible"/>
                                      </p:to>
                                    </p:set>
                                    <p:anim calcmode="lin" valueType="num">
                                      <p:cBhvr additive="base">
                                        <p:cTn id="7" dur="500" fill="hold"/>
                                        <p:tgtEl>
                                          <p:spTgt spid="309252"/>
                                        </p:tgtEl>
                                        <p:attrNameLst>
                                          <p:attrName>ppt_x</p:attrName>
                                        </p:attrNameLst>
                                      </p:cBhvr>
                                      <p:tavLst>
                                        <p:tav tm="0">
                                          <p:val>
                                            <p:strVal val="#ppt_x"/>
                                          </p:val>
                                        </p:tav>
                                        <p:tav tm="100000">
                                          <p:val>
                                            <p:strVal val="#ppt_x"/>
                                          </p:val>
                                        </p:tav>
                                      </p:tavLst>
                                    </p:anim>
                                    <p:anim calcmode="lin" valueType="num">
                                      <p:cBhvr additive="base">
                                        <p:cTn id="8" dur="500" fill="hold"/>
                                        <p:tgtEl>
                                          <p:spTgt spid="3092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43044" name="Text Box 4"/>
          <p:cNvSpPr txBox="1">
            <a:spLocks noChangeArrowheads="1"/>
          </p:cNvSpPr>
          <p:nvPr/>
        </p:nvSpPr>
        <p:spPr bwMode="auto">
          <a:xfrm>
            <a:off x="1057274" y="1563688"/>
            <a:ext cx="7553325" cy="47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solidFill>
                  <a:srgbClr val="FF0000"/>
                </a:solidFill>
                <a:latin typeface="+mj-lt"/>
              </a:rPr>
              <a:t>Let’s practice!</a:t>
            </a:r>
          </a:p>
          <a:p>
            <a:pPr marL="342900" indent="-342900" eaLnBrk="1" hangingPunct="1">
              <a:spcBef>
                <a:spcPct val="50000"/>
              </a:spcBef>
              <a:buFont typeface="Arial" pitchFamily="34" charset="0"/>
              <a:buChar char="•"/>
            </a:pPr>
            <a:r>
              <a:rPr lang="en-US" sz="2400" dirty="0" smtClean="0">
                <a:latin typeface="+mj-lt"/>
              </a:rPr>
              <a:t>How </a:t>
            </a:r>
            <a:r>
              <a:rPr lang="en-US" sz="2400" dirty="0">
                <a:latin typeface="+mj-lt"/>
              </a:rPr>
              <a:t>many athletes attended the 2005 Special Olympics Global Athlete Congress in Panama?</a:t>
            </a:r>
            <a:r>
              <a:rPr lang="en-US" sz="2400" dirty="0">
                <a:latin typeface="+mj-lt"/>
                <a:sym typeface="Wingdings" pitchFamily="2" charset="2"/>
              </a:rPr>
              <a:t> </a:t>
            </a:r>
          </a:p>
          <a:p>
            <a:pPr marL="342900" indent="-342900" eaLnBrk="1" hangingPunct="1">
              <a:spcBef>
                <a:spcPct val="50000"/>
              </a:spcBef>
              <a:buFont typeface="Arial" pitchFamily="34" charset="0"/>
              <a:buChar char="•"/>
            </a:pPr>
            <a:r>
              <a:rPr lang="en-US" sz="2400" dirty="0" smtClean="0">
                <a:latin typeface="+mj-lt"/>
              </a:rPr>
              <a:t>Who </a:t>
            </a:r>
            <a:r>
              <a:rPr lang="en-US" sz="2400" dirty="0">
                <a:latin typeface="+mj-lt"/>
              </a:rPr>
              <a:t>is one of the 2007-09 Special Olympics International Global Messengers?</a:t>
            </a:r>
          </a:p>
          <a:p>
            <a:pPr marL="342900" indent="-342900" eaLnBrk="1" hangingPunct="1">
              <a:spcBef>
                <a:spcPct val="50000"/>
              </a:spcBef>
              <a:buFont typeface="Arial" pitchFamily="34" charset="0"/>
              <a:buChar char="•"/>
            </a:pPr>
            <a:r>
              <a:rPr lang="en-US" sz="2400" dirty="0" smtClean="0">
                <a:latin typeface="+mj-lt"/>
              </a:rPr>
              <a:t>Who </a:t>
            </a:r>
            <a:r>
              <a:rPr lang="en-US" sz="2400" dirty="0">
                <a:latin typeface="+mj-lt"/>
              </a:rPr>
              <a:t>is president of Special Olympics Indiana and what is his e-mail address?</a:t>
            </a:r>
          </a:p>
          <a:p>
            <a:pPr marL="342900" indent="-342900" eaLnBrk="1" hangingPunct="1">
              <a:spcBef>
                <a:spcPct val="50000"/>
              </a:spcBef>
              <a:buFont typeface="Arial" pitchFamily="34" charset="0"/>
              <a:buChar char="•"/>
            </a:pPr>
            <a:r>
              <a:rPr lang="en-US" sz="2400" dirty="0" smtClean="0">
                <a:latin typeface="+mj-lt"/>
              </a:rPr>
              <a:t>When </a:t>
            </a:r>
            <a:r>
              <a:rPr lang="en-US" sz="2400" dirty="0">
                <a:latin typeface="+mj-lt"/>
              </a:rPr>
              <a:t>is the basketball season in Southern California Special Olympics?</a:t>
            </a:r>
          </a:p>
          <a:p>
            <a:pPr eaLnBrk="1" hangingPunct="1">
              <a:spcBef>
                <a:spcPct val="50000"/>
              </a:spcBef>
            </a:pPr>
            <a:endParaRPr lang="en-US" sz="24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27</a:t>
            </a:fld>
            <a:endParaRPr lang="en-US"/>
          </a:p>
        </p:txBody>
      </p:sp>
      <p:sp>
        <p:nvSpPr>
          <p:cNvPr id="6" name="Rectangle 2"/>
          <p:cNvSpPr txBox="1">
            <a:spLocks noChangeArrowheads="1"/>
          </p:cNvSpPr>
          <p:nvPr/>
        </p:nvSpPr>
        <p:spPr bwMode="auto">
          <a:xfrm>
            <a:off x="1057276" y="287338"/>
            <a:ext cx="77819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Search 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additive="base">
                                        <p:cTn id="7" dur="500" fill="hold"/>
                                        <p:tgtEl>
                                          <p:spTgt spid="343044"/>
                                        </p:tgtEl>
                                        <p:attrNameLst>
                                          <p:attrName>ppt_x</p:attrName>
                                        </p:attrNameLst>
                                      </p:cBhvr>
                                      <p:tavLst>
                                        <p:tav tm="0">
                                          <p:val>
                                            <p:strVal val="#ppt_x"/>
                                          </p:val>
                                        </p:tav>
                                        <p:tav tm="100000">
                                          <p:val>
                                            <p:strVal val="#ppt_x"/>
                                          </p:val>
                                        </p:tav>
                                      </p:tavLst>
                                    </p:anim>
                                    <p:anim calcmode="lin" valueType="num">
                                      <p:cBhvr additive="base">
                                        <p:cTn id="8" dur="500" fill="hold"/>
                                        <p:tgtEl>
                                          <p:spTgt spid="3430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day one</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29</a:t>
            </a:fld>
            <a:endParaRPr lang="en-US"/>
          </a:p>
        </p:txBody>
      </p:sp>
      <p:sp>
        <p:nvSpPr>
          <p:cNvPr id="204802" name="Rectangle 2"/>
          <p:cNvSpPr>
            <a:spLocks noGrp="1" noChangeArrowheads="1"/>
          </p:cNvSpPr>
          <p:nvPr>
            <p:ph type="title" idx="4294967295"/>
          </p:nvPr>
        </p:nvSpPr>
        <p:spPr>
          <a:xfrm>
            <a:off x="1066800" y="304800"/>
            <a:ext cx="80772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New technologies</a:t>
            </a:r>
          </a:p>
        </p:txBody>
      </p:sp>
      <p:sp>
        <p:nvSpPr>
          <p:cNvPr id="20484" name="Text Box 3"/>
          <p:cNvSpPr txBox="1">
            <a:spLocks noChangeArrowheads="1"/>
          </p:cNvSpPr>
          <p:nvPr/>
        </p:nvSpPr>
        <p:spPr bwMode="auto">
          <a:xfrm>
            <a:off x="211138" y="1698625"/>
            <a:ext cx="6951662"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3600" dirty="0" smtClean="0">
                <a:latin typeface="+mj-lt"/>
              </a:rPr>
              <a:t>Cloud </a:t>
            </a:r>
            <a:br>
              <a:rPr lang="en-US" sz="3600" dirty="0" smtClean="0">
                <a:latin typeface="+mj-lt"/>
              </a:rPr>
            </a:br>
            <a:r>
              <a:rPr lang="en-US" sz="3600" dirty="0" smtClean="0">
                <a:latin typeface="+mj-lt"/>
              </a:rPr>
              <a:t>computing</a:t>
            </a:r>
            <a:endParaRPr lang="en-US" sz="36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698624"/>
            <a:ext cx="5141502" cy="4656455"/>
          </a:xfrm>
          <a:prstGeom prst="rect">
            <a:avLst/>
          </a:prstGeom>
        </p:spPr>
      </p:pic>
    </p:spTree>
    <p:extLst>
      <p:ext uri="{BB962C8B-B14F-4D97-AF65-F5344CB8AC3E}">
        <p14:creationId xmlns:p14="http://schemas.microsoft.com/office/powerpoint/2010/main" val="4290430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3</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 - goals</a:t>
            </a: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16420" name="Text Box 4"/>
          <p:cNvSpPr txBox="1">
            <a:spLocks noChangeArrowheads="1"/>
          </p:cNvSpPr>
          <p:nvPr/>
        </p:nvSpPr>
        <p:spPr bwMode="auto">
          <a:xfrm>
            <a:off x="1195388" y="1430338"/>
            <a:ext cx="7072312" cy="523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smtClean="0">
                <a:latin typeface="+mj-lt"/>
              </a:rPr>
              <a:t>Improve your use of e-mail</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Learn </a:t>
            </a:r>
            <a:r>
              <a:rPr lang="en-US" sz="2800" dirty="0">
                <a:latin typeface="+mj-lt"/>
              </a:rPr>
              <a:t>what the Internet is</a:t>
            </a:r>
          </a:p>
          <a:p>
            <a:pPr marL="571500" indent="-571500" eaLnBrk="1" hangingPunct="1">
              <a:spcBef>
                <a:spcPct val="50000"/>
              </a:spcBef>
              <a:buFont typeface="Arial" pitchFamily="34" charset="0"/>
              <a:buChar char="•"/>
            </a:pPr>
            <a:r>
              <a:rPr lang="en-US" sz="2800" dirty="0" smtClean="0">
                <a:latin typeface="+mj-lt"/>
              </a:rPr>
              <a:t>Hang </a:t>
            </a:r>
            <a:r>
              <a:rPr lang="en-US" sz="2800" dirty="0">
                <a:latin typeface="+mj-lt"/>
              </a:rPr>
              <a:t>10 on the WWW</a:t>
            </a:r>
          </a:p>
          <a:p>
            <a:pPr marL="571500" indent="-571500" eaLnBrk="1" hangingPunct="1">
              <a:spcBef>
                <a:spcPct val="50000"/>
              </a:spcBef>
              <a:buFont typeface="Arial" pitchFamily="34" charset="0"/>
              <a:buChar char="•"/>
            </a:pPr>
            <a:r>
              <a:rPr lang="en-US" sz="2800" dirty="0">
                <a:latin typeface="+mj-lt"/>
              </a:rPr>
              <a:t>Find information on SOIN site</a:t>
            </a:r>
          </a:p>
          <a:p>
            <a:pPr marL="571500" indent="-571500" eaLnBrk="1" hangingPunct="1">
              <a:spcBef>
                <a:spcPct val="50000"/>
              </a:spcBef>
              <a:buFont typeface="Arial" pitchFamily="34" charset="0"/>
              <a:buChar char="•"/>
            </a:pPr>
            <a:r>
              <a:rPr lang="en-US" sz="2800" dirty="0">
                <a:latin typeface="+mj-lt"/>
              </a:rPr>
              <a:t>Conduct research as a </a:t>
            </a:r>
            <a:r>
              <a:rPr lang="en-US" sz="2800" dirty="0" smtClean="0">
                <a:latin typeface="+mj-lt"/>
              </a:rPr>
              <a:t>leader</a:t>
            </a:r>
          </a:p>
          <a:p>
            <a:pPr marL="571500" indent="-571500" eaLnBrk="1" hangingPunct="1">
              <a:spcBef>
                <a:spcPct val="50000"/>
              </a:spcBef>
              <a:buFont typeface="Arial" pitchFamily="34" charset="0"/>
              <a:buChar char="•"/>
            </a:pPr>
            <a:r>
              <a:rPr lang="en-US" sz="2800" dirty="0" smtClean="0">
                <a:latin typeface="+mj-lt"/>
              </a:rPr>
              <a:t>Learn some new technologies</a:t>
            </a:r>
            <a:endParaRPr lang="en-US" sz="2800" dirty="0">
              <a:latin typeface="+mj-lt"/>
            </a:endParaRPr>
          </a:p>
          <a:p>
            <a:pPr eaLnBrk="1" hangingPunct="1">
              <a:spcBef>
                <a:spcPct val="50000"/>
              </a:spcBef>
            </a:pPr>
            <a:endParaRPr lang="en-US" sz="3200" b="1" dirty="0">
              <a:latin typeface="Tahoma" pitchFamily="34" charset="0"/>
            </a:endParaRPr>
          </a:p>
          <a:p>
            <a:pPr eaLnBrk="1" hangingPunct="1">
              <a:spcBef>
                <a:spcPct val="50000"/>
              </a:spcBef>
            </a:pPr>
            <a:endParaRPr lang="en-US" sz="32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 calcmode="lin" valueType="num">
                                      <p:cBhvr additive="base">
                                        <p:cTn id="7" dur="500" fill="hold"/>
                                        <p:tgtEl>
                                          <p:spTgt spid="316420"/>
                                        </p:tgtEl>
                                        <p:attrNameLst>
                                          <p:attrName>ppt_x</p:attrName>
                                        </p:attrNameLst>
                                      </p:cBhvr>
                                      <p:tavLst>
                                        <p:tav tm="0">
                                          <p:val>
                                            <p:strVal val="#ppt_x"/>
                                          </p:val>
                                        </p:tav>
                                        <p:tav tm="100000">
                                          <p:val>
                                            <p:strVal val="#ppt_x"/>
                                          </p:val>
                                        </p:tav>
                                      </p:tavLst>
                                    </p:anim>
                                    <p:anim calcmode="lin" valueType="num">
                                      <p:cBhvr additive="base">
                                        <p:cTn id="8" dur="500" fill="hold"/>
                                        <p:tgtEl>
                                          <p:spTgt spid="316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30</a:t>
            </a:fld>
            <a:endParaRPr lang="en-US"/>
          </a:p>
        </p:txBody>
      </p:sp>
      <p:sp>
        <p:nvSpPr>
          <p:cNvPr id="204802" name="Rectangle 2"/>
          <p:cNvSpPr>
            <a:spLocks noGrp="1" noChangeArrowheads="1"/>
          </p:cNvSpPr>
          <p:nvPr>
            <p:ph type="title" idx="4294967295"/>
          </p:nvPr>
        </p:nvSpPr>
        <p:spPr>
          <a:xfrm>
            <a:off x="1066800" y="304800"/>
            <a:ext cx="80772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New technologies</a:t>
            </a:r>
          </a:p>
        </p:txBody>
      </p:sp>
      <p:sp>
        <p:nvSpPr>
          <p:cNvPr id="6" name="Text Box 3"/>
          <p:cNvSpPr txBox="1">
            <a:spLocks noChangeArrowheads="1"/>
          </p:cNvSpPr>
          <p:nvPr/>
        </p:nvSpPr>
        <p:spPr bwMode="auto">
          <a:xfrm>
            <a:off x="1195388" y="1698625"/>
            <a:ext cx="69516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3600" dirty="0" smtClean="0">
                <a:latin typeface="+mj-lt"/>
              </a:rPr>
              <a:t>Cloud computing examples:</a:t>
            </a:r>
            <a:endParaRPr lang="en-US" sz="3600" dirty="0">
              <a:latin typeface="+mj-lt"/>
            </a:endParaRPr>
          </a:p>
        </p:txBody>
      </p:sp>
      <p:sp>
        <p:nvSpPr>
          <p:cNvPr id="7" name="Text Box 4"/>
          <p:cNvSpPr txBox="1">
            <a:spLocks noChangeArrowheads="1"/>
          </p:cNvSpPr>
          <p:nvPr/>
        </p:nvSpPr>
        <p:spPr bwMode="auto">
          <a:xfrm>
            <a:off x="1500188" y="2400300"/>
            <a:ext cx="6646862" cy="310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Clr>
                <a:schemeClr val="accent1"/>
              </a:buClr>
              <a:buFont typeface="Arial" pitchFamily="34" charset="0"/>
              <a:buChar char="•"/>
            </a:pPr>
            <a:r>
              <a:rPr lang="en-US" sz="2800" dirty="0" smtClean="0">
                <a:latin typeface="+mj-lt"/>
              </a:rPr>
              <a:t>Email</a:t>
            </a:r>
            <a:endParaRPr lang="en-US" sz="2800" dirty="0">
              <a:latin typeface="+mj-lt"/>
            </a:endParaRPr>
          </a:p>
          <a:p>
            <a:pPr marL="457200" indent="-457200" eaLnBrk="1" hangingPunct="1">
              <a:spcBef>
                <a:spcPct val="50000"/>
              </a:spcBef>
              <a:buClr>
                <a:schemeClr val="accent1"/>
              </a:buClr>
              <a:buFont typeface="Arial" pitchFamily="34" charset="0"/>
              <a:buChar char="•"/>
            </a:pPr>
            <a:r>
              <a:rPr lang="en-US" sz="2800" dirty="0" smtClean="0">
                <a:latin typeface="+mj-lt"/>
              </a:rPr>
              <a:t>Facebook</a:t>
            </a:r>
            <a:endParaRPr lang="en-US" sz="2800" dirty="0">
              <a:latin typeface="+mj-lt"/>
            </a:endParaRPr>
          </a:p>
          <a:p>
            <a:pPr marL="457200" indent="-457200" eaLnBrk="1" hangingPunct="1">
              <a:spcBef>
                <a:spcPct val="50000"/>
              </a:spcBef>
              <a:buClr>
                <a:schemeClr val="accent1"/>
              </a:buClr>
              <a:buFont typeface="Arial" pitchFamily="34" charset="0"/>
              <a:buChar char="•"/>
            </a:pPr>
            <a:r>
              <a:rPr lang="en-US" sz="2800" dirty="0" smtClean="0">
                <a:latin typeface="+mj-lt"/>
              </a:rPr>
              <a:t>Twitter</a:t>
            </a:r>
            <a:endParaRPr lang="en-US" sz="2800" dirty="0">
              <a:latin typeface="+mj-lt"/>
            </a:endParaRPr>
          </a:p>
          <a:p>
            <a:pPr marL="457200" indent="-457200" eaLnBrk="1" hangingPunct="1">
              <a:spcBef>
                <a:spcPct val="50000"/>
              </a:spcBef>
              <a:buClr>
                <a:schemeClr val="accent1"/>
              </a:buClr>
              <a:buFont typeface="Arial" pitchFamily="34" charset="0"/>
              <a:buChar char="•"/>
            </a:pPr>
            <a:r>
              <a:rPr lang="en-US" sz="2800" dirty="0" smtClean="0">
                <a:latin typeface="+mj-lt"/>
              </a:rPr>
              <a:t>Websites</a:t>
            </a:r>
          </a:p>
          <a:p>
            <a:pPr marL="457200" indent="-457200" eaLnBrk="1" hangingPunct="1">
              <a:spcBef>
                <a:spcPct val="50000"/>
              </a:spcBef>
              <a:buClr>
                <a:schemeClr val="accent1"/>
              </a:buClr>
              <a:buFont typeface="Arial" pitchFamily="34" charset="0"/>
              <a:buChar char="•"/>
            </a:pPr>
            <a:r>
              <a:rPr lang="en-US" sz="2800" dirty="0" smtClean="0">
                <a:latin typeface="+mj-lt"/>
              </a:rPr>
              <a:t>Smartphone apps</a:t>
            </a:r>
            <a:endParaRPr lang="en-US" sz="2800" dirty="0">
              <a:latin typeface="+mj-lt"/>
            </a:endParaRPr>
          </a:p>
        </p:txBody>
      </p:sp>
    </p:spTree>
    <p:extLst>
      <p:ext uri="{BB962C8B-B14F-4D97-AF65-F5344CB8AC3E}">
        <p14:creationId xmlns:p14="http://schemas.microsoft.com/office/powerpoint/2010/main" val="237001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810000"/>
            <a:ext cx="7848600" cy="1323439"/>
          </a:xfrm>
          <a:prstGeom prst="rect">
            <a:avLst/>
          </a:prstGeom>
        </p:spPr>
        <p:txBody>
          <a:bodyPr wrap="square">
            <a:spAutoFit/>
          </a:bodyPr>
          <a:lstStyle/>
          <a:p>
            <a:pPr algn="ctr"/>
            <a:r>
              <a:rPr lang="en-US" sz="4000" dirty="0" smtClean="0"/>
              <a:t>For</a:t>
            </a:r>
          </a:p>
          <a:p>
            <a:pPr algn="ctr"/>
            <a:r>
              <a:rPr lang="en-US" sz="4000" dirty="0" smtClean="0"/>
              <a:t> SOIN, Facebook or newspapers.</a:t>
            </a:r>
            <a:r>
              <a:rPr lang="en-US" sz="40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 sz="4000" dirty="0" smtClean="0"/>
          </a:p>
        </p:txBody>
      </p:sp>
      <p:sp>
        <p:nvSpPr>
          <p:cNvPr id="7" name="Rectangle 6"/>
          <p:cNvSpPr/>
          <p:nvPr/>
        </p:nvSpPr>
        <p:spPr>
          <a:xfrm>
            <a:off x="1143000" y="381000"/>
            <a:ext cx="7185025" cy="2585323"/>
          </a:xfrm>
          <a:prstGeom prst="rect">
            <a:avLst/>
          </a:prstGeom>
          <a:effectLst>
            <a:outerShdw blurRad="50800" dist="38100" dir="8100000" algn="tr" rotWithShape="0">
              <a:prstClr val="black">
                <a:alpha val="40000"/>
              </a:prstClr>
            </a:outerShdw>
          </a:effectLst>
        </p:spPr>
        <p:txBody>
          <a:bodyPr wrap="square">
            <a:spAutoFit/>
          </a:bodyPr>
          <a:lstStyle/>
          <a:p>
            <a:pPr lvl="0" algn="ctr"/>
            <a:r>
              <a:rPr lang="en-US" sz="44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atang" pitchFamily="18" charset="-127"/>
                <a:ea typeface="Batang" pitchFamily="18" charset="-127"/>
                <a:cs typeface="Arial" pitchFamily="34" charset="0"/>
              </a:rPr>
              <a:t>Writing Articles </a:t>
            </a:r>
          </a:p>
          <a:p>
            <a:pPr lvl="0" algn="ctr"/>
            <a:r>
              <a:rPr lang="en-US" sz="54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atang" pitchFamily="18" charset="-127"/>
                <a:ea typeface="Batang" pitchFamily="18" charset="-127"/>
                <a:cs typeface="Arial" pitchFamily="34" charset="0"/>
              </a:rPr>
              <a:t>and </a:t>
            </a:r>
          </a:p>
          <a:p>
            <a:pPr lvl="0" algn="ctr"/>
            <a:r>
              <a:rPr lang="en-US" sz="54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atang" pitchFamily="18" charset="-127"/>
                <a:ea typeface="Batang" pitchFamily="18" charset="-127"/>
                <a:cs typeface="Arial" pitchFamily="34" charset="0"/>
              </a:rPr>
              <a:t>Taking Pictures</a:t>
            </a:r>
            <a:endPar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atang" pitchFamily="18" charset="-127"/>
              <a:ea typeface="Batang" pitchFamily="18" charset="-127"/>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3200400"/>
          </a:xfrm>
        </p:spPr>
        <p:txBody>
          <a:bodyPr>
            <a:normAutofit fontScale="90000"/>
          </a:bodyPr>
          <a:lstStyle/>
          <a:p>
            <a:r>
              <a:rPr lang="en-US" sz="4000" dirty="0" smtClean="0"/>
              <a:t>Writing “Notes” or having a Page is a way of showing others what you like about Special Olympics or anything</a:t>
            </a:r>
            <a:br>
              <a:rPr lang="en-US" sz="4000" dirty="0" smtClean="0"/>
            </a:br>
            <a:r>
              <a:rPr lang="en-US" sz="2200" dirty="0" smtClean="0"/>
              <a:t/>
            </a:r>
            <a:br>
              <a:rPr lang="en-US" sz="2200" dirty="0" smtClean="0"/>
            </a:br>
            <a:r>
              <a:rPr lang="en-US" sz="3100" dirty="0" smtClean="0"/>
              <a:t>Consult the PIG (Program Info. Guide) page 45 before starting a Page</a:t>
            </a:r>
            <a:r>
              <a:rPr lang="en-US" sz="2800" dirty="0" smtClean="0"/>
              <a:t/>
            </a:r>
            <a:br>
              <a:rPr lang="en-US" sz="2800" dirty="0" smtClean="0"/>
            </a:br>
            <a:r>
              <a:rPr lang="en-US" sz="2800" dirty="0" smtClean="0"/>
              <a:t/>
            </a:r>
            <a:br>
              <a:rPr lang="en-US" sz="2800" dirty="0" smtClean="0"/>
            </a:br>
            <a:endParaRPr lang="en-US" sz="2800" dirty="0"/>
          </a:p>
        </p:txBody>
      </p:sp>
      <p:pic>
        <p:nvPicPr>
          <p:cNvPr id="4" name="Content Placeholder 3" descr="PS.png"/>
          <p:cNvPicPr>
            <a:picLocks noGrp="1" noChangeAspect="1"/>
          </p:cNvPicPr>
          <p:nvPr>
            <p:ph idx="1"/>
          </p:nvPr>
        </p:nvPicPr>
        <p:blipFill>
          <a:blip r:embed="rId3" cstate="print"/>
          <a:stretch>
            <a:fillRect/>
          </a:stretch>
        </p:blipFill>
        <p:spPr>
          <a:xfrm>
            <a:off x="2743200" y="381000"/>
            <a:ext cx="3670518" cy="10668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png"/>
          <p:cNvPicPr>
            <a:picLocks noChangeAspect="1"/>
          </p:cNvPicPr>
          <p:nvPr/>
        </p:nvPicPr>
        <p:blipFill>
          <a:blip r:embed="rId2" cstate="print"/>
          <a:stretch>
            <a:fillRect/>
          </a:stretch>
        </p:blipFill>
        <p:spPr>
          <a:xfrm>
            <a:off x="1" y="0"/>
            <a:ext cx="9144000" cy="3405354"/>
          </a:xfrm>
          <a:prstGeom prst="rect">
            <a:avLst/>
          </a:prstGeom>
        </p:spPr>
      </p:pic>
      <p:sp>
        <p:nvSpPr>
          <p:cNvPr id="3" name="TextBox 2"/>
          <p:cNvSpPr txBox="1"/>
          <p:nvPr/>
        </p:nvSpPr>
        <p:spPr>
          <a:xfrm>
            <a:off x="609600" y="4038600"/>
            <a:ext cx="7848600" cy="1200329"/>
          </a:xfrm>
          <a:prstGeom prst="rect">
            <a:avLst/>
          </a:prstGeom>
          <a:noFill/>
        </p:spPr>
        <p:txBody>
          <a:bodyPr wrap="square" rtlCol="0">
            <a:spAutoFit/>
          </a:bodyPr>
          <a:lstStyle/>
          <a:p>
            <a:pPr algn="ctr"/>
            <a:r>
              <a:rPr lang="en-US" sz="3600" dirty="0" smtClean="0"/>
              <a:t>You can get to everything from your “About” page.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png"/>
          <p:cNvPicPr>
            <a:picLocks noChangeAspect="1"/>
          </p:cNvPicPr>
          <p:nvPr/>
        </p:nvPicPr>
        <p:blipFill>
          <a:blip r:embed="rId3" cstate="print"/>
          <a:stretch>
            <a:fillRect/>
          </a:stretch>
        </p:blipFill>
        <p:spPr>
          <a:xfrm>
            <a:off x="75572" y="304800"/>
            <a:ext cx="8992856" cy="6172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600200"/>
            <a:ext cx="3505200" cy="1066800"/>
          </a:xfrm>
        </p:spPr>
        <p:txBody>
          <a:bodyPr/>
          <a:lstStyle/>
          <a:p>
            <a:r>
              <a:rPr lang="en-US" dirty="0" smtClean="0"/>
              <a:t>Photo’s</a:t>
            </a:r>
            <a:endParaRPr lang="en-US" dirty="0"/>
          </a:p>
        </p:txBody>
      </p:sp>
      <p:sp>
        <p:nvSpPr>
          <p:cNvPr id="3" name="Subtitle 2"/>
          <p:cNvSpPr>
            <a:spLocks noGrp="1"/>
          </p:cNvSpPr>
          <p:nvPr>
            <p:ph type="subTitle" idx="1"/>
          </p:nvPr>
        </p:nvSpPr>
        <p:spPr>
          <a:xfrm>
            <a:off x="1524000" y="2514600"/>
            <a:ext cx="7315200" cy="3429000"/>
          </a:xfrm>
        </p:spPr>
        <p:txBody>
          <a:bodyPr/>
          <a:lstStyle/>
          <a:p>
            <a:r>
              <a:rPr lang="en-US" dirty="0" smtClean="0">
                <a:solidFill>
                  <a:schemeClr val="tx1"/>
                </a:solidFill>
              </a:rPr>
              <a:t>You as the Page Administrator  you can add photo’s or videos</a:t>
            </a:r>
          </a:p>
          <a:p>
            <a:endParaRPr lang="en-US" dirty="0" smtClean="0">
              <a:solidFill>
                <a:schemeClr val="tx1"/>
              </a:solidFill>
            </a:endParaRPr>
          </a:p>
          <a:p>
            <a:r>
              <a:rPr lang="en-US" dirty="0" smtClean="0">
                <a:solidFill>
                  <a:schemeClr val="tx1"/>
                </a:solidFill>
              </a:rPr>
              <a:t>       Just as you would on                                                </a:t>
            </a:r>
            <a:br>
              <a:rPr lang="en-US" dirty="0" smtClean="0">
                <a:solidFill>
                  <a:schemeClr val="tx1"/>
                </a:solidFill>
              </a:rPr>
            </a:br>
            <a:r>
              <a:rPr lang="en-US" dirty="0" smtClean="0">
                <a:solidFill>
                  <a:schemeClr val="tx1"/>
                </a:solidFill>
              </a:rPr>
              <a:t>your page</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4" name="Content Placeholder 3" descr="PS.png"/>
          <p:cNvPicPr>
            <a:picLocks noChangeAspect="1"/>
          </p:cNvPicPr>
          <p:nvPr/>
        </p:nvPicPr>
        <p:blipFill>
          <a:blip r:embed="rId3" cstate="print"/>
          <a:stretch>
            <a:fillRect/>
          </a:stretch>
        </p:blipFill>
        <p:spPr>
          <a:xfrm>
            <a:off x="2743200" y="381000"/>
            <a:ext cx="3670518" cy="1066800"/>
          </a:xfrm>
          <a:prstGeom prst="rect">
            <a:avLst/>
          </a:prstGeom>
        </p:spPr>
      </p:pic>
      <p:pic>
        <p:nvPicPr>
          <p:cNvPr id="5" name="Picture 4" descr="Brielle 2.png"/>
          <p:cNvPicPr>
            <a:picLocks noChangeAspect="1"/>
          </p:cNvPicPr>
          <p:nvPr/>
        </p:nvPicPr>
        <p:blipFill>
          <a:blip r:embed="rId4" cstate="print"/>
          <a:stretch>
            <a:fillRect/>
          </a:stretch>
        </p:blipFill>
        <p:spPr>
          <a:xfrm>
            <a:off x="228600" y="3429000"/>
            <a:ext cx="2743200" cy="26461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png"/>
          <p:cNvPicPr>
            <a:picLocks noChangeAspect="1"/>
          </p:cNvPicPr>
          <p:nvPr/>
        </p:nvPicPr>
        <p:blipFill>
          <a:blip r:embed="rId2" cstate="print"/>
          <a:stretch>
            <a:fillRect/>
          </a:stretch>
        </p:blipFill>
        <p:spPr>
          <a:xfrm>
            <a:off x="161309" y="1047417"/>
            <a:ext cx="8821382" cy="4763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81200"/>
            <a:ext cx="8229600" cy="3733800"/>
          </a:xfrm>
        </p:spPr>
        <p:txBody>
          <a:bodyPr>
            <a:normAutofit/>
          </a:bodyPr>
          <a:lstStyle/>
          <a:p>
            <a:r>
              <a:rPr lang="en-US" sz="2800" dirty="0" smtClean="0"/>
              <a:t>Blogging is great for sharing and telling the world about you and Special Olympics</a:t>
            </a:r>
            <a:br>
              <a:rPr lang="en-US" sz="2800" dirty="0" smtClean="0"/>
            </a:br>
            <a:r>
              <a:rPr lang="en-US" sz="2800" dirty="0" smtClean="0"/>
              <a:t/>
            </a:r>
            <a:br>
              <a:rPr lang="en-US" sz="2800" dirty="0" smtClean="0"/>
            </a:br>
            <a:r>
              <a:rPr lang="en-US" sz="2800" dirty="0" smtClean="0"/>
              <a:t>specialolympics-about.blogspot.com </a:t>
            </a:r>
            <a:br>
              <a:rPr lang="en-US" sz="2800" dirty="0" smtClean="0"/>
            </a:br>
            <a:r>
              <a:rPr lang="en-US" sz="2800" dirty="0" smtClean="0"/>
              <a:t>(made by Jennifer Hoover)</a:t>
            </a:r>
            <a:br>
              <a:rPr lang="en-US" sz="2800" dirty="0" smtClean="0"/>
            </a:br>
            <a:r>
              <a:rPr lang="en-US" sz="2800" dirty="0" smtClean="0"/>
              <a:t>soindianatippecanoe.wordpress.com</a:t>
            </a:r>
            <a:br>
              <a:rPr lang="en-US" sz="2800" dirty="0" smtClean="0"/>
            </a:br>
            <a:r>
              <a:rPr lang="en-US" sz="2800" dirty="0" smtClean="0"/>
              <a:t>(creating process by Peggy Hoover)</a:t>
            </a:r>
            <a:endParaRPr lang="en-US" sz="2800" dirty="0"/>
          </a:p>
        </p:txBody>
      </p:sp>
      <p:pic>
        <p:nvPicPr>
          <p:cNvPr id="7" name="Content Placeholder 3" descr="PS.png"/>
          <p:cNvPicPr>
            <a:picLocks noChangeAspect="1"/>
          </p:cNvPicPr>
          <p:nvPr/>
        </p:nvPicPr>
        <p:blipFill>
          <a:blip r:embed="rId3" cstate="print"/>
          <a:stretch>
            <a:fillRect/>
          </a:stretch>
        </p:blipFill>
        <p:spPr>
          <a:xfrm>
            <a:off x="304800" y="381000"/>
            <a:ext cx="4021139" cy="1295400"/>
          </a:xfrm>
          <a:prstGeom prst="rect">
            <a:avLst/>
          </a:prstGeom>
        </p:spPr>
      </p:pic>
      <p:pic>
        <p:nvPicPr>
          <p:cNvPr id="8" name="Picture 7" descr="PS.png"/>
          <p:cNvPicPr>
            <a:picLocks noChangeAspect="1"/>
          </p:cNvPicPr>
          <p:nvPr/>
        </p:nvPicPr>
        <p:blipFill>
          <a:blip r:embed="rId4" cstate="print"/>
          <a:stretch>
            <a:fillRect/>
          </a:stretch>
        </p:blipFill>
        <p:spPr>
          <a:xfrm>
            <a:off x="4495800" y="533400"/>
            <a:ext cx="4486943"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Bing Search E</a:t>
            </a:r>
            <a:r>
              <a:rPr lang="en-US" dirty="0" smtClean="0">
                <a:latin typeface="+mj-lt"/>
              </a:rPr>
              <a:t>ngin</a:t>
            </a:r>
            <a:r>
              <a:rPr lang="en-US" dirty="0" smtClean="0"/>
              <a:t>e</a:t>
            </a:r>
            <a:br>
              <a:rPr lang="en-US" dirty="0" smtClean="0"/>
            </a:br>
            <a:r>
              <a:rPr lang="en-US" dirty="0" smtClean="0"/>
              <a:t>Sign up for FREE stuff</a:t>
            </a:r>
            <a:endParaRPr lang="en-US" dirty="0"/>
          </a:p>
        </p:txBody>
      </p:sp>
      <p:sp>
        <p:nvSpPr>
          <p:cNvPr id="3" name="Content Placeholder 2"/>
          <p:cNvSpPr>
            <a:spLocks noGrp="1"/>
          </p:cNvSpPr>
          <p:nvPr>
            <p:ph idx="1"/>
          </p:nvPr>
        </p:nvSpPr>
        <p:spPr/>
        <p:txBody>
          <a:bodyPr/>
          <a:lstStyle/>
          <a:p>
            <a:endParaRPr lang="en-US" dirty="0" smtClean="0"/>
          </a:p>
          <a:p>
            <a:r>
              <a:rPr lang="en-US" dirty="0" smtClean="0"/>
              <a:t>Go to bing.com </a:t>
            </a:r>
          </a:p>
          <a:p>
            <a:r>
              <a:rPr lang="en-US" dirty="0" smtClean="0"/>
              <a:t>Click “Sign In”</a:t>
            </a:r>
          </a:p>
          <a:p>
            <a:r>
              <a:rPr lang="en-US" dirty="0" smtClean="0"/>
              <a:t>Use Facebook or Microsoft to sign in</a:t>
            </a:r>
          </a:p>
          <a:p>
            <a:r>
              <a:rPr lang="en-US" dirty="0" smtClean="0"/>
              <a:t> You can earn something like a $</a:t>
            </a:r>
            <a:r>
              <a:rPr lang="en-US" dirty="0"/>
              <a:t>15 ProFlowers eGift </a:t>
            </a:r>
            <a:r>
              <a:rPr lang="en-US" dirty="0" smtClean="0"/>
              <a:t>Card by getting 400 points just by searching.</a:t>
            </a:r>
          </a:p>
          <a:p>
            <a:endParaRPr lang="en-US" dirty="0"/>
          </a:p>
        </p:txBody>
      </p:sp>
      <p:pic>
        <p:nvPicPr>
          <p:cNvPr id="4" name="Picture 3" descr="PS.png"/>
          <p:cNvPicPr>
            <a:picLocks noChangeAspect="1"/>
          </p:cNvPicPr>
          <p:nvPr/>
        </p:nvPicPr>
        <p:blipFill>
          <a:blip r:embed="rId3" cstate="print"/>
          <a:stretch>
            <a:fillRect/>
          </a:stretch>
        </p:blipFill>
        <p:spPr>
          <a:xfrm>
            <a:off x="1752601" y="1600200"/>
            <a:ext cx="5506219" cy="523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1163638" y="2716258"/>
            <a:ext cx="6965950" cy="110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6600" dirty="0" smtClean="0">
                <a:solidFill>
                  <a:srgbClr val="FF0000"/>
                </a:solidFill>
                <a:effectLst>
                  <a:outerShdw blurRad="38100" dist="38100" dir="2700000" algn="tl">
                    <a:srgbClr val="000000">
                      <a:alpha val="43137"/>
                    </a:srgbClr>
                  </a:outerShdw>
                </a:effectLst>
                <a:latin typeface="+mj-lt"/>
              </a:rPr>
              <a:t>Break time</a:t>
            </a:r>
            <a:endParaRPr lang="en-US" sz="6600" dirty="0">
              <a:solidFill>
                <a:srgbClr val="FF0000"/>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39</a:t>
            </a:fld>
            <a:endParaRPr lang="en-US"/>
          </a:p>
        </p:txBody>
      </p:sp>
    </p:spTree>
    <p:extLst>
      <p:ext uri="{BB962C8B-B14F-4D97-AF65-F5344CB8AC3E}">
        <p14:creationId xmlns:p14="http://schemas.microsoft.com/office/powerpoint/2010/main" val="634648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diamond(in)">
                                      <p:cBhvr>
                                        <p:cTn id="7" dur="2000"/>
                                        <p:tgtEl>
                                          <p:spTgt spid="34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4</a:t>
            </a:fld>
            <a:endParaRPr lang="en-US"/>
          </a:p>
        </p:txBody>
      </p:sp>
      <p:sp>
        <p:nvSpPr>
          <p:cNvPr id="250882" name="Rectangle 2"/>
          <p:cNvSpPr>
            <a:spLocks noGrp="1" noChangeArrowheads="1"/>
          </p:cNvSpPr>
          <p:nvPr>
            <p:ph type="title" idx="4294967295"/>
          </p:nvPr>
        </p:nvSpPr>
        <p:spPr>
          <a:xfrm>
            <a:off x="1066800" y="304800"/>
            <a:ext cx="80772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a:t>
            </a:r>
          </a:p>
        </p:txBody>
      </p:sp>
      <p:sp>
        <p:nvSpPr>
          <p:cNvPr id="2458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50884" name="Text Box 4"/>
          <p:cNvSpPr txBox="1">
            <a:spLocks noChangeArrowheads="1"/>
          </p:cNvSpPr>
          <p:nvPr/>
        </p:nvSpPr>
        <p:spPr bwMode="auto">
          <a:xfrm>
            <a:off x="1500188" y="1865313"/>
            <a:ext cx="6646862" cy="387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3600" b="1" dirty="0">
                <a:latin typeface="+mj-lt"/>
                <a:sym typeface="Wingdings" pitchFamily="2" charset="2"/>
              </a:rPr>
              <a:t>Tools of the ‘trade’</a:t>
            </a:r>
          </a:p>
          <a:p>
            <a:pPr marL="1314450" lvl="1" indent="-571500" eaLnBrk="1" hangingPunct="1">
              <a:spcBef>
                <a:spcPct val="50000"/>
              </a:spcBef>
              <a:buClr>
                <a:schemeClr val="accent1"/>
              </a:buClr>
              <a:buFont typeface="Arial" pitchFamily="34" charset="0"/>
              <a:buChar char="•"/>
            </a:pPr>
            <a:r>
              <a:rPr lang="en-US" sz="2800" dirty="0" smtClean="0">
                <a:latin typeface="+mj-lt"/>
              </a:rPr>
              <a:t>E-mail</a:t>
            </a:r>
          </a:p>
          <a:p>
            <a:pPr marL="1314450" lvl="1" indent="-571500" eaLnBrk="1" hangingPunct="1">
              <a:spcBef>
                <a:spcPct val="50000"/>
              </a:spcBef>
              <a:buClr>
                <a:schemeClr val="accent1"/>
              </a:buClr>
              <a:buFont typeface="Arial" pitchFamily="34" charset="0"/>
              <a:buChar char="•"/>
            </a:pPr>
            <a:endParaRPr lang="en-US" sz="2800" dirty="0">
              <a:latin typeface="+mj-lt"/>
            </a:endParaRPr>
          </a:p>
          <a:p>
            <a:pPr marL="1314450" lvl="1" indent="-571500" eaLnBrk="1" hangingPunct="1">
              <a:spcBef>
                <a:spcPct val="50000"/>
              </a:spcBef>
              <a:buClr>
                <a:schemeClr val="accent1"/>
              </a:buClr>
              <a:buFont typeface="Arial" pitchFamily="34" charset="0"/>
              <a:buChar char="•"/>
            </a:pPr>
            <a:r>
              <a:rPr lang="en-US" sz="2800" dirty="0" smtClean="0">
                <a:latin typeface="+mj-lt"/>
              </a:rPr>
              <a:t>Web </a:t>
            </a:r>
            <a:r>
              <a:rPr lang="en-US" sz="2800" dirty="0">
                <a:latin typeface="+mj-lt"/>
              </a:rPr>
              <a:t>sites</a:t>
            </a:r>
          </a:p>
          <a:p>
            <a:pPr marL="1314450" lvl="1" indent="-571500" eaLnBrk="1" hangingPunct="1">
              <a:spcBef>
                <a:spcPct val="50000"/>
              </a:spcBef>
              <a:buClr>
                <a:schemeClr val="accent1"/>
              </a:buClr>
              <a:buFont typeface="Arial" pitchFamily="34" charset="0"/>
              <a:buChar char="•"/>
            </a:pPr>
            <a:endParaRPr lang="en-US" sz="2800" dirty="0">
              <a:latin typeface="+mj-lt"/>
            </a:endParaRPr>
          </a:p>
          <a:p>
            <a:pPr marL="1314450" lvl="1" indent="-571500" eaLnBrk="1" hangingPunct="1">
              <a:spcBef>
                <a:spcPct val="50000"/>
              </a:spcBef>
              <a:buClr>
                <a:schemeClr val="accent1"/>
              </a:buClr>
              <a:buFont typeface="Arial" pitchFamily="34" charset="0"/>
              <a:buChar char="•"/>
            </a:pPr>
            <a:r>
              <a:rPr lang="en-US" sz="2800" dirty="0" smtClean="0">
                <a:latin typeface="+mj-lt"/>
              </a:rPr>
              <a:t>Search </a:t>
            </a:r>
            <a:r>
              <a:rPr lang="en-US" sz="2800" dirty="0">
                <a:latin typeface="+mj-lt"/>
              </a:rPr>
              <a:t>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884"/>
                                        </p:tgtEl>
                                        <p:attrNameLst>
                                          <p:attrName>style.visibility</p:attrName>
                                        </p:attrNameLst>
                                      </p:cBhvr>
                                      <p:to>
                                        <p:strVal val="visible"/>
                                      </p:to>
                                    </p:set>
                                    <p:anim calcmode="lin" valueType="num">
                                      <p:cBhvr additive="base">
                                        <p:cTn id="7" dur="500" fill="hold"/>
                                        <p:tgtEl>
                                          <p:spTgt spid="250884"/>
                                        </p:tgtEl>
                                        <p:attrNameLst>
                                          <p:attrName>ppt_x</p:attrName>
                                        </p:attrNameLst>
                                      </p:cBhvr>
                                      <p:tavLst>
                                        <p:tav tm="0">
                                          <p:val>
                                            <p:strVal val="#ppt_x"/>
                                          </p:val>
                                        </p:tav>
                                        <p:tav tm="100000">
                                          <p:val>
                                            <p:strVal val="#ppt_x"/>
                                          </p:val>
                                        </p:tav>
                                      </p:tavLst>
                                    </p:anim>
                                    <p:anim calcmode="lin" valueType="num">
                                      <p:cBhvr additive="base">
                                        <p:cTn id="8" dur="500" fill="hold"/>
                                        <p:tgtEl>
                                          <p:spTgt spid="250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4114800"/>
          </a:xfrm>
        </p:spPr>
        <p:txBody>
          <a:bodyPr>
            <a:normAutofit/>
          </a:bodyPr>
          <a:lstStyle/>
          <a:p>
            <a:r>
              <a:rPr lang="en-US" b="1" dirty="0" smtClean="0"/>
              <a:t>Too much email but still need it.</a:t>
            </a:r>
            <a:br>
              <a:rPr lang="en-US" b="1" dirty="0" smtClean="0"/>
            </a:br>
            <a:r>
              <a:rPr lang="en-US" b="1" dirty="0" smtClean="0"/>
              <a:t> Go to otherinbox.com/organizer </a:t>
            </a:r>
            <a:br>
              <a:rPr lang="en-US" b="1" dirty="0" smtClean="0"/>
            </a:br>
            <a:r>
              <a:rPr lang="en-US" b="1" dirty="0" smtClean="0"/>
              <a:t> and find out how.</a:t>
            </a:r>
            <a:r>
              <a:rPr lang="en-US" dirty="0" smtClean="0"/>
              <a:t/>
            </a:r>
            <a:br>
              <a:rPr lang="en-US" dirty="0" smtClean="0"/>
            </a:br>
            <a:r>
              <a:rPr lang="en-US" dirty="0" smtClean="0"/>
              <a:t/>
            </a:r>
            <a:br>
              <a:rPr lang="en-US" dirty="0" smtClean="0"/>
            </a:br>
            <a:r>
              <a:rPr lang="en-US" dirty="0" smtClean="0"/>
              <a:t>It work’s with…</a:t>
            </a:r>
            <a:endParaRPr lang="en-US" dirty="0"/>
          </a:p>
        </p:txBody>
      </p:sp>
      <p:pic>
        <p:nvPicPr>
          <p:cNvPr id="4" name="Picture 3" descr="PS.png"/>
          <p:cNvPicPr>
            <a:picLocks noChangeAspect="1"/>
          </p:cNvPicPr>
          <p:nvPr/>
        </p:nvPicPr>
        <p:blipFill>
          <a:blip r:embed="rId3" cstate="print"/>
          <a:stretch>
            <a:fillRect/>
          </a:stretch>
        </p:blipFill>
        <p:spPr>
          <a:xfrm>
            <a:off x="2819400" y="381000"/>
            <a:ext cx="3268491" cy="1066800"/>
          </a:xfrm>
          <a:prstGeom prst="rect">
            <a:avLst/>
          </a:prstGeom>
        </p:spPr>
      </p:pic>
      <p:sp>
        <p:nvSpPr>
          <p:cNvPr id="3" name="Rectangle 2"/>
          <p:cNvSpPr/>
          <p:nvPr/>
        </p:nvSpPr>
        <p:spPr>
          <a:xfrm>
            <a:off x="1282576" y="5345668"/>
            <a:ext cx="1765424" cy="523220"/>
          </a:xfrm>
          <a:prstGeom prst="rect">
            <a:avLst/>
          </a:prstGeom>
        </p:spPr>
        <p:txBody>
          <a:bodyPr wrap="square">
            <a:spAutoFit/>
          </a:bodyPr>
          <a:lstStyle/>
          <a:p>
            <a:pPr algn="ctr" eaLnBrk="1" hangingPunct="1">
              <a:spcBef>
                <a:spcPct val="50000"/>
              </a:spcBef>
            </a:pPr>
            <a:r>
              <a:rPr lang="en-US" sz="2800" b="1" dirty="0">
                <a:solidFill>
                  <a:srgbClr val="FF0000"/>
                </a:solidFill>
                <a:latin typeface="+mn-lt"/>
              </a:rPr>
              <a:t>See </a:t>
            </a:r>
            <a:r>
              <a:rPr lang="en-US" sz="2800" b="1" dirty="0" smtClean="0">
                <a:solidFill>
                  <a:srgbClr val="FF0000"/>
                </a:solidFill>
                <a:latin typeface="+mn-lt"/>
              </a:rPr>
              <a:t>#21</a:t>
            </a:r>
            <a:endParaRPr lang="en-US" sz="2800" b="1" dirty="0">
              <a:solidFill>
                <a:srgbClr val="FF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png"/>
          <p:cNvPicPr>
            <a:picLocks noChangeAspect="1"/>
          </p:cNvPicPr>
          <p:nvPr/>
        </p:nvPicPr>
        <p:blipFill>
          <a:blip r:embed="rId2" cstate="print"/>
          <a:stretch>
            <a:fillRect/>
          </a:stretch>
        </p:blipFill>
        <p:spPr>
          <a:xfrm>
            <a:off x="762000" y="838200"/>
            <a:ext cx="7999240"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0"/>
            <a:ext cx="8229600" cy="2667000"/>
          </a:xfrm>
        </p:spPr>
        <p:txBody>
          <a:bodyPr>
            <a:normAutofit/>
          </a:bodyPr>
          <a:lstStyle/>
          <a:p>
            <a:r>
              <a:rPr lang="en-US" sz="2800" dirty="0" smtClean="0"/>
              <a:t>It will do the rest for you</a:t>
            </a:r>
            <a:br>
              <a:rPr lang="en-US" sz="2800" dirty="0" smtClean="0"/>
            </a:br>
            <a:r>
              <a:rPr lang="en-US" sz="2800" dirty="0" smtClean="0"/>
              <a:t>Just make new folders and put the senders email there</a:t>
            </a:r>
            <a:br>
              <a:rPr lang="en-US" sz="2800" dirty="0" smtClean="0"/>
            </a:br>
            <a:r>
              <a:rPr lang="en-US" sz="2800" b="1" dirty="0" smtClean="0"/>
              <a:t>Put OIB -Jennifer- and the folder will show on top.</a:t>
            </a:r>
            <a:br>
              <a:rPr lang="en-US" sz="2800" b="1" dirty="0" smtClean="0"/>
            </a:br>
            <a:r>
              <a:rPr lang="en-US" sz="2800" dirty="0" smtClean="0"/>
              <a:t>Put OIB Jennifer and will be in ABC order.</a:t>
            </a:r>
            <a:endParaRPr lang="en-US" sz="2800" dirty="0"/>
          </a:p>
        </p:txBody>
      </p:sp>
      <p:pic>
        <p:nvPicPr>
          <p:cNvPr id="5" name="Content Placeholder 4" descr="PS.png"/>
          <p:cNvPicPr>
            <a:picLocks noGrp="1" noChangeAspect="1"/>
          </p:cNvPicPr>
          <p:nvPr>
            <p:ph idx="1"/>
          </p:nvPr>
        </p:nvPicPr>
        <p:blipFill>
          <a:blip r:embed="rId3" cstate="print"/>
          <a:stretch>
            <a:fillRect/>
          </a:stretch>
        </p:blipFill>
        <p:spPr>
          <a:xfrm>
            <a:off x="1066800" y="228600"/>
            <a:ext cx="7199507" cy="3256921"/>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43</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Password Managers</a:t>
            </a: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16420" name="Text Box 4"/>
          <p:cNvSpPr txBox="1">
            <a:spLocks noChangeArrowheads="1"/>
          </p:cNvSpPr>
          <p:nvPr/>
        </p:nvSpPr>
        <p:spPr bwMode="auto">
          <a:xfrm>
            <a:off x="1195388" y="1430338"/>
            <a:ext cx="7072312" cy="66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smtClean="0">
                <a:latin typeface="+mj-lt"/>
              </a:rPr>
              <a:t>One master password</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One click login to most websites</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Synchronize across browsers</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Synchronize across devices</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Automatic form filling</a:t>
            </a:r>
          </a:p>
          <a:p>
            <a:pPr marL="571500" indent="-571500" eaLnBrk="1" hangingPunct="1">
              <a:spcBef>
                <a:spcPct val="50000"/>
              </a:spcBef>
              <a:buFont typeface="Arial" pitchFamily="34" charset="0"/>
              <a:buChar char="•"/>
            </a:pPr>
            <a:r>
              <a:rPr lang="en-US" sz="2800" dirty="0" smtClean="0">
                <a:latin typeface="+mj-lt"/>
              </a:rPr>
              <a:t>Secure your data</a:t>
            </a:r>
          </a:p>
          <a:p>
            <a:pPr marL="571500" indent="-571500" eaLnBrk="1" hangingPunct="1">
              <a:spcBef>
                <a:spcPct val="50000"/>
              </a:spcBef>
              <a:buFont typeface="Arial" pitchFamily="34" charset="0"/>
              <a:buChar char="•"/>
            </a:pPr>
            <a:r>
              <a:rPr lang="en-US" sz="2800" dirty="0" smtClean="0">
                <a:latin typeface="+mj-lt"/>
              </a:rPr>
              <a:t>Store secure notes</a:t>
            </a:r>
            <a:endParaRPr lang="en-US" sz="2800" dirty="0">
              <a:latin typeface="+mj-lt"/>
            </a:endParaRPr>
          </a:p>
          <a:p>
            <a:pPr eaLnBrk="1" hangingPunct="1">
              <a:spcBef>
                <a:spcPct val="50000"/>
              </a:spcBef>
            </a:pPr>
            <a:r>
              <a:rPr lang="en-US" sz="3200" b="1" dirty="0">
                <a:solidFill>
                  <a:srgbClr val="FF0000"/>
                </a:solidFill>
              </a:rPr>
              <a:t>See </a:t>
            </a:r>
            <a:r>
              <a:rPr lang="en-US" sz="3200" b="1" dirty="0" smtClean="0">
                <a:solidFill>
                  <a:srgbClr val="FF0000"/>
                </a:solidFill>
              </a:rPr>
              <a:t>#19</a:t>
            </a:r>
            <a:endParaRPr lang="en-US" sz="3200" b="1" dirty="0">
              <a:solidFill>
                <a:srgbClr val="FF0000"/>
              </a:solidFill>
            </a:endParaRPr>
          </a:p>
          <a:p>
            <a:pPr eaLnBrk="1" hangingPunct="1">
              <a:spcBef>
                <a:spcPct val="50000"/>
              </a:spcBef>
            </a:pPr>
            <a:endParaRPr lang="en-US" sz="3200" b="1" dirty="0">
              <a:latin typeface="Tahoma" pitchFamily="34" charset="0"/>
            </a:endParaRPr>
          </a:p>
          <a:p>
            <a:pPr eaLnBrk="1" hangingPunct="1">
              <a:spcBef>
                <a:spcPct val="50000"/>
              </a:spcBef>
            </a:pPr>
            <a:endParaRPr lang="en-US" sz="3200" b="1" dirty="0">
              <a:latin typeface="Tahoma" pitchFamily="34" charset="0"/>
            </a:endParaRPr>
          </a:p>
        </p:txBody>
      </p:sp>
    </p:spTree>
    <p:extLst>
      <p:ext uri="{BB962C8B-B14F-4D97-AF65-F5344CB8AC3E}">
        <p14:creationId xmlns:p14="http://schemas.microsoft.com/office/powerpoint/2010/main" val="2428069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 calcmode="lin" valueType="num">
                                      <p:cBhvr additive="base">
                                        <p:cTn id="7" dur="500" fill="hold"/>
                                        <p:tgtEl>
                                          <p:spTgt spid="316420"/>
                                        </p:tgtEl>
                                        <p:attrNameLst>
                                          <p:attrName>ppt_x</p:attrName>
                                        </p:attrNameLst>
                                      </p:cBhvr>
                                      <p:tavLst>
                                        <p:tav tm="0">
                                          <p:val>
                                            <p:strVal val="#ppt_x"/>
                                          </p:val>
                                        </p:tav>
                                        <p:tav tm="100000">
                                          <p:val>
                                            <p:strVal val="#ppt_x"/>
                                          </p:val>
                                        </p:tav>
                                      </p:tavLst>
                                    </p:anim>
                                    <p:anim calcmode="lin" valueType="num">
                                      <p:cBhvr additive="base">
                                        <p:cTn id="8" dur="500" fill="hold"/>
                                        <p:tgtEl>
                                          <p:spTgt spid="316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600201"/>
            <a:ext cx="8229600" cy="4525963"/>
          </a:xfrm>
        </p:spPr>
        <p:txBody>
          <a:bodyPr>
            <a:normAutofit/>
          </a:bodyPr>
          <a:lstStyle/>
          <a:p>
            <a:endParaRPr lang="en-US" dirty="0" smtClean="0"/>
          </a:p>
          <a:p>
            <a:r>
              <a:rPr lang="en-US" dirty="0" smtClean="0"/>
              <a:t>Search “Password Safe” with Bing</a:t>
            </a:r>
          </a:p>
          <a:p>
            <a:r>
              <a:rPr lang="en-US" dirty="0" smtClean="0"/>
              <a:t>Allows you to </a:t>
            </a:r>
            <a:r>
              <a:rPr lang="en-US" dirty="0"/>
              <a:t>store all passwords in a single "safe" (password </a:t>
            </a:r>
            <a:r>
              <a:rPr lang="en-US" dirty="0" smtClean="0"/>
              <a:t>database)</a:t>
            </a:r>
          </a:p>
          <a:p>
            <a:r>
              <a:rPr lang="en-US" dirty="0" smtClean="0"/>
              <a:t>All you need to remember is the master </a:t>
            </a:r>
            <a:r>
              <a:rPr lang="en-US" dirty="0"/>
              <a:t>password (the master password, however, is </a:t>
            </a:r>
            <a:r>
              <a:rPr lang="en-US" b="1" dirty="0"/>
              <a:t>not</a:t>
            </a:r>
            <a:r>
              <a:rPr lang="en-US" dirty="0"/>
              <a:t> kept in the database in any form</a:t>
            </a:r>
            <a:r>
              <a:rPr lang="en-US" dirty="0" smtClean="0"/>
              <a:t>)</a:t>
            </a:r>
          </a:p>
          <a:p>
            <a:r>
              <a:rPr lang="en-US" dirty="0">
                <a:hlinkClick r:id="rId3"/>
              </a:rPr>
              <a:t>Download latest </a:t>
            </a:r>
            <a:r>
              <a:rPr lang="en-US" dirty="0" smtClean="0">
                <a:hlinkClick r:id="rId3"/>
              </a:rPr>
              <a:t>version</a:t>
            </a:r>
            <a:r>
              <a:rPr lang="en-US" dirty="0" smtClean="0"/>
              <a:t> now or later</a:t>
            </a:r>
          </a:p>
          <a:p>
            <a:r>
              <a:rPr lang="en-US" dirty="0" smtClean="0"/>
              <a:t>Passwords are like P16&lt;XK0OP: &amp; created for you</a:t>
            </a:r>
          </a:p>
          <a:p>
            <a:endParaRPr lang="en-US" dirty="0"/>
          </a:p>
        </p:txBody>
      </p:sp>
      <p:pic>
        <p:nvPicPr>
          <p:cNvPr id="4" name="Picture 3" descr="PS.png"/>
          <p:cNvPicPr>
            <a:picLocks noChangeAspect="1"/>
          </p:cNvPicPr>
          <p:nvPr/>
        </p:nvPicPr>
        <p:blipFill>
          <a:blip r:embed="rId4" cstate="print"/>
          <a:stretch>
            <a:fillRect/>
          </a:stretch>
        </p:blipFill>
        <p:spPr>
          <a:xfrm>
            <a:off x="1447800" y="228601"/>
            <a:ext cx="6400800" cy="1451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600200" y="1"/>
            <a:ext cx="5867400" cy="3378199"/>
          </a:xfrm>
          <a:prstGeom prst="rect">
            <a:avLst/>
          </a:prstGeom>
          <a:noFill/>
          <a:ln w="9525">
            <a:noFill/>
            <a:miter lim="800000"/>
            <a:headEnd/>
            <a:tailEnd/>
          </a:ln>
        </p:spPr>
      </p:pic>
      <p:pic>
        <p:nvPicPr>
          <p:cNvPr id="5" name="Picture 4" descr="PS.png"/>
          <p:cNvPicPr>
            <a:picLocks noChangeAspect="1"/>
          </p:cNvPicPr>
          <p:nvPr/>
        </p:nvPicPr>
        <p:blipFill>
          <a:blip r:embed="rId4" cstate="print"/>
          <a:stretch>
            <a:fillRect/>
          </a:stretch>
        </p:blipFill>
        <p:spPr>
          <a:xfrm>
            <a:off x="304800" y="3581400"/>
            <a:ext cx="8610599" cy="2966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This is good for only “Chrome” browser</a:t>
            </a:r>
          </a:p>
          <a:p>
            <a:r>
              <a:rPr lang="en-US" dirty="0" smtClean="0"/>
              <a:t>Go to passwordbox.com</a:t>
            </a:r>
            <a:endParaRPr lang="en-US" dirty="0"/>
          </a:p>
          <a:p>
            <a:r>
              <a:rPr lang="en-US" dirty="0" smtClean="0"/>
              <a:t>Click Download </a:t>
            </a:r>
          </a:p>
          <a:p>
            <a:r>
              <a:rPr lang="en-US" dirty="0" smtClean="0"/>
              <a:t>Create account with a password you will remember</a:t>
            </a:r>
          </a:p>
          <a:p>
            <a:r>
              <a:rPr lang="en-US" dirty="0" smtClean="0"/>
              <a:t>When you log into your account it will remember and can log you in automatically</a:t>
            </a:r>
          </a:p>
          <a:p>
            <a:endParaRPr lang="en-US" dirty="0" smtClean="0"/>
          </a:p>
          <a:p>
            <a:endParaRPr lang="en-US" dirty="0"/>
          </a:p>
        </p:txBody>
      </p:sp>
      <p:pic>
        <p:nvPicPr>
          <p:cNvPr id="4" name="Picture 3" descr="PasswordBox.png"/>
          <p:cNvPicPr>
            <a:picLocks noChangeAspect="1"/>
          </p:cNvPicPr>
          <p:nvPr/>
        </p:nvPicPr>
        <p:blipFill>
          <a:blip r:embed="rId3" cstate="print"/>
          <a:stretch>
            <a:fillRect/>
          </a:stretch>
        </p:blipFill>
        <p:spPr>
          <a:xfrm>
            <a:off x="1752601" y="381000"/>
            <a:ext cx="5204012"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png"/>
          <p:cNvPicPr>
            <a:picLocks noChangeAspect="1"/>
          </p:cNvPicPr>
          <p:nvPr/>
        </p:nvPicPr>
        <p:blipFill>
          <a:blip r:embed="rId2" cstate="print"/>
          <a:stretch>
            <a:fillRect/>
          </a:stretch>
        </p:blipFill>
        <p:spPr>
          <a:xfrm>
            <a:off x="2214234" y="880707"/>
            <a:ext cx="4715533" cy="5096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48</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err="1" smtClean="0">
                <a:effectLst>
                  <a:outerShdw blurRad="38100" dist="38100" dir="2700000" algn="tl">
                    <a:srgbClr val="000000">
                      <a:alpha val="43137"/>
                    </a:srgbClr>
                  </a:outerShdw>
                </a:effectLst>
                <a:ea typeface="Tahoma" pitchFamily="34" charset="0"/>
                <a:cs typeface="Tahoma" pitchFamily="34" charset="0"/>
              </a:rPr>
              <a:t>LastPass</a:t>
            </a:r>
            <a:endParaRPr lang="en-US" sz="4000" dirty="0" smtClean="0">
              <a:effectLst>
                <a:outerShdw blurRad="38100" dist="38100" dir="2700000" algn="tl">
                  <a:srgbClr val="000000">
                    <a:alpha val="43137"/>
                  </a:srgbClr>
                </a:outerShdw>
              </a:effectLst>
              <a:ea typeface="Tahoma" pitchFamily="34" charset="0"/>
              <a:cs typeface="Tahoma" pitchFamily="34" charset="0"/>
            </a:endParaRP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09688"/>
            <a:ext cx="6847393" cy="493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7179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49</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err="1" smtClean="0">
                <a:effectLst>
                  <a:outerShdw blurRad="38100" dist="38100" dir="2700000" algn="tl">
                    <a:srgbClr val="000000">
                      <a:alpha val="43137"/>
                    </a:srgbClr>
                  </a:outerShdw>
                </a:effectLst>
                <a:ea typeface="Tahoma" pitchFamily="34" charset="0"/>
                <a:cs typeface="Tahoma" pitchFamily="34" charset="0"/>
              </a:rPr>
              <a:t>LastPass</a:t>
            </a:r>
            <a:r>
              <a:rPr lang="en-US" sz="4000" dirty="0" smtClean="0">
                <a:effectLst>
                  <a:outerShdw blurRad="38100" dist="38100" dir="2700000" algn="tl">
                    <a:srgbClr val="000000">
                      <a:alpha val="43137"/>
                    </a:srgbClr>
                  </a:outerShdw>
                </a:effectLst>
                <a:ea typeface="Tahoma" pitchFamily="34" charset="0"/>
                <a:cs typeface="Tahoma" pitchFamily="34" charset="0"/>
              </a:rPr>
              <a:t> Premium $12/year</a:t>
            </a: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4993"/>
            <a:ext cx="6891337" cy="510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0833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a:t>
            </a:fld>
            <a:endParaRPr lang="en-US"/>
          </a:p>
        </p:txBody>
      </p:sp>
      <p:sp>
        <p:nvSpPr>
          <p:cNvPr id="254978" name="Rectangle 2"/>
          <p:cNvSpPr>
            <a:spLocks noGrp="1" noChangeArrowheads="1"/>
          </p:cNvSpPr>
          <p:nvPr>
            <p:ph type="title" idx="4294967295"/>
          </p:nvPr>
        </p:nvSpPr>
        <p:spPr>
          <a:xfrm>
            <a:off x="990600" y="304800"/>
            <a:ext cx="81534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a:t>
            </a:r>
          </a:p>
        </p:txBody>
      </p:sp>
      <p:sp>
        <p:nvSpPr>
          <p:cNvPr id="2662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54980" name="Text Box 4"/>
          <p:cNvSpPr txBox="1">
            <a:spLocks noChangeArrowheads="1"/>
          </p:cNvSpPr>
          <p:nvPr/>
        </p:nvSpPr>
        <p:spPr bwMode="auto">
          <a:xfrm>
            <a:off x="1500188" y="1703388"/>
            <a:ext cx="7034212" cy="326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Tell us</a:t>
            </a:r>
            <a:r>
              <a:rPr lang="en-US" sz="2800" dirty="0">
                <a:latin typeface="+mj-lt"/>
                <a:sym typeface="Wingdings" pitchFamily="2" charset="2"/>
              </a:rPr>
              <a:t> </a:t>
            </a:r>
            <a:r>
              <a:rPr lang="en-US" sz="2800" dirty="0">
                <a:latin typeface="+mj-lt"/>
              </a:rPr>
              <a:t>Your NAME</a:t>
            </a:r>
          </a:p>
          <a:p>
            <a:pPr marL="571500" indent="-571500" eaLnBrk="1" hangingPunct="1">
              <a:spcBef>
                <a:spcPct val="50000"/>
              </a:spcBef>
              <a:buFont typeface="Arial" pitchFamily="34" charset="0"/>
              <a:buChar char="•"/>
            </a:pPr>
            <a:r>
              <a:rPr lang="en-US" sz="2800" dirty="0">
                <a:latin typeface="+mj-lt"/>
              </a:rPr>
              <a:t>You’re an Athlete Leader. </a:t>
            </a:r>
            <a:r>
              <a:rPr lang="en-US" sz="2800" dirty="0" smtClean="0">
                <a:latin typeface="+mj-lt"/>
              </a:rPr>
              <a:t>                    Why </a:t>
            </a:r>
            <a:r>
              <a:rPr lang="en-US" sz="2800" dirty="0">
                <a:latin typeface="+mj-lt"/>
              </a:rPr>
              <a:t>would you use:</a:t>
            </a:r>
          </a:p>
          <a:p>
            <a:pPr marL="1314450" lvl="1" indent="-571500" eaLnBrk="1" hangingPunct="1">
              <a:spcBef>
                <a:spcPct val="50000"/>
              </a:spcBef>
              <a:buClr>
                <a:schemeClr val="accent1"/>
              </a:buClr>
              <a:buFont typeface="Arial" pitchFamily="34" charset="0"/>
              <a:buChar char="•"/>
            </a:pPr>
            <a:r>
              <a:rPr lang="en-US" sz="2400" dirty="0" smtClean="0">
                <a:latin typeface="+mj-lt"/>
              </a:rPr>
              <a:t>E-mail</a:t>
            </a:r>
            <a:r>
              <a:rPr lang="en-US" sz="2400" dirty="0">
                <a:latin typeface="+mj-lt"/>
              </a:rPr>
              <a:t>?</a:t>
            </a:r>
          </a:p>
          <a:p>
            <a:pPr marL="1314450" lvl="1" indent="-571500" eaLnBrk="1" hangingPunct="1">
              <a:spcBef>
                <a:spcPct val="50000"/>
              </a:spcBef>
              <a:buClr>
                <a:schemeClr val="accent1"/>
              </a:buClr>
              <a:buFont typeface="Arial" pitchFamily="34" charset="0"/>
              <a:buChar char="•"/>
            </a:pPr>
            <a:r>
              <a:rPr lang="en-US" sz="2400" dirty="0" smtClean="0">
                <a:latin typeface="+mj-lt"/>
              </a:rPr>
              <a:t>Web </a:t>
            </a:r>
            <a:r>
              <a:rPr lang="en-US" sz="2400" dirty="0">
                <a:latin typeface="+mj-lt"/>
              </a:rPr>
              <a:t>sites?</a:t>
            </a:r>
          </a:p>
          <a:p>
            <a:pPr marL="1314450" lvl="1" indent="-571500" eaLnBrk="1" hangingPunct="1">
              <a:spcBef>
                <a:spcPct val="50000"/>
              </a:spcBef>
              <a:buClr>
                <a:schemeClr val="accent1"/>
              </a:buClr>
              <a:buFont typeface="Arial" pitchFamily="34" charset="0"/>
              <a:buChar char="•"/>
            </a:pPr>
            <a:r>
              <a:rPr lang="en-US" sz="2400" dirty="0" smtClean="0">
                <a:latin typeface="+mj-lt"/>
              </a:rPr>
              <a:t>Search </a:t>
            </a:r>
            <a:r>
              <a:rPr lang="en-US" sz="2400" dirty="0">
                <a:latin typeface="+mj-lt"/>
              </a:rPr>
              <a:t>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4980"/>
                                        </p:tgtEl>
                                        <p:attrNameLst>
                                          <p:attrName>style.visibility</p:attrName>
                                        </p:attrNameLst>
                                      </p:cBhvr>
                                      <p:to>
                                        <p:strVal val="visible"/>
                                      </p:to>
                                    </p:set>
                                    <p:anim calcmode="lin" valueType="num">
                                      <p:cBhvr additive="base">
                                        <p:cTn id="7" dur="500" fill="hold"/>
                                        <p:tgtEl>
                                          <p:spTgt spid="254980"/>
                                        </p:tgtEl>
                                        <p:attrNameLst>
                                          <p:attrName>ppt_x</p:attrName>
                                        </p:attrNameLst>
                                      </p:cBhvr>
                                      <p:tavLst>
                                        <p:tav tm="0">
                                          <p:val>
                                            <p:strVal val="#ppt_x"/>
                                          </p:val>
                                        </p:tav>
                                        <p:tav tm="100000">
                                          <p:val>
                                            <p:strVal val="#ppt_x"/>
                                          </p:val>
                                        </p:tav>
                                      </p:tavLst>
                                    </p:anim>
                                    <p:anim calcmode="lin" valueType="num">
                                      <p:cBhvr additive="base">
                                        <p:cTn id="8" dur="500" fill="hold"/>
                                        <p:tgtEl>
                                          <p:spTgt spid="2549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dirty="0"/>
              <a:t/>
            </a:r>
            <a:br>
              <a:rPr lang="en-US" dirty="0"/>
            </a:br>
            <a:r>
              <a:rPr lang="en-US" dirty="0" smtClean="0"/>
              <a:t/>
            </a:r>
            <a:br>
              <a:rPr lang="en-US" dirty="0" smtClean="0"/>
            </a:br>
            <a:r>
              <a:rPr lang="en-US" dirty="0" smtClean="0"/>
              <a:t>Only an alternative to Microsoft Office</a:t>
            </a:r>
            <a:endParaRPr lang="en-US" dirty="0"/>
          </a:p>
        </p:txBody>
      </p:sp>
      <p:sp>
        <p:nvSpPr>
          <p:cNvPr id="3" name="Content Placeholder 2"/>
          <p:cNvSpPr>
            <a:spLocks noGrp="1"/>
          </p:cNvSpPr>
          <p:nvPr>
            <p:ph idx="1"/>
          </p:nvPr>
        </p:nvSpPr>
        <p:spPr>
          <a:xfrm>
            <a:off x="533400" y="2895600"/>
            <a:ext cx="8229600" cy="3429000"/>
          </a:xfrm>
        </p:spPr>
        <p:txBody>
          <a:bodyPr/>
          <a:lstStyle/>
          <a:p>
            <a:r>
              <a:rPr lang="en-US" dirty="0" smtClean="0"/>
              <a:t>If you like simple older versions of Microsoft  Office you can use this</a:t>
            </a:r>
          </a:p>
          <a:p>
            <a:pPr>
              <a:buNone/>
            </a:pPr>
            <a:r>
              <a:rPr lang="en-US" dirty="0" smtClean="0"/>
              <a:t>Go to </a:t>
            </a:r>
            <a:r>
              <a:rPr lang="en-US" dirty="0" smtClean="0">
                <a:hlinkClick r:id="rId3"/>
              </a:rPr>
              <a:t>http://www.libreoffice.org/</a:t>
            </a:r>
            <a:endParaRPr lang="en-US" dirty="0" smtClean="0"/>
          </a:p>
          <a:p>
            <a:r>
              <a:rPr lang="en-US" dirty="0" smtClean="0"/>
              <a:t>Look around the site or just click download</a:t>
            </a:r>
          </a:p>
          <a:p>
            <a:r>
              <a:rPr lang="en-US" dirty="0" smtClean="0"/>
              <a:t>You have to keep it up to date yourself</a:t>
            </a:r>
          </a:p>
          <a:p>
            <a:endParaRPr lang="en-US" dirty="0"/>
          </a:p>
        </p:txBody>
      </p:sp>
      <p:pic>
        <p:nvPicPr>
          <p:cNvPr id="4" name="Picture 3" descr="PS.png"/>
          <p:cNvPicPr>
            <a:picLocks noChangeAspect="1"/>
          </p:cNvPicPr>
          <p:nvPr/>
        </p:nvPicPr>
        <p:blipFill>
          <a:blip r:embed="rId4" cstate="print"/>
          <a:stretch>
            <a:fillRect/>
          </a:stretch>
        </p:blipFill>
        <p:spPr>
          <a:xfrm>
            <a:off x="1676401" y="381001"/>
            <a:ext cx="532040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57200"/>
            <a:ext cx="9144000" cy="5772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52</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err="1" smtClean="0">
                <a:effectLst>
                  <a:outerShdw blurRad="38100" dist="38100" dir="2700000" algn="tl">
                    <a:srgbClr val="000000">
                      <a:alpha val="43137"/>
                    </a:srgbClr>
                  </a:outerShdw>
                </a:effectLst>
                <a:ea typeface="Tahoma" pitchFamily="34" charset="0"/>
                <a:cs typeface="Tahoma" pitchFamily="34" charset="0"/>
              </a:rPr>
              <a:t>DropBox</a:t>
            </a:r>
            <a:endParaRPr lang="en-US" sz="4000" dirty="0" smtClean="0">
              <a:effectLst>
                <a:outerShdw blurRad="38100" dist="38100" dir="2700000" algn="tl">
                  <a:srgbClr val="000000">
                    <a:alpha val="43137"/>
                  </a:srgbClr>
                </a:outerShdw>
              </a:effectLst>
              <a:ea typeface="Tahoma" pitchFamily="34" charset="0"/>
              <a:cs typeface="Tahoma" pitchFamily="34" charset="0"/>
            </a:endParaRP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16420" name="Text Box 4"/>
          <p:cNvSpPr txBox="1">
            <a:spLocks noChangeArrowheads="1"/>
          </p:cNvSpPr>
          <p:nvPr/>
        </p:nvSpPr>
        <p:spPr bwMode="auto">
          <a:xfrm>
            <a:off x="1195388" y="1430338"/>
            <a:ext cx="7072312" cy="501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smtClean="0">
                <a:latin typeface="+mj-lt"/>
              </a:rPr>
              <a:t>Software/app to link all your computers together via a single folder.</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Dropbox desktop application</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Dropbox Website</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Dropbox mobile website/app</a:t>
            </a:r>
          </a:p>
          <a:p>
            <a:pPr marL="571500" indent="-571500" eaLnBrk="1" hangingPunct="1">
              <a:spcBef>
                <a:spcPct val="50000"/>
              </a:spcBef>
              <a:buFont typeface="Arial" pitchFamily="34" charset="0"/>
              <a:buChar char="•"/>
            </a:pPr>
            <a:r>
              <a:rPr lang="en-US" sz="2800" dirty="0" smtClean="0">
                <a:latin typeface="+mj-lt"/>
              </a:rPr>
              <a:t>www.dropbox.com/help </a:t>
            </a:r>
            <a:endParaRPr lang="en-US" sz="2800" dirty="0">
              <a:latin typeface="+mj-lt"/>
            </a:endParaRPr>
          </a:p>
          <a:p>
            <a:pPr eaLnBrk="1" hangingPunct="1">
              <a:spcBef>
                <a:spcPct val="50000"/>
              </a:spcBef>
            </a:pPr>
            <a:endParaRPr lang="en-US" sz="3200" b="1" dirty="0">
              <a:latin typeface="Tahoma" pitchFamily="34" charset="0"/>
            </a:endParaRPr>
          </a:p>
          <a:p>
            <a:pPr eaLnBrk="1" hangingPunct="1">
              <a:spcBef>
                <a:spcPct val="50000"/>
              </a:spcBef>
            </a:pPr>
            <a:endParaRPr lang="en-US" sz="3200" b="1" dirty="0">
              <a:latin typeface="Tahom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038725"/>
            <a:ext cx="44958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787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 calcmode="lin" valueType="num">
                                      <p:cBhvr additive="base">
                                        <p:cTn id="7" dur="500" fill="hold"/>
                                        <p:tgtEl>
                                          <p:spTgt spid="316420"/>
                                        </p:tgtEl>
                                        <p:attrNameLst>
                                          <p:attrName>ppt_x</p:attrName>
                                        </p:attrNameLst>
                                      </p:cBhvr>
                                      <p:tavLst>
                                        <p:tav tm="0">
                                          <p:val>
                                            <p:strVal val="#ppt_x"/>
                                          </p:val>
                                        </p:tav>
                                        <p:tav tm="100000">
                                          <p:val>
                                            <p:strVal val="#ppt_x"/>
                                          </p:val>
                                        </p:tav>
                                      </p:tavLst>
                                    </p:anim>
                                    <p:anim calcmode="lin" valueType="num">
                                      <p:cBhvr additive="base">
                                        <p:cTn id="8" dur="500" fill="hold"/>
                                        <p:tgtEl>
                                          <p:spTgt spid="316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53</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err="1" smtClean="0">
                <a:effectLst>
                  <a:outerShdw blurRad="38100" dist="38100" dir="2700000" algn="tl">
                    <a:srgbClr val="000000">
                      <a:alpha val="43137"/>
                    </a:srgbClr>
                  </a:outerShdw>
                </a:effectLst>
                <a:ea typeface="Tahoma" pitchFamily="34" charset="0"/>
                <a:cs typeface="Tahoma" pitchFamily="34" charset="0"/>
              </a:rPr>
              <a:t>DropBox</a:t>
            </a:r>
            <a:r>
              <a:rPr lang="en-US" sz="4000" dirty="0" smtClean="0">
                <a:effectLst>
                  <a:outerShdw blurRad="38100" dist="38100" dir="2700000" algn="tl">
                    <a:srgbClr val="000000">
                      <a:alpha val="43137"/>
                    </a:srgbClr>
                  </a:outerShdw>
                </a:effectLst>
                <a:ea typeface="Tahoma" pitchFamily="34" charset="0"/>
                <a:cs typeface="Tahoma" pitchFamily="34" charset="0"/>
              </a:rPr>
              <a:t> Demo</a:t>
            </a: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16420" name="Text Box 4"/>
          <p:cNvSpPr txBox="1">
            <a:spLocks noChangeArrowheads="1"/>
          </p:cNvSpPr>
          <p:nvPr/>
        </p:nvSpPr>
        <p:spPr bwMode="auto">
          <a:xfrm>
            <a:off x="1195388" y="1430338"/>
            <a:ext cx="7072312" cy="45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smtClean="0">
                <a:latin typeface="+mj-lt"/>
              </a:rPr>
              <a:t>Mike</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Wes</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Jennifer will send you a request to join</a:t>
            </a:r>
          </a:p>
          <a:p>
            <a:pPr marL="571500" indent="-571500" eaLnBrk="1" hangingPunct="1">
              <a:spcBef>
                <a:spcPct val="50000"/>
              </a:spcBef>
              <a:buFont typeface="Arial" pitchFamily="34" charset="0"/>
              <a:buChar char="•"/>
            </a:pPr>
            <a:r>
              <a:rPr lang="en-US" sz="2800" dirty="0" smtClean="0">
                <a:latin typeface="+mj-lt"/>
              </a:rPr>
              <a:t>See more info  </a:t>
            </a:r>
            <a:r>
              <a:rPr lang="en-US" sz="2800" b="1" dirty="0">
                <a:solidFill>
                  <a:srgbClr val="FF0000"/>
                </a:solidFill>
              </a:rPr>
              <a:t>See </a:t>
            </a:r>
            <a:r>
              <a:rPr lang="en-US" sz="2800" b="1" dirty="0" smtClean="0">
                <a:solidFill>
                  <a:srgbClr val="FF0000"/>
                </a:solidFill>
              </a:rPr>
              <a:t>#20</a:t>
            </a:r>
            <a:endParaRPr lang="en-US" sz="2800" b="1" dirty="0">
              <a:solidFill>
                <a:srgbClr val="FF0000"/>
              </a:solidFill>
            </a:endParaRPr>
          </a:p>
          <a:p>
            <a:pPr marL="571500" indent="-571500" eaLnBrk="1" hangingPunct="1">
              <a:spcBef>
                <a:spcPct val="50000"/>
              </a:spcBef>
              <a:buFont typeface="Arial" pitchFamily="34" charset="0"/>
              <a:buChar char="•"/>
            </a:pPr>
            <a:endParaRPr lang="en-US" sz="2800" dirty="0">
              <a:latin typeface="+mj-lt"/>
            </a:endParaRPr>
          </a:p>
          <a:p>
            <a:pPr eaLnBrk="1" hangingPunct="1">
              <a:spcBef>
                <a:spcPct val="50000"/>
              </a:spcBef>
            </a:pPr>
            <a:endParaRPr lang="en-US" sz="3200" b="1" dirty="0">
              <a:latin typeface="Tahoma" pitchFamily="34" charset="0"/>
            </a:endParaRPr>
          </a:p>
          <a:p>
            <a:pPr eaLnBrk="1" hangingPunct="1">
              <a:spcBef>
                <a:spcPct val="50000"/>
              </a:spcBef>
            </a:pPr>
            <a:endParaRPr lang="en-US" sz="3200" b="1" dirty="0">
              <a:latin typeface="Tahom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15" y="4400550"/>
            <a:ext cx="812208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292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 calcmode="lin" valueType="num">
                                      <p:cBhvr additive="base">
                                        <p:cTn id="7" dur="500" fill="hold"/>
                                        <p:tgtEl>
                                          <p:spTgt spid="316420"/>
                                        </p:tgtEl>
                                        <p:attrNameLst>
                                          <p:attrName>ppt_x</p:attrName>
                                        </p:attrNameLst>
                                      </p:cBhvr>
                                      <p:tavLst>
                                        <p:tav tm="0">
                                          <p:val>
                                            <p:strVal val="#ppt_x"/>
                                          </p:val>
                                        </p:tav>
                                        <p:tav tm="100000">
                                          <p:val>
                                            <p:strVal val="#ppt_x"/>
                                          </p:val>
                                        </p:tav>
                                      </p:tavLst>
                                    </p:anim>
                                    <p:anim calcmode="lin" valueType="num">
                                      <p:cBhvr additive="base">
                                        <p:cTn id="8" dur="500" fill="hold"/>
                                        <p:tgtEl>
                                          <p:spTgt spid="316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059362"/>
          </a:xfrm>
        </p:spPr>
        <p:txBody>
          <a:bodyPr>
            <a:normAutofit/>
          </a:bodyPr>
          <a:lstStyle/>
          <a:p>
            <a:pPr>
              <a:lnSpc>
                <a:spcPct val="150000"/>
              </a:lnSpc>
              <a:spcBef>
                <a:spcPts val="1200"/>
              </a:spcBef>
              <a:spcAft>
                <a:spcPts val="1200"/>
              </a:spcAft>
            </a:pPr>
            <a:r>
              <a:rPr lang="en-US" dirty="0" smtClean="0"/>
              <a:t>If you have any questions</a:t>
            </a:r>
            <a:br>
              <a:rPr lang="en-US" dirty="0" smtClean="0"/>
            </a:br>
            <a:r>
              <a:rPr lang="en-US" dirty="0" smtClean="0"/>
              <a:t>Email: </a:t>
            </a:r>
            <a:r>
              <a:rPr lang="en-US" dirty="0" smtClean="0">
                <a:hlinkClick r:id="rId2"/>
              </a:rPr>
              <a:t>chickswim77@gmail.com</a:t>
            </a:r>
            <a:r>
              <a:rPr lang="en-US" dirty="0" smtClean="0"/>
              <a:t/>
            </a:r>
            <a:br>
              <a:rPr lang="en-US" dirty="0" smtClean="0"/>
            </a:br>
            <a:r>
              <a:rPr lang="en-US" dirty="0" smtClean="0"/>
              <a:t>facebook.com/</a:t>
            </a:r>
            <a:r>
              <a:rPr lang="en-US" dirty="0" err="1" smtClean="0"/>
              <a:t>jennifer.m.hoover</a:t>
            </a:r>
            <a:r>
              <a:rPr lang="en-US" dirty="0" smtClean="0"/>
              <a:t/>
            </a:r>
            <a:br>
              <a:rPr lang="en-US" dirty="0" smtClean="0"/>
            </a:br>
            <a:r>
              <a:rPr lang="en-US" dirty="0" smtClean="0"/>
              <a:t> jennifer.m.hoover@facebook.com </a:t>
            </a:r>
            <a:br>
              <a:rPr lang="en-US" dirty="0" smtClean="0"/>
            </a:br>
            <a:r>
              <a:rPr lang="en-US" dirty="0" smtClean="0"/>
              <a:t>Cell</a:t>
            </a:r>
            <a:r>
              <a:rPr lang="en-US" smtClean="0"/>
              <a:t>: (765) 714-3248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55</a:t>
            </a:fld>
            <a:endParaRPr lang="en-US"/>
          </a:p>
        </p:txBody>
      </p:sp>
      <p:sp>
        <p:nvSpPr>
          <p:cNvPr id="259074" name="Rectangle 2"/>
          <p:cNvSpPr>
            <a:spLocks noGrp="1" noChangeArrowheads="1"/>
          </p:cNvSpPr>
          <p:nvPr>
            <p:ph type="title" idx="4294967295"/>
          </p:nvPr>
        </p:nvSpPr>
        <p:spPr>
          <a:xfrm>
            <a:off x="1066800" y="274638"/>
            <a:ext cx="4765675" cy="1143000"/>
          </a:xfrm>
        </p:spPr>
        <p:txBody>
          <a:bodyPr lIns="91429" tIns="45714" rIns="91429" bIns="45714"/>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a:t>
            </a:r>
          </a:p>
        </p:txBody>
      </p:sp>
      <p:sp>
        <p:nvSpPr>
          <p:cNvPr id="7987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59076" name="Text Box 4"/>
          <p:cNvSpPr txBox="1">
            <a:spLocks noChangeArrowheads="1"/>
          </p:cNvSpPr>
          <p:nvPr/>
        </p:nvSpPr>
        <p:spPr bwMode="auto">
          <a:xfrm>
            <a:off x="838200" y="1430338"/>
            <a:ext cx="7924799" cy="455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sym typeface="Wingdings" pitchFamily="2" charset="2"/>
              </a:rPr>
              <a:t>How would you use technology?</a:t>
            </a:r>
          </a:p>
          <a:p>
            <a:pPr marL="1085850" lvl="1" indent="-342900" eaLnBrk="1" hangingPunct="1">
              <a:spcBef>
                <a:spcPct val="50000"/>
              </a:spcBef>
              <a:buClr>
                <a:schemeClr val="accent1"/>
              </a:buClr>
              <a:buFont typeface="Arial" pitchFamily="34" charset="0"/>
              <a:buChar char="•"/>
            </a:pPr>
            <a:r>
              <a:rPr lang="en-US" sz="2400" dirty="0" smtClean="0">
                <a:latin typeface="+mj-lt"/>
              </a:rPr>
              <a:t>Your </a:t>
            </a:r>
            <a:r>
              <a:rPr lang="en-US" sz="2400" dirty="0">
                <a:latin typeface="+mj-lt"/>
              </a:rPr>
              <a:t>Input Council wants to publicize a meeting</a:t>
            </a:r>
          </a:p>
          <a:p>
            <a:pPr marL="1085850" lvl="1" indent="-342900" eaLnBrk="1" hangingPunct="1">
              <a:spcBef>
                <a:spcPct val="50000"/>
              </a:spcBef>
              <a:buClr>
                <a:schemeClr val="accent1"/>
              </a:buClr>
              <a:buFont typeface="Arial" pitchFamily="34" charset="0"/>
              <a:buChar char="•"/>
            </a:pPr>
            <a:r>
              <a:rPr lang="en-US" sz="2400" dirty="0" smtClean="0">
                <a:latin typeface="+mj-lt"/>
              </a:rPr>
              <a:t>You </a:t>
            </a:r>
            <a:r>
              <a:rPr lang="en-US" sz="2400" dirty="0">
                <a:latin typeface="+mj-lt"/>
              </a:rPr>
              <a:t>are a Global Messenger and you want to give a speech to local civic groups to ask them to volunteer</a:t>
            </a:r>
          </a:p>
          <a:p>
            <a:pPr marL="1085850" lvl="1" indent="-342900" eaLnBrk="1" hangingPunct="1">
              <a:spcBef>
                <a:spcPct val="50000"/>
              </a:spcBef>
              <a:buClr>
                <a:schemeClr val="accent1"/>
              </a:buClr>
              <a:buFont typeface="Arial" pitchFamily="34" charset="0"/>
              <a:buChar char="•"/>
            </a:pPr>
            <a:r>
              <a:rPr lang="en-US" sz="2400" dirty="0" smtClean="0">
                <a:latin typeface="+mj-lt"/>
              </a:rPr>
              <a:t>Your </a:t>
            </a:r>
            <a:r>
              <a:rPr lang="en-US" sz="2400" dirty="0">
                <a:latin typeface="+mj-lt"/>
              </a:rPr>
              <a:t>county is having a fund-raiser</a:t>
            </a:r>
          </a:p>
          <a:p>
            <a:pPr marL="457200" indent="-457200" eaLnBrk="1" hangingPunct="1">
              <a:spcBef>
                <a:spcPct val="50000"/>
              </a:spcBef>
              <a:buFont typeface="Arial" pitchFamily="34" charset="0"/>
              <a:buChar char="•"/>
            </a:pPr>
            <a:r>
              <a:rPr lang="en-US" sz="2800" dirty="0" smtClean="0">
                <a:latin typeface="+mj-lt"/>
              </a:rPr>
              <a:t>Remember</a:t>
            </a:r>
            <a:r>
              <a:rPr lang="en-US" sz="2800" dirty="0">
                <a:latin typeface="+mj-lt"/>
              </a:rPr>
              <a:t>: E-mail, Web pages and Google are your friends!</a:t>
            </a:r>
          </a:p>
          <a:p>
            <a:pPr eaLnBrk="1" hangingPunct="1">
              <a:spcBef>
                <a:spcPct val="50000"/>
              </a:spcBef>
            </a:pPr>
            <a:endParaRPr lang="en-US" sz="24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9076"/>
                                        </p:tgtEl>
                                        <p:attrNameLst>
                                          <p:attrName>style.visibility</p:attrName>
                                        </p:attrNameLst>
                                      </p:cBhvr>
                                      <p:to>
                                        <p:strVal val="visible"/>
                                      </p:to>
                                    </p:set>
                                    <p:anim calcmode="lin" valueType="num">
                                      <p:cBhvr additive="base">
                                        <p:cTn id="7" dur="500" fill="hold"/>
                                        <p:tgtEl>
                                          <p:spTgt spid="259076"/>
                                        </p:tgtEl>
                                        <p:attrNameLst>
                                          <p:attrName>ppt_x</p:attrName>
                                        </p:attrNameLst>
                                      </p:cBhvr>
                                      <p:tavLst>
                                        <p:tav tm="0">
                                          <p:val>
                                            <p:strVal val="#ppt_x"/>
                                          </p:val>
                                        </p:tav>
                                        <p:tav tm="100000">
                                          <p:val>
                                            <p:strVal val="#ppt_x"/>
                                          </p:val>
                                        </p:tav>
                                      </p:tavLst>
                                    </p:anim>
                                    <p:anim calcmode="lin" valueType="num">
                                      <p:cBhvr additive="base">
                                        <p:cTn id="8" dur="500" fill="hold"/>
                                        <p:tgtEl>
                                          <p:spTgt spid="259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fld id="{570415D7-A5E0-427C-8ADF-544EFE8CFFFE}" type="slidenum">
              <a:rPr lang="en-US" sz="1400" b="0" smtClean="0">
                <a:solidFill>
                  <a:srgbClr val="000000"/>
                </a:solidFill>
                <a:latin typeface="Times New Roman" pitchFamily="18" charset="0"/>
              </a:rPr>
              <a:pPr eaLnBrk="1" hangingPunct="1"/>
              <a:t>56</a:t>
            </a:fld>
            <a:endParaRPr lang="en-US" sz="1400" b="0" smtClean="0">
              <a:solidFill>
                <a:srgbClr val="000000"/>
              </a:solidFill>
              <a:latin typeface="Times New Roman" pitchFamily="18" charset="0"/>
            </a:endParaRPr>
          </a:p>
        </p:txBody>
      </p:sp>
      <p:sp>
        <p:nvSpPr>
          <p:cNvPr id="5" name="Content Placeholder 4"/>
          <p:cNvSpPr txBox="1">
            <a:spLocks/>
          </p:cNvSpPr>
          <p:nvPr/>
        </p:nvSpPr>
        <p:spPr>
          <a:xfrm>
            <a:off x="782616" y="4648200"/>
            <a:ext cx="7904184" cy="1981200"/>
          </a:xfrm>
          <a:prstGeom prst="rect">
            <a:avLst/>
          </a:prstGeom>
        </p:spPr>
        <p:txBody>
          <a:bodyPr>
            <a:normAutofit/>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dirty="0" smtClean="0">
                <a:latin typeface="+mj-lt"/>
              </a:rPr>
              <a:t>  Handbook for Athlete Leadership</a:t>
            </a:r>
          </a:p>
          <a:p>
            <a:pPr>
              <a:buFont typeface="Wingdings" pitchFamily="2" charset="2"/>
              <a:buChar char="q"/>
            </a:pPr>
            <a:r>
              <a:rPr lang="en-US" dirty="0" smtClean="0">
                <a:latin typeface="+mj-lt"/>
              </a:rPr>
              <a:t>  Practicum requirements</a:t>
            </a:r>
          </a:p>
          <a:p>
            <a:pPr>
              <a:buFont typeface="Wingdings" pitchFamily="2" charset="2"/>
              <a:buChar char="q"/>
            </a:pPr>
            <a:r>
              <a:rPr lang="en-US" dirty="0" smtClean="0">
                <a:latin typeface="+mj-lt"/>
              </a:rPr>
              <a:t>  Goals</a:t>
            </a:r>
            <a:endParaRPr lang="en-US" dirty="0">
              <a:latin typeface="+mj-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1063"/>
          <a:stretch/>
        </p:blipFill>
        <p:spPr>
          <a:xfrm>
            <a:off x="2939787" y="3709115"/>
            <a:ext cx="3589841" cy="510460"/>
          </a:xfrm>
          <a:prstGeom prst="rect">
            <a:avLst/>
          </a:prstGeom>
        </p:spPr>
      </p:pic>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7639" y="838870"/>
            <a:ext cx="3374136" cy="3200400"/>
          </a:xfrm>
          <a:prstGeom prst="rect">
            <a:avLst/>
          </a:prstGeom>
        </p:spPr>
      </p:pic>
    </p:spTree>
    <p:extLst>
      <p:ext uri="{BB962C8B-B14F-4D97-AF65-F5344CB8AC3E}">
        <p14:creationId xmlns:p14="http://schemas.microsoft.com/office/powerpoint/2010/main" val="151785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1026"/>
          <p:cNvSpPr txBox="1">
            <a:spLocks noChangeArrowheads="1"/>
          </p:cNvSpPr>
          <p:nvPr/>
        </p:nvSpPr>
        <p:spPr bwMode="auto">
          <a:xfrm>
            <a:off x="685800" y="990600"/>
            <a:ext cx="7772400" cy="280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800" dirty="0">
                <a:latin typeface="+mj-lt"/>
              </a:rPr>
              <a:t>Show me the </a:t>
            </a:r>
            <a:r>
              <a:rPr lang="en-US" sz="8800" dirty="0">
                <a:solidFill>
                  <a:srgbClr val="FF0000"/>
                </a:solidFill>
                <a:effectLst>
                  <a:outerShdw blurRad="38100" dist="38100" dir="2700000" algn="tl">
                    <a:srgbClr val="000000">
                      <a:alpha val="43137"/>
                    </a:srgbClr>
                  </a:outerShdw>
                </a:effectLst>
                <a:latin typeface="+mj-lt"/>
              </a:rPr>
              <a:t>ATHLETE!</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57</a:t>
            </a:fld>
            <a:endParaRPr lang="en-US"/>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4480" y="3962400"/>
            <a:ext cx="6035040" cy="1847088"/>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day TWO</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58</a:t>
            </a:fld>
            <a:endParaRPr lang="en-US"/>
          </a:p>
        </p:txBody>
      </p:sp>
    </p:spTree>
    <p:extLst>
      <p:ext uri="{BB962C8B-B14F-4D97-AF65-F5344CB8AC3E}">
        <p14:creationId xmlns:p14="http://schemas.microsoft.com/office/powerpoint/2010/main" val="250333950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59</a:t>
            </a:fld>
            <a:endParaRPr lang="en-US"/>
          </a:p>
        </p:txBody>
      </p:sp>
      <p:sp>
        <p:nvSpPr>
          <p:cNvPr id="316418"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Technology I MORE</a:t>
            </a:r>
          </a:p>
        </p:txBody>
      </p:sp>
      <p:sp>
        <p:nvSpPr>
          <p:cNvPr id="2253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16420" name="Text Box 4"/>
          <p:cNvSpPr txBox="1">
            <a:spLocks noChangeArrowheads="1"/>
          </p:cNvSpPr>
          <p:nvPr/>
        </p:nvSpPr>
        <p:spPr bwMode="auto">
          <a:xfrm>
            <a:off x="1195388" y="1430338"/>
            <a:ext cx="7072312" cy="523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smtClean="0">
                <a:latin typeface="+mj-lt"/>
              </a:rPr>
              <a:t>Improve your use of e-mail</a:t>
            </a:r>
            <a:endParaRPr lang="en-US" sz="2800" dirty="0">
              <a:latin typeface="+mj-lt"/>
            </a:endParaRPr>
          </a:p>
          <a:p>
            <a:pPr marL="571500" indent="-571500" eaLnBrk="1" hangingPunct="1">
              <a:spcBef>
                <a:spcPct val="50000"/>
              </a:spcBef>
              <a:buFont typeface="Arial" pitchFamily="34" charset="0"/>
              <a:buChar char="•"/>
            </a:pPr>
            <a:r>
              <a:rPr lang="en-US" sz="2800" dirty="0" smtClean="0">
                <a:latin typeface="+mj-lt"/>
              </a:rPr>
              <a:t>Learn </a:t>
            </a:r>
            <a:r>
              <a:rPr lang="en-US" sz="2800" dirty="0">
                <a:latin typeface="+mj-lt"/>
              </a:rPr>
              <a:t>what the Internet is</a:t>
            </a:r>
          </a:p>
          <a:p>
            <a:pPr marL="571500" indent="-571500" eaLnBrk="1" hangingPunct="1">
              <a:spcBef>
                <a:spcPct val="50000"/>
              </a:spcBef>
              <a:buFont typeface="Arial" pitchFamily="34" charset="0"/>
              <a:buChar char="•"/>
            </a:pPr>
            <a:r>
              <a:rPr lang="en-US" sz="2800" dirty="0" smtClean="0">
                <a:latin typeface="+mj-lt"/>
              </a:rPr>
              <a:t>Hang </a:t>
            </a:r>
            <a:r>
              <a:rPr lang="en-US" sz="2800" dirty="0">
                <a:latin typeface="+mj-lt"/>
              </a:rPr>
              <a:t>10 on the WWW</a:t>
            </a:r>
          </a:p>
          <a:p>
            <a:pPr marL="571500" indent="-571500" eaLnBrk="1" hangingPunct="1">
              <a:spcBef>
                <a:spcPct val="50000"/>
              </a:spcBef>
              <a:buFont typeface="Arial" pitchFamily="34" charset="0"/>
              <a:buChar char="•"/>
            </a:pPr>
            <a:r>
              <a:rPr lang="en-US" sz="2800" dirty="0">
                <a:latin typeface="+mj-lt"/>
              </a:rPr>
              <a:t>Find information on SOIN site</a:t>
            </a:r>
          </a:p>
          <a:p>
            <a:pPr marL="571500" indent="-571500" eaLnBrk="1" hangingPunct="1">
              <a:spcBef>
                <a:spcPct val="50000"/>
              </a:spcBef>
              <a:buFont typeface="Arial" pitchFamily="34" charset="0"/>
              <a:buChar char="•"/>
            </a:pPr>
            <a:r>
              <a:rPr lang="en-US" sz="2800" dirty="0">
                <a:latin typeface="+mj-lt"/>
              </a:rPr>
              <a:t>Conduct research as a </a:t>
            </a:r>
            <a:r>
              <a:rPr lang="en-US" sz="2800" dirty="0" smtClean="0">
                <a:latin typeface="+mj-lt"/>
              </a:rPr>
              <a:t>leader</a:t>
            </a:r>
          </a:p>
          <a:p>
            <a:pPr marL="571500" indent="-571500" eaLnBrk="1" hangingPunct="1">
              <a:spcBef>
                <a:spcPct val="50000"/>
              </a:spcBef>
              <a:buFont typeface="Arial" pitchFamily="34" charset="0"/>
              <a:buChar char="•"/>
            </a:pPr>
            <a:r>
              <a:rPr lang="en-US" sz="2800" dirty="0" smtClean="0">
                <a:latin typeface="+mj-lt"/>
              </a:rPr>
              <a:t>Learn some new technologies</a:t>
            </a:r>
            <a:endParaRPr lang="en-US" sz="2800" dirty="0">
              <a:latin typeface="+mj-lt"/>
            </a:endParaRPr>
          </a:p>
          <a:p>
            <a:pPr eaLnBrk="1" hangingPunct="1">
              <a:spcBef>
                <a:spcPct val="50000"/>
              </a:spcBef>
            </a:pPr>
            <a:endParaRPr lang="en-US" sz="3200" b="1" dirty="0">
              <a:latin typeface="Tahoma" pitchFamily="34" charset="0"/>
            </a:endParaRPr>
          </a:p>
          <a:p>
            <a:pPr eaLnBrk="1" hangingPunct="1">
              <a:spcBef>
                <a:spcPct val="50000"/>
              </a:spcBef>
            </a:pPr>
            <a:endParaRPr lang="en-US" sz="3200" b="1" dirty="0">
              <a:latin typeface="Tahoma" pitchFamily="34" charset="0"/>
            </a:endParaRPr>
          </a:p>
        </p:txBody>
      </p:sp>
    </p:spTree>
    <p:extLst>
      <p:ext uri="{BB962C8B-B14F-4D97-AF65-F5344CB8AC3E}">
        <p14:creationId xmlns:p14="http://schemas.microsoft.com/office/powerpoint/2010/main" val="2138359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6420"/>
                                        </p:tgtEl>
                                        <p:attrNameLst>
                                          <p:attrName>style.visibility</p:attrName>
                                        </p:attrNameLst>
                                      </p:cBhvr>
                                      <p:to>
                                        <p:strVal val="visible"/>
                                      </p:to>
                                    </p:set>
                                    <p:anim calcmode="lin" valueType="num">
                                      <p:cBhvr additive="base">
                                        <p:cTn id="7" dur="500" fill="hold"/>
                                        <p:tgtEl>
                                          <p:spTgt spid="316420"/>
                                        </p:tgtEl>
                                        <p:attrNameLst>
                                          <p:attrName>ppt_x</p:attrName>
                                        </p:attrNameLst>
                                      </p:cBhvr>
                                      <p:tavLst>
                                        <p:tav tm="0">
                                          <p:val>
                                            <p:strVal val="#ppt_x"/>
                                          </p:val>
                                        </p:tav>
                                        <p:tav tm="100000">
                                          <p:val>
                                            <p:strVal val="#ppt_x"/>
                                          </p:val>
                                        </p:tav>
                                      </p:tavLst>
                                    </p:anim>
                                    <p:anim calcmode="lin" valueType="num">
                                      <p:cBhvr additive="base">
                                        <p:cTn id="8" dur="500" fill="hold"/>
                                        <p:tgtEl>
                                          <p:spTgt spid="3164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57028" name="Text Box 4"/>
          <p:cNvSpPr txBox="1">
            <a:spLocks noChangeArrowheads="1"/>
          </p:cNvSpPr>
          <p:nvPr/>
        </p:nvSpPr>
        <p:spPr bwMode="auto">
          <a:xfrm>
            <a:off x="1057275" y="1563688"/>
            <a:ext cx="7226300" cy="610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Bef>
                <a:spcPct val="50000"/>
              </a:spcBef>
              <a:buFont typeface="Arial" pitchFamily="34" charset="0"/>
              <a:buChar char="•"/>
            </a:pPr>
            <a:r>
              <a:rPr lang="en-US" sz="2200" dirty="0" smtClean="0">
                <a:latin typeface="+mj-lt"/>
              </a:rPr>
              <a:t>Communicate </a:t>
            </a:r>
            <a:r>
              <a:rPr lang="en-US" sz="2200" dirty="0">
                <a:latin typeface="+mj-lt"/>
              </a:rPr>
              <a:t>with other athletes</a:t>
            </a:r>
          </a:p>
          <a:p>
            <a:pPr marL="342900" indent="-342900" eaLnBrk="1" hangingPunct="1">
              <a:spcBef>
                <a:spcPct val="50000"/>
              </a:spcBef>
              <a:buFont typeface="Arial" pitchFamily="34" charset="0"/>
              <a:buChar char="•"/>
            </a:pPr>
            <a:r>
              <a:rPr lang="en-US" sz="2200" dirty="0" smtClean="0">
                <a:latin typeface="+mj-lt"/>
              </a:rPr>
              <a:t>Communicate </a:t>
            </a:r>
            <a:r>
              <a:rPr lang="en-US" sz="2200" dirty="0">
                <a:latin typeface="+mj-lt"/>
              </a:rPr>
              <a:t>with others in SO</a:t>
            </a:r>
          </a:p>
          <a:p>
            <a:pPr marL="342900" indent="-342900" eaLnBrk="1" hangingPunct="1">
              <a:spcBef>
                <a:spcPct val="50000"/>
              </a:spcBef>
              <a:buFont typeface="Arial" pitchFamily="34" charset="0"/>
              <a:buChar char="•"/>
            </a:pPr>
            <a:r>
              <a:rPr lang="en-US" sz="2200" dirty="0" smtClean="0">
                <a:latin typeface="+mj-lt"/>
              </a:rPr>
              <a:t>Communicate </a:t>
            </a:r>
            <a:r>
              <a:rPr lang="en-US" sz="2200" dirty="0">
                <a:latin typeface="+mj-lt"/>
              </a:rPr>
              <a:t>with our audiences</a:t>
            </a:r>
          </a:p>
          <a:p>
            <a:pPr marL="342900" indent="-342900" eaLnBrk="1" hangingPunct="1">
              <a:spcBef>
                <a:spcPct val="50000"/>
              </a:spcBef>
              <a:buFont typeface="Arial" pitchFamily="34" charset="0"/>
              <a:buChar char="•"/>
            </a:pPr>
            <a:r>
              <a:rPr lang="en-US" sz="2200" dirty="0" smtClean="0">
                <a:latin typeface="+mj-lt"/>
              </a:rPr>
              <a:t>Make </a:t>
            </a:r>
            <a:r>
              <a:rPr lang="en-US" sz="2200" dirty="0">
                <a:latin typeface="+mj-lt"/>
              </a:rPr>
              <a:t>good use of our time</a:t>
            </a:r>
          </a:p>
          <a:p>
            <a:pPr marL="342900" indent="-342900" eaLnBrk="1" hangingPunct="1">
              <a:spcBef>
                <a:spcPct val="50000"/>
              </a:spcBef>
              <a:buFont typeface="Arial" pitchFamily="34" charset="0"/>
              <a:buChar char="•"/>
            </a:pPr>
            <a:r>
              <a:rPr lang="en-US" sz="2200" dirty="0" smtClean="0">
                <a:latin typeface="+mj-lt"/>
              </a:rPr>
              <a:t>Get </a:t>
            </a:r>
            <a:r>
              <a:rPr lang="en-US" sz="2200" dirty="0">
                <a:latin typeface="+mj-lt"/>
              </a:rPr>
              <a:t>information</a:t>
            </a:r>
          </a:p>
          <a:p>
            <a:pPr marL="342900" indent="-342900" eaLnBrk="1" hangingPunct="1">
              <a:spcBef>
                <a:spcPct val="50000"/>
              </a:spcBef>
              <a:buFont typeface="Arial" pitchFamily="34" charset="0"/>
              <a:buChar char="•"/>
            </a:pPr>
            <a:r>
              <a:rPr lang="en-US" sz="2200" dirty="0" smtClean="0">
                <a:latin typeface="+mj-lt"/>
              </a:rPr>
              <a:t>Social </a:t>
            </a:r>
            <a:r>
              <a:rPr lang="en-US" sz="2200" dirty="0">
                <a:latin typeface="+mj-lt"/>
              </a:rPr>
              <a:t>networking</a:t>
            </a:r>
          </a:p>
          <a:p>
            <a:pPr marL="342900" indent="-342900" eaLnBrk="1" hangingPunct="1">
              <a:spcBef>
                <a:spcPct val="50000"/>
              </a:spcBef>
              <a:buFont typeface="Arial" pitchFamily="34" charset="0"/>
              <a:buChar char="•"/>
            </a:pPr>
            <a:r>
              <a:rPr lang="en-US" sz="2200" dirty="0" smtClean="0">
                <a:latin typeface="+mj-lt"/>
              </a:rPr>
              <a:t>Raise </a:t>
            </a:r>
            <a:r>
              <a:rPr lang="en-US" sz="2200" dirty="0">
                <a:latin typeface="+mj-lt"/>
              </a:rPr>
              <a:t>funds</a:t>
            </a:r>
          </a:p>
          <a:p>
            <a:pPr marL="342900" indent="-342900" eaLnBrk="1" hangingPunct="1">
              <a:spcBef>
                <a:spcPct val="50000"/>
              </a:spcBef>
              <a:buFont typeface="Arial" pitchFamily="34" charset="0"/>
              <a:buChar char="•"/>
            </a:pPr>
            <a:r>
              <a:rPr lang="en-US" sz="2200" dirty="0" smtClean="0">
                <a:latin typeface="+mj-lt"/>
              </a:rPr>
              <a:t>Promote </a:t>
            </a:r>
            <a:r>
              <a:rPr lang="en-US" sz="2200" dirty="0">
                <a:latin typeface="+mj-lt"/>
              </a:rPr>
              <a:t>Global Messengers</a:t>
            </a:r>
          </a:p>
          <a:p>
            <a:pPr marL="342900" indent="-342900" eaLnBrk="1" hangingPunct="1">
              <a:spcBef>
                <a:spcPct val="50000"/>
              </a:spcBef>
              <a:buFont typeface="Arial" pitchFamily="34" charset="0"/>
              <a:buChar char="•"/>
            </a:pPr>
            <a:r>
              <a:rPr lang="en-US" sz="2200" dirty="0" smtClean="0">
                <a:latin typeface="+mj-lt"/>
              </a:rPr>
              <a:t>Get </a:t>
            </a:r>
            <a:r>
              <a:rPr lang="en-US" sz="2200" dirty="0">
                <a:latin typeface="+mj-lt"/>
              </a:rPr>
              <a:t>new volunteers</a:t>
            </a:r>
          </a:p>
          <a:p>
            <a:pPr marL="342900" indent="-342900" eaLnBrk="1" hangingPunct="1">
              <a:spcBef>
                <a:spcPct val="50000"/>
              </a:spcBef>
              <a:buFont typeface="Arial" pitchFamily="34" charset="0"/>
              <a:buChar char="•"/>
            </a:pPr>
            <a:r>
              <a:rPr lang="en-US" sz="2200" dirty="0" smtClean="0">
                <a:latin typeface="+mj-lt"/>
              </a:rPr>
              <a:t>Market </a:t>
            </a:r>
            <a:r>
              <a:rPr lang="en-US" sz="2200" dirty="0">
                <a:latin typeface="+mj-lt"/>
              </a:rPr>
              <a:t>your local SO program</a:t>
            </a:r>
          </a:p>
          <a:p>
            <a:pPr eaLnBrk="1" hangingPunct="1">
              <a:spcBef>
                <a:spcPct val="50000"/>
              </a:spcBef>
            </a:pPr>
            <a:endParaRPr lang="en-US" sz="2400" b="1" dirty="0">
              <a:latin typeface="Tahoma" pitchFamily="34" charset="0"/>
            </a:endParaRPr>
          </a:p>
          <a:p>
            <a:pPr eaLnBrk="1" hangingPunct="1">
              <a:spcBef>
                <a:spcPct val="50000"/>
              </a:spcBef>
            </a:pPr>
            <a:endParaRPr lang="en-US" sz="24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a:t>
            </a:fld>
            <a:endParaRPr lang="en-US"/>
          </a:p>
        </p:txBody>
      </p:sp>
      <p:sp>
        <p:nvSpPr>
          <p:cNvPr id="6" name="Rectangle 2"/>
          <p:cNvSpPr txBox="1">
            <a:spLocks noChangeArrowheads="1"/>
          </p:cNvSpPr>
          <p:nvPr/>
        </p:nvSpPr>
        <p:spPr bwMode="auto">
          <a:xfrm>
            <a:off x="1057276" y="274459"/>
            <a:ext cx="64258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Technology 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7028"/>
                                        </p:tgtEl>
                                        <p:attrNameLst>
                                          <p:attrName>style.visibility</p:attrName>
                                        </p:attrNameLst>
                                      </p:cBhvr>
                                      <p:to>
                                        <p:strVal val="visible"/>
                                      </p:to>
                                    </p:set>
                                    <p:anim calcmode="lin" valueType="num">
                                      <p:cBhvr additive="base">
                                        <p:cTn id="7" dur="500" fill="hold"/>
                                        <p:tgtEl>
                                          <p:spTgt spid="257028"/>
                                        </p:tgtEl>
                                        <p:attrNameLst>
                                          <p:attrName>ppt_x</p:attrName>
                                        </p:attrNameLst>
                                      </p:cBhvr>
                                      <p:tavLst>
                                        <p:tav tm="0">
                                          <p:val>
                                            <p:strVal val="#ppt_x"/>
                                          </p:val>
                                        </p:tav>
                                        <p:tav tm="100000">
                                          <p:val>
                                            <p:strVal val="#ppt_x"/>
                                          </p:val>
                                        </p:tav>
                                      </p:tavLst>
                                    </p:anim>
                                    <p:anim calcmode="lin" valueType="num">
                                      <p:cBhvr additive="base">
                                        <p:cTn id="8" dur="500" fill="hold"/>
                                        <p:tgtEl>
                                          <p:spTgt spid="257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60</a:t>
            </a:fld>
            <a:endParaRPr lang="en-US"/>
          </a:p>
        </p:txBody>
      </p:sp>
      <p:sp>
        <p:nvSpPr>
          <p:cNvPr id="320514" name="Rectangle 2"/>
          <p:cNvSpPr>
            <a:spLocks noGrp="1" noChangeArrowheads="1"/>
          </p:cNvSpPr>
          <p:nvPr>
            <p:ph type="title" idx="4294967295"/>
          </p:nvPr>
        </p:nvSpPr>
        <p:spPr>
          <a:xfrm>
            <a:off x="1057274" y="228600"/>
            <a:ext cx="8086726"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
        <p:nvSpPr>
          <p:cNvPr id="8602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20516" name="Text Box 4"/>
          <p:cNvSpPr txBox="1">
            <a:spLocks noChangeArrowheads="1"/>
          </p:cNvSpPr>
          <p:nvPr/>
        </p:nvSpPr>
        <p:spPr bwMode="auto">
          <a:xfrm>
            <a:off x="1057274" y="1563688"/>
            <a:ext cx="7858125" cy="218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Getting friendly with your computer:</a:t>
            </a:r>
          </a:p>
          <a:p>
            <a:pPr marL="1314450" lvl="1" indent="-571500" eaLnBrk="1" hangingPunct="1">
              <a:spcBef>
                <a:spcPct val="50000"/>
              </a:spcBef>
              <a:buClr>
                <a:schemeClr val="accent1"/>
              </a:buClr>
              <a:buFont typeface="Arial" pitchFamily="34" charset="0"/>
              <a:buChar char="•"/>
            </a:pPr>
            <a:r>
              <a:rPr lang="en-US" sz="2400" dirty="0" smtClean="0">
                <a:latin typeface="+mj-lt"/>
              </a:rPr>
              <a:t>Important </a:t>
            </a:r>
            <a:r>
              <a:rPr lang="en-US" sz="2400" dirty="0">
                <a:latin typeface="+mj-lt"/>
              </a:rPr>
              <a:t>keys</a:t>
            </a:r>
          </a:p>
          <a:p>
            <a:pPr marL="1314450" lvl="1" indent="-571500" eaLnBrk="1" hangingPunct="1">
              <a:spcBef>
                <a:spcPct val="50000"/>
              </a:spcBef>
              <a:buClr>
                <a:schemeClr val="accent1"/>
              </a:buClr>
              <a:buFont typeface="Arial" pitchFamily="34" charset="0"/>
              <a:buChar char="•"/>
            </a:pPr>
            <a:r>
              <a:rPr lang="en-US" sz="2400" dirty="0" smtClean="0">
                <a:latin typeface="+mj-lt"/>
              </a:rPr>
              <a:t>Using </a:t>
            </a:r>
            <a:r>
              <a:rPr lang="en-US" sz="2400" dirty="0">
                <a:latin typeface="+mj-lt"/>
              </a:rPr>
              <a:t>the mouse</a:t>
            </a:r>
          </a:p>
          <a:p>
            <a:pPr marL="1314450" lvl="1" indent="-571500" eaLnBrk="1" hangingPunct="1">
              <a:spcBef>
                <a:spcPct val="50000"/>
              </a:spcBef>
              <a:buClr>
                <a:schemeClr val="accent1"/>
              </a:buClr>
              <a:buFont typeface="Arial" pitchFamily="34" charset="0"/>
              <a:buChar char="•"/>
            </a:pPr>
            <a:r>
              <a:rPr lang="en-US" sz="2400" dirty="0" smtClean="0">
                <a:latin typeface="+mj-lt"/>
              </a:rPr>
              <a:t>www.gmail.com</a:t>
            </a:r>
            <a:endParaRPr lang="en-US" sz="24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0516"/>
                                        </p:tgtEl>
                                        <p:attrNameLst>
                                          <p:attrName>style.visibility</p:attrName>
                                        </p:attrNameLst>
                                      </p:cBhvr>
                                      <p:to>
                                        <p:strVal val="visible"/>
                                      </p:to>
                                    </p:set>
                                    <p:anim calcmode="lin" valueType="num">
                                      <p:cBhvr additive="base">
                                        <p:cTn id="7" dur="500" fill="hold"/>
                                        <p:tgtEl>
                                          <p:spTgt spid="320516"/>
                                        </p:tgtEl>
                                        <p:attrNameLst>
                                          <p:attrName>ppt_x</p:attrName>
                                        </p:attrNameLst>
                                      </p:cBhvr>
                                      <p:tavLst>
                                        <p:tav tm="0">
                                          <p:val>
                                            <p:strVal val="#ppt_x"/>
                                          </p:val>
                                        </p:tav>
                                        <p:tav tm="100000">
                                          <p:val>
                                            <p:strVal val="#ppt_x"/>
                                          </p:val>
                                        </p:tav>
                                      </p:tavLst>
                                    </p:anim>
                                    <p:anim calcmode="lin" valueType="num">
                                      <p:cBhvr additive="base">
                                        <p:cTn id="8" dur="500" fill="hold"/>
                                        <p:tgtEl>
                                          <p:spTgt spid="3205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61</a:t>
            </a:fld>
            <a:endParaRPr lang="en-US"/>
          </a:p>
        </p:txBody>
      </p:sp>
      <p:sp>
        <p:nvSpPr>
          <p:cNvPr id="283650" name="Rectangle 2"/>
          <p:cNvSpPr>
            <a:spLocks noGrp="1" noChangeArrowheads="1"/>
          </p:cNvSpPr>
          <p:nvPr>
            <p:ph type="title" idx="4294967295"/>
          </p:nvPr>
        </p:nvSpPr>
        <p:spPr>
          <a:xfrm>
            <a:off x="1057274" y="304800"/>
            <a:ext cx="8086726" cy="1143000"/>
          </a:xfrm>
        </p:spPr>
        <p:txBody>
          <a:bodyPr lIns="91429" tIns="45714" rIns="91429" bIns="45714"/>
          <a:lstStyle/>
          <a:p>
            <a:r>
              <a:rPr lang="en-US" sz="4000" dirty="0" smtClean="0">
                <a:effectLst>
                  <a:outerShdw blurRad="38100" dist="38100" dir="2700000" algn="tl">
                    <a:srgbClr val="000000">
                      <a:alpha val="43137"/>
                    </a:srgbClr>
                  </a:outerShdw>
                </a:effectLst>
                <a:ea typeface="Tahoma" pitchFamily="34" charset="0"/>
                <a:cs typeface="Tahoma" pitchFamily="34" charset="0"/>
              </a:rPr>
              <a:t>Internet</a:t>
            </a:r>
          </a:p>
        </p:txBody>
      </p:sp>
      <p:sp>
        <p:nvSpPr>
          <p:cNvPr id="8806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83652" name="Text Box 4"/>
          <p:cNvSpPr txBox="1">
            <a:spLocks noChangeArrowheads="1"/>
          </p:cNvSpPr>
          <p:nvPr/>
        </p:nvSpPr>
        <p:spPr bwMode="auto">
          <a:xfrm>
            <a:off x="1057274" y="1563688"/>
            <a:ext cx="7781925" cy="329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Internet (international network) includes:</a:t>
            </a:r>
          </a:p>
          <a:p>
            <a:pPr marL="1200150" lvl="1" indent="-457200" eaLnBrk="1" hangingPunct="1">
              <a:spcBef>
                <a:spcPct val="50000"/>
              </a:spcBef>
              <a:buClr>
                <a:schemeClr val="accent1"/>
              </a:buClr>
              <a:buFont typeface="Arial" pitchFamily="34" charset="0"/>
              <a:buChar char="•"/>
            </a:pPr>
            <a:r>
              <a:rPr lang="en-US" sz="2800" dirty="0" smtClean="0">
                <a:latin typeface="+mj-lt"/>
              </a:rPr>
              <a:t>E-mail</a:t>
            </a:r>
            <a:endParaRPr lang="en-US" sz="2800" dirty="0">
              <a:latin typeface="+mj-lt"/>
            </a:endParaRPr>
          </a:p>
          <a:p>
            <a:pPr marL="1200150" lvl="1" indent="-457200" eaLnBrk="1" hangingPunct="1">
              <a:spcBef>
                <a:spcPct val="50000"/>
              </a:spcBef>
              <a:buClr>
                <a:schemeClr val="accent1"/>
              </a:buClr>
              <a:buFont typeface="Arial" pitchFamily="34" charset="0"/>
              <a:buChar char="•"/>
            </a:pPr>
            <a:r>
              <a:rPr lang="en-US" sz="2800" dirty="0" smtClean="0">
                <a:latin typeface="+mj-lt"/>
              </a:rPr>
              <a:t>News </a:t>
            </a:r>
            <a:r>
              <a:rPr lang="en-US" sz="2800" dirty="0">
                <a:latin typeface="+mj-lt"/>
              </a:rPr>
              <a:t>groups</a:t>
            </a:r>
          </a:p>
          <a:p>
            <a:pPr marL="1200150" lvl="1" indent="-457200" eaLnBrk="1" hangingPunct="1">
              <a:spcBef>
                <a:spcPct val="50000"/>
              </a:spcBef>
              <a:buClr>
                <a:schemeClr val="accent1"/>
              </a:buClr>
              <a:buFont typeface="Arial" pitchFamily="34" charset="0"/>
              <a:buChar char="•"/>
            </a:pPr>
            <a:r>
              <a:rPr lang="en-US" sz="2800" dirty="0" smtClean="0">
                <a:latin typeface="+mj-lt"/>
              </a:rPr>
              <a:t>World </a:t>
            </a:r>
            <a:r>
              <a:rPr lang="en-US" sz="2800" dirty="0">
                <a:latin typeface="+mj-lt"/>
              </a:rPr>
              <a:t>Wide Web</a:t>
            </a:r>
          </a:p>
          <a:p>
            <a:pPr eaLnBrk="1" hangingPunct="1">
              <a:spcBef>
                <a:spcPct val="50000"/>
              </a:spcBef>
            </a:pPr>
            <a:endParaRPr lang="en-US" sz="36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ppt_x"/>
                                          </p:val>
                                        </p:tav>
                                        <p:tav tm="100000">
                                          <p:val>
                                            <p:strVal val="#ppt_x"/>
                                          </p:val>
                                        </p:tav>
                                      </p:tavLst>
                                    </p:anim>
                                    <p:anim calcmode="lin" valueType="num">
                                      <p:cBhvr additive="base">
                                        <p:cTn id="8" dur="500" fill="hold"/>
                                        <p:tgtEl>
                                          <p:spTgt spid="2836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62</a:t>
            </a:fld>
            <a:endParaRPr lang="en-US"/>
          </a:p>
        </p:txBody>
      </p:sp>
      <p:sp>
        <p:nvSpPr>
          <p:cNvPr id="294914" name="Rectangle 2"/>
          <p:cNvSpPr>
            <a:spLocks noGrp="1" noChangeArrowheads="1"/>
          </p:cNvSpPr>
          <p:nvPr>
            <p:ph type="title" idx="4294967295"/>
          </p:nvPr>
        </p:nvSpPr>
        <p:spPr>
          <a:xfrm>
            <a:off x="1057275" y="228600"/>
            <a:ext cx="8086725"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sp>
        <p:nvSpPr>
          <p:cNvPr id="9011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94916" name="Text Box 4"/>
          <p:cNvSpPr txBox="1">
            <a:spLocks noChangeArrowheads="1"/>
          </p:cNvSpPr>
          <p:nvPr/>
        </p:nvSpPr>
        <p:spPr bwMode="auto">
          <a:xfrm>
            <a:off x="1057275" y="1563688"/>
            <a:ext cx="7226300" cy="44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spcBef>
                <a:spcPct val="50000"/>
              </a:spcBef>
              <a:buFont typeface="Arial" pitchFamily="34" charset="0"/>
              <a:buChar char="•"/>
            </a:pPr>
            <a:r>
              <a:rPr lang="en-US" sz="2800" dirty="0">
                <a:latin typeface="+mj-lt"/>
              </a:rPr>
              <a:t>A tour of an Internet browser:</a:t>
            </a:r>
          </a:p>
          <a:p>
            <a:pPr marL="1200150" lvl="1" indent="-457200" eaLnBrk="1" hangingPunct="1">
              <a:spcBef>
                <a:spcPct val="50000"/>
              </a:spcBef>
              <a:buClr>
                <a:schemeClr val="accent1"/>
              </a:buClr>
              <a:buFont typeface="Arial" pitchFamily="34" charset="0"/>
              <a:buChar char="•"/>
            </a:pPr>
            <a:r>
              <a:rPr lang="en-US" sz="2400" dirty="0" smtClean="0">
                <a:latin typeface="+mj-lt"/>
              </a:rPr>
              <a:t>Title </a:t>
            </a:r>
            <a:r>
              <a:rPr lang="en-US" sz="2400" dirty="0">
                <a:latin typeface="+mj-lt"/>
              </a:rPr>
              <a:t>bar – www.soindiana.org</a:t>
            </a:r>
          </a:p>
          <a:p>
            <a:pPr marL="1200150" lvl="1" indent="-457200" eaLnBrk="1" hangingPunct="1">
              <a:spcBef>
                <a:spcPct val="50000"/>
              </a:spcBef>
              <a:buClr>
                <a:schemeClr val="accent1"/>
              </a:buClr>
              <a:buFont typeface="Arial" pitchFamily="34" charset="0"/>
              <a:buChar char="•"/>
            </a:pPr>
            <a:r>
              <a:rPr lang="en-US" sz="2400" dirty="0" smtClean="0">
                <a:latin typeface="+mj-lt"/>
              </a:rPr>
              <a:t>Button </a:t>
            </a:r>
            <a:r>
              <a:rPr lang="en-US" sz="2400" dirty="0">
                <a:latin typeface="+mj-lt"/>
              </a:rPr>
              <a:t>bar</a:t>
            </a:r>
          </a:p>
          <a:p>
            <a:pPr marL="1200150" lvl="1" indent="-457200" eaLnBrk="1" hangingPunct="1">
              <a:spcBef>
                <a:spcPct val="50000"/>
              </a:spcBef>
              <a:buClr>
                <a:schemeClr val="accent1"/>
              </a:buClr>
              <a:buFont typeface="Arial" pitchFamily="34" charset="0"/>
              <a:buChar char="•"/>
            </a:pPr>
            <a:r>
              <a:rPr lang="en-US" sz="2400" dirty="0" smtClean="0">
                <a:latin typeface="+mj-lt"/>
              </a:rPr>
              <a:t>Menu </a:t>
            </a:r>
            <a:r>
              <a:rPr lang="en-US" sz="2400" dirty="0">
                <a:latin typeface="+mj-lt"/>
              </a:rPr>
              <a:t>bar</a:t>
            </a:r>
          </a:p>
          <a:p>
            <a:pPr marL="1200150" lvl="1" indent="-457200" eaLnBrk="1" hangingPunct="1">
              <a:spcBef>
                <a:spcPct val="50000"/>
              </a:spcBef>
              <a:buClr>
                <a:schemeClr val="accent1"/>
              </a:buClr>
              <a:buFont typeface="Arial" pitchFamily="34" charset="0"/>
              <a:buChar char="•"/>
            </a:pPr>
            <a:r>
              <a:rPr lang="en-US" sz="2400" dirty="0" smtClean="0">
                <a:latin typeface="+mj-lt"/>
              </a:rPr>
              <a:t>Scroll </a:t>
            </a:r>
            <a:r>
              <a:rPr lang="en-US" sz="2400" dirty="0">
                <a:latin typeface="+mj-lt"/>
              </a:rPr>
              <a:t>bar</a:t>
            </a:r>
          </a:p>
          <a:p>
            <a:pPr marL="1200150" lvl="1" indent="-457200" eaLnBrk="1" hangingPunct="1">
              <a:spcBef>
                <a:spcPct val="50000"/>
              </a:spcBef>
              <a:buClr>
                <a:schemeClr val="accent1"/>
              </a:buClr>
              <a:buFont typeface="Arial" pitchFamily="34" charset="0"/>
              <a:buChar char="•"/>
            </a:pPr>
            <a:r>
              <a:rPr lang="en-US" sz="2400" dirty="0" smtClean="0">
                <a:latin typeface="+mj-lt"/>
              </a:rPr>
              <a:t>Address </a:t>
            </a:r>
            <a:r>
              <a:rPr lang="en-US" sz="2400" dirty="0">
                <a:latin typeface="+mj-lt"/>
              </a:rPr>
              <a:t>bar</a:t>
            </a:r>
          </a:p>
          <a:p>
            <a:pPr marL="1200150" lvl="1" indent="-457200" eaLnBrk="1" hangingPunct="1">
              <a:spcBef>
                <a:spcPct val="50000"/>
              </a:spcBef>
              <a:buClr>
                <a:schemeClr val="accent1"/>
              </a:buClr>
              <a:buFont typeface="Arial" pitchFamily="34" charset="0"/>
              <a:buChar char="•"/>
            </a:pPr>
            <a:r>
              <a:rPr lang="en-US" sz="2400" dirty="0" smtClean="0">
                <a:latin typeface="+mj-lt"/>
              </a:rPr>
              <a:t>Document </a:t>
            </a:r>
            <a:r>
              <a:rPr lang="en-US" sz="2400" dirty="0">
                <a:latin typeface="+mj-lt"/>
              </a:rPr>
              <a:t>area</a:t>
            </a:r>
          </a:p>
          <a:p>
            <a:pPr marL="1200150" lvl="1" indent="-457200" eaLnBrk="1" hangingPunct="1">
              <a:spcBef>
                <a:spcPct val="50000"/>
              </a:spcBef>
              <a:buClr>
                <a:schemeClr val="accent1"/>
              </a:buClr>
              <a:buFont typeface="Arial" pitchFamily="34" charset="0"/>
              <a:buChar char="•"/>
            </a:pPr>
            <a:r>
              <a:rPr lang="en-US" sz="2400" dirty="0" smtClean="0">
                <a:latin typeface="+mj-lt"/>
              </a:rPr>
              <a:t>Status </a:t>
            </a:r>
            <a:r>
              <a:rPr lang="en-US" sz="2400" dirty="0">
                <a:latin typeface="+mj-lt"/>
              </a:rPr>
              <a:t>bar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4916"/>
                                        </p:tgtEl>
                                        <p:attrNameLst>
                                          <p:attrName>style.visibility</p:attrName>
                                        </p:attrNameLst>
                                      </p:cBhvr>
                                      <p:to>
                                        <p:strVal val="visible"/>
                                      </p:to>
                                    </p:set>
                                    <p:anim calcmode="lin" valueType="num">
                                      <p:cBhvr additive="base">
                                        <p:cTn id="7" dur="500" fill="hold"/>
                                        <p:tgtEl>
                                          <p:spTgt spid="294916"/>
                                        </p:tgtEl>
                                        <p:attrNameLst>
                                          <p:attrName>ppt_x</p:attrName>
                                        </p:attrNameLst>
                                      </p:cBhvr>
                                      <p:tavLst>
                                        <p:tav tm="0">
                                          <p:val>
                                            <p:strVal val="#ppt_x"/>
                                          </p:val>
                                        </p:tav>
                                        <p:tav tm="100000">
                                          <p:val>
                                            <p:strVal val="#ppt_x"/>
                                          </p:val>
                                        </p:tav>
                                      </p:tavLst>
                                    </p:anim>
                                    <p:anim calcmode="lin" valueType="num">
                                      <p:cBhvr additive="base">
                                        <p:cTn id="8" dur="500" fill="hold"/>
                                        <p:tgtEl>
                                          <p:spTgt spid="2949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63</a:t>
            </a:fld>
            <a:endParaRPr lang="en-US"/>
          </a:p>
        </p:txBody>
      </p:sp>
      <p:sp>
        <p:nvSpPr>
          <p:cNvPr id="292866" name="Rectangle 2"/>
          <p:cNvSpPr>
            <a:spLocks noGrp="1" noChangeArrowheads="1"/>
          </p:cNvSpPr>
          <p:nvPr>
            <p:ph type="title" idx="4294967295"/>
          </p:nvPr>
        </p:nvSpPr>
        <p:spPr>
          <a:xfrm>
            <a:off x="1057275" y="304800"/>
            <a:ext cx="8086725" cy="1143000"/>
          </a:xfrm>
        </p:spPr>
        <p:txBody>
          <a:bodyPr lIns="91429" tIns="45714" rIns="91429" bIns="45714">
            <a:normAutofit/>
          </a:bodyPr>
          <a:lstStyle/>
          <a:p>
            <a:r>
              <a:rPr lang="en-US" sz="4000" dirty="0" smtClean="0">
                <a:effectLst>
                  <a:outerShdw blurRad="38100" dist="38100" dir="2700000" algn="tl">
                    <a:srgbClr val="000000">
                      <a:alpha val="43137"/>
                    </a:srgbClr>
                  </a:outerShdw>
                </a:effectLst>
                <a:ea typeface="Tahoma" pitchFamily="34" charset="0"/>
                <a:cs typeface="Tahoma" pitchFamily="34" charset="0"/>
              </a:rPr>
              <a:t>World Wide Web</a:t>
            </a:r>
          </a:p>
        </p:txBody>
      </p:sp>
      <p:sp>
        <p:nvSpPr>
          <p:cNvPr id="59396"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92868" name="Text Box 4"/>
          <p:cNvSpPr txBox="1">
            <a:spLocks noChangeArrowheads="1"/>
          </p:cNvSpPr>
          <p:nvPr/>
        </p:nvSpPr>
        <p:spPr bwMode="auto">
          <a:xfrm>
            <a:off x="1057275" y="1563688"/>
            <a:ext cx="7226300" cy="370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Blip>
                <a:blip r:embed="rId3"/>
              </a:buBlip>
            </a:pPr>
            <a:r>
              <a:rPr lang="en-US" sz="2800" dirty="0">
                <a:latin typeface="+mj-lt"/>
              </a:rPr>
              <a:t>Web browsers:</a:t>
            </a:r>
          </a:p>
          <a:p>
            <a:pPr marL="914400" lvl="1" indent="-457200" eaLnBrk="1" hangingPunct="1">
              <a:spcBef>
                <a:spcPct val="50000"/>
              </a:spcBef>
              <a:buClr>
                <a:schemeClr val="accent1"/>
              </a:buClr>
              <a:buFont typeface="Arial" pitchFamily="34" charset="0"/>
              <a:buChar char="•"/>
            </a:pPr>
            <a:r>
              <a:rPr lang="en-US" sz="2400" dirty="0" smtClean="0">
                <a:latin typeface="+mj-lt"/>
              </a:rPr>
              <a:t>Provided by your ISP</a:t>
            </a:r>
          </a:p>
          <a:p>
            <a:pPr marL="914400" lvl="1" indent="-457200" eaLnBrk="1" hangingPunct="1">
              <a:spcBef>
                <a:spcPct val="50000"/>
              </a:spcBef>
              <a:buClr>
                <a:schemeClr val="accent1"/>
              </a:buClr>
              <a:buFont typeface="Arial" pitchFamily="34" charset="0"/>
              <a:buChar char="•"/>
            </a:pPr>
            <a:r>
              <a:rPr lang="en-US" sz="2400" dirty="0" smtClean="0">
                <a:latin typeface="+mj-lt"/>
              </a:rPr>
              <a:t>Internet Explorer</a:t>
            </a:r>
          </a:p>
          <a:p>
            <a:pPr marL="914400" lvl="1" indent="-457200" eaLnBrk="1" hangingPunct="1">
              <a:spcBef>
                <a:spcPct val="50000"/>
              </a:spcBef>
              <a:buClr>
                <a:schemeClr val="accent1"/>
              </a:buClr>
              <a:buFont typeface="Arial" pitchFamily="34" charset="0"/>
              <a:buChar char="•"/>
            </a:pPr>
            <a:r>
              <a:rPr lang="en-US" sz="2400" dirty="0" smtClean="0">
                <a:latin typeface="+mj-lt"/>
              </a:rPr>
              <a:t>Netscape</a:t>
            </a:r>
          </a:p>
          <a:p>
            <a:pPr marL="914400" lvl="1" indent="-457200" eaLnBrk="1" hangingPunct="1">
              <a:spcBef>
                <a:spcPct val="50000"/>
              </a:spcBef>
              <a:buClr>
                <a:schemeClr val="accent1"/>
              </a:buClr>
              <a:buFont typeface="Arial" pitchFamily="34" charset="0"/>
              <a:buChar char="•"/>
            </a:pPr>
            <a:r>
              <a:rPr lang="en-US" sz="2400" dirty="0" smtClean="0">
                <a:latin typeface="+mj-lt"/>
              </a:rPr>
              <a:t>Mozilla/Firefox</a:t>
            </a:r>
          </a:p>
          <a:p>
            <a:pPr marL="914400" lvl="1" indent="-457200" eaLnBrk="1" hangingPunct="1">
              <a:spcBef>
                <a:spcPct val="50000"/>
              </a:spcBef>
              <a:buClr>
                <a:schemeClr val="accent1"/>
              </a:buClr>
              <a:buFont typeface="Arial" pitchFamily="34" charset="0"/>
              <a:buChar char="•"/>
            </a:pPr>
            <a:r>
              <a:rPr lang="en-US" sz="2400" dirty="0" smtClean="0">
                <a:latin typeface="+mj-lt"/>
              </a:rPr>
              <a:t>MSN Explorer</a:t>
            </a:r>
          </a:p>
          <a:p>
            <a:pPr algn="ctr" eaLnBrk="1" hangingPunct="1">
              <a:spcBef>
                <a:spcPct val="50000"/>
              </a:spcBef>
            </a:pPr>
            <a:r>
              <a:rPr lang="en-US" b="1" dirty="0" smtClean="0">
                <a:solidFill>
                  <a:srgbClr val="FF0000"/>
                </a:solidFill>
                <a:latin typeface="+mj-lt"/>
              </a:rPr>
              <a:t>www.pcmag.com/article2/0,2817,2365692,00.asp</a:t>
            </a:r>
            <a:endParaRPr lang="en-US" b="1" dirty="0">
              <a:solidFill>
                <a:srgbClr val="FF0000"/>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2868"/>
                                        </p:tgtEl>
                                        <p:attrNameLst>
                                          <p:attrName>style.visibility</p:attrName>
                                        </p:attrNameLst>
                                      </p:cBhvr>
                                      <p:to>
                                        <p:strVal val="visible"/>
                                      </p:to>
                                    </p:set>
                                    <p:anim calcmode="lin" valueType="num">
                                      <p:cBhvr additive="base">
                                        <p:cTn id="7" dur="500" fill="hold"/>
                                        <p:tgtEl>
                                          <p:spTgt spid="292868"/>
                                        </p:tgtEl>
                                        <p:attrNameLst>
                                          <p:attrName>ppt_x</p:attrName>
                                        </p:attrNameLst>
                                      </p:cBhvr>
                                      <p:tavLst>
                                        <p:tav tm="0">
                                          <p:val>
                                            <p:strVal val="#ppt_x"/>
                                          </p:val>
                                        </p:tav>
                                        <p:tav tm="100000">
                                          <p:val>
                                            <p:strVal val="#ppt_x"/>
                                          </p:val>
                                        </p:tav>
                                      </p:tavLst>
                                    </p:anim>
                                    <p:anim calcmode="lin" valueType="num">
                                      <p:cBhvr additive="base">
                                        <p:cTn id="8" dur="500" fill="hold"/>
                                        <p:tgtEl>
                                          <p:spTgt spid="292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64</a:t>
            </a:fld>
            <a:endParaRPr lang="en-US"/>
          </a:p>
        </p:txBody>
      </p:sp>
      <p:sp>
        <p:nvSpPr>
          <p:cNvPr id="328706" name="Rectangle 2"/>
          <p:cNvSpPr>
            <a:spLocks noGrp="1" noChangeArrowheads="1"/>
          </p:cNvSpPr>
          <p:nvPr>
            <p:ph type="title" idx="4294967295"/>
          </p:nvPr>
        </p:nvSpPr>
        <p:spPr>
          <a:xfrm>
            <a:off x="990600" y="287338"/>
            <a:ext cx="8153400" cy="1143000"/>
          </a:xfrm>
        </p:spPr>
        <p:txBody>
          <a:bodyPr lIns="91429" tIns="45714" rIns="91429" bIns="45714">
            <a:normAutofit/>
          </a:bodyPr>
          <a:lstStyle/>
          <a:p>
            <a:r>
              <a:rPr lang="en-US" sz="4000" dirty="0" smtClean="0">
                <a:effectLst>
                  <a:outerShdw blurRad="38100" dist="38100" dir="2700000" algn="tl">
                    <a:srgbClr val="C0C0C0"/>
                  </a:outerShdw>
                </a:effectLst>
              </a:rPr>
              <a:t>Search Engines</a:t>
            </a:r>
          </a:p>
        </p:txBody>
      </p:sp>
      <p:sp>
        <p:nvSpPr>
          <p:cNvPr id="7578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28708" name="Text Box 4"/>
          <p:cNvSpPr txBox="1">
            <a:spLocks noChangeArrowheads="1"/>
          </p:cNvSpPr>
          <p:nvPr/>
        </p:nvSpPr>
        <p:spPr bwMode="auto">
          <a:xfrm>
            <a:off x="836613" y="1465263"/>
            <a:ext cx="7735887" cy="495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solidFill>
                  <a:srgbClr val="FF0000"/>
                </a:solidFill>
                <a:latin typeface="+mj-lt"/>
                <a:sym typeface="Wingdings" pitchFamily="2" charset="2"/>
              </a:rPr>
              <a:t>Practice makes perfect!</a:t>
            </a:r>
          </a:p>
          <a:p>
            <a:pPr marL="342900" indent="-342900" eaLnBrk="1" hangingPunct="1">
              <a:spcBef>
                <a:spcPct val="50000"/>
              </a:spcBef>
              <a:buFont typeface="Arial" pitchFamily="34" charset="0"/>
              <a:buChar char="•"/>
            </a:pPr>
            <a:r>
              <a:rPr lang="en-US" sz="2400" dirty="0" smtClean="0">
                <a:latin typeface="+mj-lt"/>
              </a:rPr>
              <a:t>From </a:t>
            </a:r>
            <a:r>
              <a:rPr lang="en-US" sz="2400" dirty="0">
                <a:latin typeface="+mj-lt"/>
              </a:rPr>
              <a:t>www.specialolympics.org, find Special Olympics Indiana</a:t>
            </a:r>
          </a:p>
          <a:p>
            <a:pPr marL="342900" indent="-342900" eaLnBrk="1" hangingPunct="1">
              <a:spcBef>
                <a:spcPct val="50000"/>
              </a:spcBef>
              <a:buFont typeface="Arial" pitchFamily="34" charset="0"/>
              <a:buChar char="•"/>
            </a:pPr>
            <a:r>
              <a:rPr lang="en-US" sz="2400" dirty="0" smtClean="0">
                <a:latin typeface="+mj-lt"/>
              </a:rPr>
              <a:t>How </a:t>
            </a:r>
            <a:r>
              <a:rPr lang="en-US" sz="2400" dirty="0">
                <a:latin typeface="+mj-lt"/>
              </a:rPr>
              <a:t>would you purchase a medium white/navy baseball shirt from SOFL?</a:t>
            </a:r>
            <a:endParaRPr lang="en-US" sz="2400" dirty="0">
              <a:latin typeface="+mj-lt"/>
              <a:sym typeface="Wingdings" pitchFamily="2" charset="2"/>
            </a:endParaRPr>
          </a:p>
          <a:p>
            <a:pPr marL="342900" indent="-342900" eaLnBrk="1" hangingPunct="1">
              <a:spcBef>
                <a:spcPct val="50000"/>
              </a:spcBef>
              <a:buFont typeface="Arial" pitchFamily="34" charset="0"/>
              <a:buChar char="•"/>
            </a:pPr>
            <a:r>
              <a:rPr lang="en-US" sz="2400" dirty="0" smtClean="0">
                <a:latin typeface="+mj-lt"/>
              </a:rPr>
              <a:t>What </a:t>
            </a:r>
            <a:r>
              <a:rPr lang="en-US" sz="2400" dirty="0">
                <a:latin typeface="+mj-lt"/>
              </a:rPr>
              <a:t>event is held March 28, 2009 in Indiana?</a:t>
            </a:r>
          </a:p>
          <a:p>
            <a:pPr marL="342900" indent="-342900" eaLnBrk="1" hangingPunct="1">
              <a:spcBef>
                <a:spcPct val="50000"/>
              </a:spcBef>
              <a:buFont typeface="Arial" pitchFamily="34" charset="0"/>
              <a:buChar char="•"/>
            </a:pPr>
            <a:r>
              <a:rPr lang="en-US" sz="2400" dirty="0" smtClean="0">
                <a:latin typeface="+mj-lt"/>
              </a:rPr>
              <a:t>How </a:t>
            </a:r>
            <a:r>
              <a:rPr lang="en-US" sz="2400" dirty="0">
                <a:latin typeface="+mj-lt"/>
              </a:rPr>
              <a:t>do you get to the Indiana state office?</a:t>
            </a:r>
          </a:p>
          <a:p>
            <a:pPr marL="342900" indent="-342900" eaLnBrk="1" hangingPunct="1">
              <a:spcBef>
                <a:spcPct val="50000"/>
              </a:spcBef>
              <a:buFont typeface="Arial" pitchFamily="34" charset="0"/>
              <a:buChar char="•"/>
            </a:pPr>
            <a:r>
              <a:rPr lang="en-US" sz="2400" dirty="0" smtClean="0">
                <a:latin typeface="+mj-lt"/>
              </a:rPr>
              <a:t>Someone </a:t>
            </a:r>
            <a:r>
              <a:rPr lang="en-US" sz="2400" dirty="0">
                <a:latin typeface="+mj-lt"/>
              </a:rPr>
              <a:t>wants to volunteer. Where can you find the forms to give them?</a:t>
            </a:r>
          </a:p>
          <a:p>
            <a:pPr eaLnBrk="1" hangingPunct="1">
              <a:spcBef>
                <a:spcPct val="50000"/>
              </a:spcBef>
            </a:pPr>
            <a:endParaRPr lang="en-US" sz="24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8708"/>
                                        </p:tgtEl>
                                        <p:attrNameLst>
                                          <p:attrName>style.visibility</p:attrName>
                                        </p:attrNameLst>
                                      </p:cBhvr>
                                      <p:to>
                                        <p:strVal val="visible"/>
                                      </p:to>
                                    </p:set>
                                    <p:anim calcmode="lin" valueType="num">
                                      <p:cBhvr additive="base">
                                        <p:cTn id="7" dur="500" fill="hold"/>
                                        <p:tgtEl>
                                          <p:spTgt spid="328708"/>
                                        </p:tgtEl>
                                        <p:attrNameLst>
                                          <p:attrName>ppt_x</p:attrName>
                                        </p:attrNameLst>
                                      </p:cBhvr>
                                      <p:tavLst>
                                        <p:tav tm="0">
                                          <p:val>
                                            <p:strVal val="#ppt_x"/>
                                          </p:val>
                                        </p:tav>
                                        <p:tav tm="100000">
                                          <p:val>
                                            <p:strVal val="#ppt_x"/>
                                          </p:val>
                                        </p:tav>
                                      </p:tavLst>
                                    </p:anim>
                                    <p:anim calcmode="lin" valueType="num">
                                      <p:cBhvr additive="base">
                                        <p:cTn id="8" dur="500" fill="hold"/>
                                        <p:tgtEl>
                                          <p:spTgt spid="3287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8"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330756" name="Text Box 4"/>
          <p:cNvSpPr txBox="1">
            <a:spLocks noChangeArrowheads="1"/>
          </p:cNvSpPr>
          <p:nvPr/>
        </p:nvSpPr>
        <p:spPr bwMode="auto">
          <a:xfrm>
            <a:off x="836613" y="1465263"/>
            <a:ext cx="7735887" cy="387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a:solidFill>
                  <a:srgbClr val="FF0000"/>
                </a:solidFill>
                <a:latin typeface="+mj-lt"/>
                <a:sym typeface="Wingdings" pitchFamily="2" charset="2"/>
              </a:rPr>
              <a:t>Practice makes even more perfect</a:t>
            </a:r>
            <a:r>
              <a:rPr lang="en-US" sz="2800" b="1" dirty="0" smtClean="0">
                <a:solidFill>
                  <a:srgbClr val="FF0000"/>
                </a:solidFill>
                <a:latin typeface="+mj-lt"/>
                <a:sym typeface="Wingdings" pitchFamily="2" charset="2"/>
              </a:rPr>
              <a:t>!</a:t>
            </a:r>
          </a:p>
          <a:p>
            <a:pPr algn="ctr" eaLnBrk="1" hangingPunct="1">
              <a:spcBef>
                <a:spcPct val="50000"/>
              </a:spcBef>
            </a:pPr>
            <a:endParaRPr lang="en-US" sz="2400" b="1" dirty="0">
              <a:latin typeface="Tahoma" pitchFamily="34" charset="0"/>
              <a:sym typeface="Wingdings" pitchFamily="2" charset="2"/>
            </a:endParaRPr>
          </a:p>
          <a:p>
            <a:pPr eaLnBrk="1" hangingPunct="1">
              <a:spcBef>
                <a:spcPct val="50000"/>
              </a:spcBef>
              <a:buFont typeface="Arial" pitchFamily="34" charset="0"/>
              <a:buChar char="•"/>
            </a:pPr>
            <a:r>
              <a:rPr lang="en-US" sz="2800" dirty="0" smtClean="0">
                <a:latin typeface="+mj-lt"/>
              </a:rPr>
              <a:t>Where </a:t>
            </a:r>
            <a:r>
              <a:rPr lang="en-US" sz="2800" dirty="0">
                <a:latin typeface="+mj-lt"/>
              </a:rPr>
              <a:t>can you learn about Global Messengers?</a:t>
            </a:r>
          </a:p>
          <a:p>
            <a:pPr eaLnBrk="1" hangingPunct="1">
              <a:spcBef>
                <a:spcPct val="50000"/>
              </a:spcBef>
              <a:buFont typeface="Arial" pitchFamily="34" charset="0"/>
              <a:buChar char="•"/>
            </a:pPr>
            <a:r>
              <a:rPr lang="en-US" sz="2800" dirty="0" smtClean="0">
                <a:latin typeface="+mj-lt"/>
              </a:rPr>
              <a:t>Who </a:t>
            </a:r>
            <a:r>
              <a:rPr lang="en-US" sz="2800" dirty="0">
                <a:latin typeface="+mj-lt"/>
              </a:rPr>
              <a:t>are the sponsors for SOIN?</a:t>
            </a:r>
            <a:endParaRPr lang="en-US" sz="2800" dirty="0">
              <a:latin typeface="+mj-lt"/>
              <a:sym typeface="Wingdings" pitchFamily="2" charset="2"/>
            </a:endParaRPr>
          </a:p>
          <a:p>
            <a:pPr eaLnBrk="1" hangingPunct="1">
              <a:spcBef>
                <a:spcPct val="50000"/>
              </a:spcBef>
              <a:buFont typeface="Arial" pitchFamily="34" charset="0"/>
              <a:buChar char="•"/>
            </a:pPr>
            <a:r>
              <a:rPr lang="en-US" sz="2800" dirty="0" smtClean="0">
                <a:latin typeface="+mj-lt"/>
              </a:rPr>
              <a:t>When </a:t>
            </a:r>
            <a:r>
              <a:rPr lang="en-US" sz="2800" dirty="0">
                <a:latin typeface="+mj-lt"/>
              </a:rPr>
              <a:t>does SOIN hold training and competitions for bocce?</a:t>
            </a: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65</a:t>
            </a:fld>
            <a:endParaRPr lang="en-US"/>
          </a:p>
        </p:txBody>
      </p:sp>
      <p:sp>
        <p:nvSpPr>
          <p:cNvPr id="6" name="Rectangle 2"/>
          <p:cNvSpPr txBox="1">
            <a:spLocks noChangeArrowheads="1"/>
          </p:cNvSpPr>
          <p:nvPr/>
        </p:nvSpPr>
        <p:spPr bwMode="auto">
          <a:xfrm>
            <a:off x="1066800" y="2873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Search Engines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additive="base">
                                        <p:cTn id="7" dur="500" fill="hold"/>
                                        <p:tgtEl>
                                          <p:spTgt spid="330756"/>
                                        </p:tgtEl>
                                        <p:attrNameLst>
                                          <p:attrName>ppt_x</p:attrName>
                                        </p:attrNameLst>
                                      </p:cBhvr>
                                      <p:tavLst>
                                        <p:tav tm="0">
                                          <p:val>
                                            <p:strVal val="#ppt_x"/>
                                          </p:val>
                                        </p:tav>
                                        <p:tav tm="100000">
                                          <p:val>
                                            <p:strVal val="#ppt_x"/>
                                          </p:val>
                                        </p:tav>
                                      </p:tavLst>
                                    </p:anim>
                                    <p:anim calcmode="lin" valueType="num">
                                      <p:cBhvr additive="base">
                                        <p:cTn id="8" dur="500" fill="hold"/>
                                        <p:tgtEl>
                                          <p:spTgt spid="3307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7</a:t>
            </a:fld>
            <a:endParaRPr lang="en-US"/>
          </a:p>
        </p:txBody>
      </p:sp>
      <p:sp>
        <p:nvSpPr>
          <p:cNvPr id="261122" name="Rectangle 2"/>
          <p:cNvSpPr>
            <a:spLocks noGrp="1" noChangeArrowheads="1"/>
          </p:cNvSpPr>
          <p:nvPr>
            <p:ph type="title" idx="4294967295"/>
          </p:nvPr>
        </p:nvSpPr>
        <p:spPr>
          <a:xfrm>
            <a:off x="1336675" y="228600"/>
            <a:ext cx="7807325" cy="1143000"/>
          </a:xfrm>
        </p:spPr>
        <p:txBody>
          <a:bodyPr lIns="91429" tIns="45714" rIns="91429" bIns="45714"/>
          <a:lstStyle/>
          <a:p>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
        <p:nvSpPr>
          <p:cNvPr id="30724"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61124" name="Text Box 4"/>
          <p:cNvSpPr txBox="1">
            <a:spLocks noChangeArrowheads="1"/>
          </p:cNvSpPr>
          <p:nvPr/>
        </p:nvSpPr>
        <p:spPr bwMode="auto">
          <a:xfrm>
            <a:off x="1031874" y="1563688"/>
            <a:ext cx="7731125" cy="409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b="1" dirty="0">
                <a:latin typeface="+mj-lt"/>
                <a:sym typeface="Wingdings" pitchFamily="2" charset="2"/>
              </a:rPr>
              <a:t>You can exchange e-mail with people around the world!</a:t>
            </a:r>
          </a:p>
          <a:p>
            <a:pPr marL="1085850" lvl="1" indent="-342900" eaLnBrk="1" hangingPunct="1">
              <a:spcBef>
                <a:spcPct val="50000"/>
              </a:spcBef>
              <a:buClr>
                <a:schemeClr val="accent1"/>
              </a:buClr>
              <a:buFont typeface="Arial" pitchFamily="34" charset="0"/>
              <a:buChar char="•"/>
            </a:pPr>
            <a:r>
              <a:rPr lang="en-US" sz="2400" dirty="0" smtClean="0">
                <a:latin typeface="+mj-lt"/>
              </a:rPr>
              <a:t>Special </a:t>
            </a:r>
            <a:r>
              <a:rPr lang="en-US" sz="2400" dirty="0">
                <a:latin typeface="+mj-lt"/>
              </a:rPr>
              <a:t>Olympics Indiana state office</a:t>
            </a:r>
          </a:p>
          <a:p>
            <a:pPr marL="1085850" lvl="1" indent="-342900" eaLnBrk="1" hangingPunct="1">
              <a:spcBef>
                <a:spcPct val="50000"/>
              </a:spcBef>
              <a:buClr>
                <a:schemeClr val="accent1"/>
              </a:buClr>
              <a:buFont typeface="Arial" pitchFamily="34" charset="0"/>
              <a:buChar char="•"/>
            </a:pPr>
            <a:r>
              <a:rPr lang="en-US" sz="2400" dirty="0" smtClean="0">
                <a:latin typeface="+mj-lt"/>
              </a:rPr>
              <a:t>Athletes </a:t>
            </a:r>
            <a:r>
              <a:rPr lang="en-US" sz="2400" dirty="0">
                <a:latin typeface="+mj-lt"/>
              </a:rPr>
              <a:t>in your county program</a:t>
            </a:r>
          </a:p>
          <a:p>
            <a:pPr marL="1085850" lvl="1" indent="-342900" eaLnBrk="1" hangingPunct="1">
              <a:spcBef>
                <a:spcPct val="50000"/>
              </a:spcBef>
              <a:buClr>
                <a:schemeClr val="accent1"/>
              </a:buClr>
              <a:buFont typeface="Arial" pitchFamily="34" charset="0"/>
              <a:buChar char="•"/>
            </a:pPr>
            <a:r>
              <a:rPr lang="en-US" sz="2400" dirty="0" smtClean="0">
                <a:latin typeface="+mj-lt"/>
              </a:rPr>
              <a:t>County </a:t>
            </a:r>
            <a:r>
              <a:rPr lang="en-US" sz="2400" dirty="0">
                <a:latin typeface="+mj-lt"/>
              </a:rPr>
              <a:t>coordinator</a:t>
            </a:r>
          </a:p>
          <a:p>
            <a:pPr marL="1085850" lvl="1" indent="-342900" eaLnBrk="1" hangingPunct="1">
              <a:spcBef>
                <a:spcPct val="50000"/>
              </a:spcBef>
              <a:buClr>
                <a:schemeClr val="accent1"/>
              </a:buClr>
              <a:buFont typeface="Arial" pitchFamily="34" charset="0"/>
              <a:buChar char="•"/>
            </a:pPr>
            <a:r>
              <a:rPr lang="en-US" sz="2400" dirty="0" smtClean="0">
                <a:latin typeface="+mj-lt"/>
              </a:rPr>
              <a:t>Athletes </a:t>
            </a:r>
            <a:r>
              <a:rPr lang="en-US" sz="2400" dirty="0">
                <a:latin typeface="+mj-lt"/>
              </a:rPr>
              <a:t>around the state</a:t>
            </a:r>
          </a:p>
          <a:p>
            <a:pPr marL="1085850" lvl="1" indent="-342900" eaLnBrk="1" hangingPunct="1">
              <a:spcBef>
                <a:spcPct val="50000"/>
              </a:spcBef>
              <a:buClr>
                <a:schemeClr val="accent1"/>
              </a:buClr>
              <a:buFont typeface="Arial" pitchFamily="34" charset="0"/>
              <a:buChar char="•"/>
            </a:pPr>
            <a:r>
              <a:rPr lang="en-US" sz="2400" dirty="0" smtClean="0">
                <a:latin typeface="+mj-lt"/>
              </a:rPr>
              <a:t>Groups</a:t>
            </a:r>
            <a:r>
              <a:rPr lang="en-US" sz="2400" dirty="0">
                <a:latin typeface="+mj-lt"/>
              </a:rPr>
              <a:t>, such as Kiwanis or schools, about Special Olympics events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1124"/>
                                        </p:tgtEl>
                                        <p:attrNameLst>
                                          <p:attrName>style.visibility</p:attrName>
                                        </p:attrNameLst>
                                      </p:cBhvr>
                                      <p:to>
                                        <p:strVal val="visible"/>
                                      </p:to>
                                    </p:set>
                                    <p:anim calcmode="lin" valueType="num">
                                      <p:cBhvr additive="base">
                                        <p:cTn id="7" dur="500" fill="hold"/>
                                        <p:tgtEl>
                                          <p:spTgt spid="261124"/>
                                        </p:tgtEl>
                                        <p:attrNameLst>
                                          <p:attrName>ppt_x</p:attrName>
                                        </p:attrNameLst>
                                      </p:cBhvr>
                                      <p:tavLst>
                                        <p:tav tm="0">
                                          <p:val>
                                            <p:strVal val="#ppt_x"/>
                                          </p:val>
                                        </p:tav>
                                        <p:tav tm="100000">
                                          <p:val>
                                            <p:strVal val="#ppt_x"/>
                                          </p:val>
                                        </p:tav>
                                      </p:tavLst>
                                    </p:anim>
                                    <p:anim calcmode="lin" valueType="num">
                                      <p:cBhvr additive="base">
                                        <p:cTn id="8" dur="500" fill="hold"/>
                                        <p:tgtEl>
                                          <p:spTgt spid="261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63172" name="Text Box 4"/>
          <p:cNvSpPr txBox="1">
            <a:spLocks noChangeArrowheads="1"/>
          </p:cNvSpPr>
          <p:nvPr/>
        </p:nvSpPr>
        <p:spPr bwMode="auto">
          <a:xfrm>
            <a:off x="1079500" y="1730375"/>
            <a:ext cx="7226300" cy="44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Arial" pitchFamily="34" charset="0"/>
              <a:buChar char="•"/>
            </a:pPr>
            <a:r>
              <a:rPr lang="en-US" sz="2800" dirty="0">
                <a:latin typeface="+mj-lt"/>
              </a:rPr>
              <a:t>Advantages:</a:t>
            </a:r>
          </a:p>
          <a:p>
            <a:pPr marL="1085850" lvl="1" indent="-342900" eaLnBrk="1" hangingPunct="1">
              <a:spcBef>
                <a:spcPct val="50000"/>
              </a:spcBef>
              <a:buClr>
                <a:schemeClr val="accent1"/>
              </a:buClr>
              <a:buFont typeface="Arial" pitchFamily="34" charset="0"/>
              <a:buChar char="•"/>
            </a:pPr>
            <a:r>
              <a:rPr lang="en-US" sz="2400" dirty="0" smtClean="0">
                <a:latin typeface="+mj-lt"/>
              </a:rPr>
              <a:t>Speed</a:t>
            </a:r>
            <a:endParaRPr lang="en-US" sz="2400" dirty="0">
              <a:latin typeface="+mj-lt"/>
            </a:endParaRPr>
          </a:p>
          <a:p>
            <a:pPr marL="1085850" lvl="1" indent="-342900" eaLnBrk="1" hangingPunct="1">
              <a:spcBef>
                <a:spcPct val="50000"/>
              </a:spcBef>
              <a:buClr>
                <a:schemeClr val="accent1"/>
              </a:buClr>
              <a:buFont typeface="Arial" pitchFamily="34" charset="0"/>
              <a:buChar char="•"/>
            </a:pPr>
            <a:r>
              <a:rPr lang="en-US" sz="2400" dirty="0" smtClean="0">
                <a:latin typeface="+mj-lt"/>
              </a:rPr>
              <a:t>Cost</a:t>
            </a:r>
            <a:endParaRPr lang="en-US" sz="2400" dirty="0">
              <a:latin typeface="+mj-lt"/>
            </a:endParaRPr>
          </a:p>
          <a:p>
            <a:pPr marL="1085850" lvl="1" indent="-342900" eaLnBrk="1" hangingPunct="1">
              <a:spcBef>
                <a:spcPct val="50000"/>
              </a:spcBef>
              <a:buClr>
                <a:schemeClr val="accent1"/>
              </a:buClr>
              <a:buFont typeface="Arial" pitchFamily="34" charset="0"/>
              <a:buChar char="•"/>
            </a:pPr>
            <a:r>
              <a:rPr lang="en-US" sz="2400" dirty="0" smtClean="0">
                <a:latin typeface="+mj-lt"/>
              </a:rPr>
              <a:t>Convenience</a:t>
            </a:r>
          </a:p>
          <a:p>
            <a:pPr marL="1085850" lvl="1" indent="-342900" eaLnBrk="1" hangingPunct="1">
              <a:spcBef>
                <a:spcPct val="50000"/>
              </a:spcBef>
              <a:buClr>
                <a:schemeClr val="accent1"/>
              </a:buClr>
              <a:buFont typeface="Arial" pitchFamily="34" charset="0"/>
              <a:buChar char="•"/>
            </a:pPr>
            <a:r>
              <a:rPr lang="en-US" sz="2400" dirty="0" smtClean="0">
                <a:latin typeface="+mj-lt"/>
              </a:rPr>
              <a:t>Can do it anywhere</a:t>
            </a:r>
            <a:endParaRPr lang="en-US" sz="2400" dirty="0">
              <a:latin typeface="+mj-lt"/>
            </a:endParaRPr>
          </a:p>
          <a:p>
            <a:pPr marL="1085850" lvl="1" indent="-342900" eaLnBrk="1" hangingPunct="1">
              <a:spcBef>
                <a:spcPct val="50000"/>
              </a:spcBef>
              <a:buClr>
                <a:schemeClr val="accent1"/>
              </a:buClr>
              <a:buFont typeface="Arial" pitchFamily="34" charset="0"/>
              <a:buChar char="•"/>
            </a:pPr>
            <a:r>
              <a:rPr lang="en-US" sz="2400" dirty="0" smtClean="0">
                <a:latin typeface="+mj-lt"/>
              </a:rPr>
              <a:t>Record </a:t>
            </a:r>
            <a:r>
              <a:rPr lang="en-US" sz="2400" dirty="0">
                <a:latin typeface="+mj-lt"/>
              </a:rPr>
              <a:t>and history of communication</a:t>
            </a:r>
          </a:p>
          <a:p>
            <a:pPr marL="1085850" lvl="1" indent="-342900" eaLnBrk="1" hangingPunct="1">
              <a:spcBef>
                <a:spcPct val="50000"/>
              </a:spcBef>
              <a:buClr>
                <a:schemeClr val="accent1"/>
              </a:buClr>
              <a:buFont typeface="Arial" pitchFamily="34" charset="0"/>
              <a:buChar char="•"/>
            </a:pPr>
            <a:r>
              <a:rPr lang="en-US" sz="2400" dirty="0" smtClean="0">
                <a:latin typeface="+mj-lt"/>
              </a:rPr>
              <a:t>Coolness </a:t>
            </a:r>
            <a:r>
              <a:rPr lang="en-US" sz="2400" dirty="0">
                <a:latin typeface="+mj-lt"/>
              </a:rPr>
              <a:t>factor</a:t>
            </a:r>
          </a:p>
          <a:p>
            <a:pPr eaLnBrk="1" hangingPunct="1">
              <a:spcBef>
                <a:spcPct val="50000"/>
              </a:spcBef>
            </a:pPr>
            <a:endParaRPr lang="en-US" sz="2400" b="1" dirty="0">
              <a:latin typeface="Tahoma" pitchFamily="34" charset="0"/>
            </a:endParaRPr>
          </a:p>
        </p:txBody>
      </p:sp>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8</a:t>
            </a:fld>
            <a:endParaRPr lang="en-US"/>
          </a:p>
        </p:txBody>
      </p:sp>
      <p:sp>
        <p:nvSpPr>
          <p:cNvPr id="6" name="Rectangle 2"/>
          <p:cNvSpPr txBox="1">
            <a:spLocks noChangeArrowheads="1"/>
          </p:cNvSpPr>
          <p:nvPr/>
        </p:nvSpPr>
        <p:spPr bwMode="auto">
          <a:xfrm>
            <a:off x="990600" y="274459"/>
            <a:ext cx="64935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additive="base">
                                        <p:cTn id="7" dur="500" fill="hold"/>
                                        <p:tgtEl>
                                          <p:spTgt spid="263172"/>
                                        </p:tgtEl>
                                        <p:attrNameLst>
                                          <p:attrName>ppt_x</p:attrName>
                                        </p:attrNameLst>
                                      </p:cBhvr>
                                      <p:tavLst>
                                        <p:tav tm="0">
                                          <p:val>
                                            <p:strVal val="#ppt_x"/>
                                          </p:val>
                                        </p:tav>
                                        <p:tav tm="100000">
                                          <p:val>
                                            <p:strVal val="#ppt_x"/>
                                          </p:val>
                                        </p:tav>
                                      </p:tavLst>
                                    </p:anim>
                                    <p:anim calcmode="lin" valueType="num">
                                      <p:cBhvr additive="base">
                                        <p:cTn id="8" dur="500" fill="hold"/>
                                        <p:tgtEl>
                                          <p:spTgt spid="263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A57013-8978-43DA-B2E9-864F692AA99A}" type="slidenum">
              <a:rPr lang="en-US" smtClean="0"/>
              <a:pPr>
                <a:defRPr/>
              </a:pPr>
              <a:t>9</a:t>
            </a:fld>
            <a:endParaRPr lang="en-US"/>
          </a:p>
        </p:txBody>
      </p:sp>
      <p:sp>
        <p:nvSpPr>
          <p:cNvPr id="265218" name="Rectangle 2"/>
          <p:cNvSpPr>
            <a:spLocks noGrp="1" noChangeArrowheads="1"/>
          </p:cNvSpPr>
          <p:nvPr>
            <p:ph type="title" idx="4294967295"/>
          </p:nvPr>
        </p:nvSpPr>
        <p:spPr>
          <a:xfrm>
            <a:off x="3311525" y="287338"/>
            <a:ext cx="5832475" cy="1143000"/>
          </a:xfrm>
        </p:spPr>
        <p:txBody>
          <a:bodyPr lIns="91429" tIns="45714" rIns="91429" bIns="45714"/>
          <a:lstStyle/>
          <a:p>
            <a:r>
              <a:rPr lang="en-US" sz="4000" smtClean="0">
                <a:effectLst>
                  <a:outerShdw blurRad="38100" dist="38100" dir="2700000" algn="tl">
                    <a:srgbClr val="C0C0C0"/>
                  </a:outerShdw>
                </a:effectLst>
              </a:rPr>
              <a:t> </a:t>
            </a:r>
            <a:endParaRPr lang="en-US" sz="4000" dirty="0" smtClean="0">
              <a:effectLst>
                <a:outerShdw blurRad="38100" dist="38100" dir="2700000" algn="tl">
                  <a:srgbClr val="C0C0C0"/>
                </a:outerShdw>
              </a:effectLst>
            </a:endParaRPr>
          </a:p>
        </p:txBody>
      </p:sp>
      <p:sp>
        <p:nvSpPr>
          <p:cNvPr id="34820" name="Text Box 3"/>
          <p:cNvSpPr txBox="1">
            <a:spLocks noChangeArrowheads="1"/>
          </p:cNvSpPr>
          <p:nvPr/>
        </p:nvSpPr>
        <p:spPr bwMode="auto">
          <a:xfrm>
            <a:off x="1195388" y="1698625"/>
            <a:ext cx="59213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4000" b="1">
              <a:latin typeface="Tahoma" pitchFamily="34" charset="0"/>
            </a:endParaRPr>
          </a:p>
        </p:txBody>
      </p:sp>
      <p:sp>
        <p:nvSpPr>
          <p:cNvPr id="265220" name="Text Box 4"/>
          <p:cNvSpPr txBox="1">
            <a:spLocks noChangeArrowheads="1"/>
          </p:cNvSpPr>
          <p:nvPr/>
        </p:nvSpPr>
        <p:spPr bwMode="auto">
          <a:xfrm>
            <a:off x="1057275" y="1563688"/>
            <a:ext cx="7226300" cy="384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Blip>
                <a:blip r:embed="rId3"/>
              </a:buBlip>
            </a:pPr>
            <a:r>
              <a:rPr lang="en-US" sz="2800" dirty="0">
                <a:latin typeface="+mj-lt"/>
              </a:rPr>
              <a:t>E-mail programs:</a:t>
            </a:r>
          </a:p>
          <a:p>
            <a:pPr marL="1200150" lvl="1" indent="-457200" eaLnBrk="1" hangingPunct="1">
              <a:spcBef>
                <a:spcPct val="50000"/>
              </a:spcBef>
              <a:buClr>
                <a:schemeClr val="accent1"/>
              </a:buClr>
              <a:buFont typeface="Arial" pitchFamily="34" charset="0"/>
              <a:buChar char="•"/>
            </a:pPr>
            <a:r>
              <a:rPr lang="en-US" sz="2400" dirty="0" smtClean="0">
                <a:latin typeface="+mj-lt"/>
              </a:rPr>
              <a:t>Microsoft </a:t>
            </a:r>
            <a:r>
              <a:rPr lang="en-US" sz="2400" dirty="0">
                <a:latin typeface="+mj-lt"/>
              </a:rPr>
              <a:t>Outlook (and Express)</a:t>
            </a:r>
          </a:p>
          <a:p>
            <a:pPr marL="1200150" lvl="1" indent="-457200" eaLnBrk="1" hangingPunct="1">
              <a:spcBef>
                <a:spcPct val="50000"/>
              </a:spcBef>
              <a:buClr>
                <a:schemeClr val="accent1"/>
              </a:buClr>
              <a:buFont typeface="Arial" pitchFamily="34" charset="0"/>
              <a:buChar char="•"/>
            </a:pPr>
            <a:r>
              <a:rPr lang="en-US" sz="2400" dirty="0" smtClean="0">
                <a:latin typeface="+mj-lt"/>
              </a:rPr>
              <a:t>Yahoo Mail  (Brenda G&amp;W, Paul)</a:t>
            </a:r>
            <a:endParaRPr lang="en-US" sz="2400" dirty="0">
              <a:latin typeface="+mj-lt"/>
            </a:endParaRPr>
          </a:p>
          <a:p>
            <a:pPr marL="1200150" lvl="1" indent="-457200" eaLnBrk="1" hangingPunct="1">
              <a:spcBef>
                <a:spcPct val="50000"/>
              </a:spcBef>
              <a:buClr>
                <a:schemeClr val="accent1"/>
              </a:buClr>
              <a:buFont typeface="Arial" pitchFamily="34" charset="0"/>
              <a:buChar char="•"/>
            </a:pPr>
            <a:r>
              <a:rPr lang="en-US" sz="2400" dirty="0" smtClean="0">
                <a:latin typeface="+mj-lt"/>
              </a:rPr>
              <a:t>AOL</a:t>
            </a:r>
            <a:endParaRPr lang="en-US" sz="2400" dirty="0">
              <a:latin typeface="+mj-lt"/>
            </a:endParaRPr>
          </a:p>
          <a:p>
            <a:pPr marL="1200150" lvl="1" indent="-457200" eaLnBrk="1" hangingPunct="1">
              <a:spcBef>
                <a:spcPct val="50000"/>
              </a:spcBef>
              <a:buClr>
                <a:schemeClr val="accent1"/>
              </a:buClr>
              <a:buFont typeface="Arial" pitchFamily="34" charset="0"/>
              <a:buChar char="•"/>
            </a:pPr>
            <a:r>
              <a:rPr lang="en-US" sz="2400" dirty="0" smtClean="0">
                <a:latin typeface="+mj-lt"/>
              </a:rPr>
              <a:t>MSN </a:t>
            </a:r>
            <a:r>
              <a:rPr lang="en-US" sz="2400" dirty="0">
                <a:latin typeface="+mj-lt"/>
              </a:rPr>
              <a:t>– </a:t>
            </a:r>
            <a:r>
              <a:rPr lang="en-US" sz="2400" dirty="0" smtClean="0">
                <a:latin typeface="+mj-lt"/>
              </a:rPr>
              <a:t>Hotmail (Paul)</a:t>
            </a:r>
            <a:endParaRPr lang="en-US" sz="2400" dirty="0">
              <a:latin typeface="+mj-lt"/>
            </a:endParaRPr>
          </a:p>
          <a:p>
            <a:pPr marL="1200150" lvl="1" indent="-457200" eaLnBrk="1" hangingPunct="1">
              <a:spcBef>
                <a:spcPct val="50000"/>
              </a:spcBef>
              <a:buClr>
                <a:schemeClr val="accent1"/>
              </a:buClr>
              <a:buFont typeface="Arial" pitchFamily="34" charset="0"/>
              <a:buChar char="•"/>
            </a:pPr>
            <a:r>
              <a:rPr lang="en-US" sz="2400" dirty="0" smtClean="0">
                <a:latin typeface="+mj-lt"/>
              </a:rPr>
              <a:t>Windows </a:t>
            </a:r>
            <a:r>
              <a:rPr lang="en-US" sz="2400" dirty="0">
                <a:latin typeface="+mj-lt"/>
              </a:rPr>
              <a:t>Live Mail</a:t>
            </a:r>
          </a:p>
          <a:p>
            <a:pPr marL="1200150" lvl="1" indent="-457200" eaLnBrk="1" hangingPunct="1">
              <a:spcBef>
                <a:spcPct val="50000"/>
              </a:spcBef>
              <a:buClr>
                <a:schemeClr val="accent1"/>
              </a:buClr>
              <a:buFont typeface="Arial" pitchFamily="34" charset="0"/>
              <a:buChar char="•"/>
            </a:pPr>
            <a:r>
              <a:rPr lang="en-US" sz="2400" dirty="0" smtClean="0">
                <a:latin typeface="+mj-lt"/>
              </a:rPr>
              <a:t>Google </a:t>
            </a:r>
            <a:r>
              <a:rPr lang="en-US" sz="2400" dirty="0">
                <a:latin typeface="+mj-lt"/>
              </a:rPr>
              <a:t>mail or Gmail </a:t>
            </a:r>
            <a:r>
              <a:rPr lang="en-US" sz="2400" dirty="0" smtClean="0">
                <a:latin typeface="+mj-lt"/>
              </a:rPr>
              <a:t>(Mark, Erica)</a:t>
            </a:r>
            <a:endParaRPr lang="en-US" sz="2400" dirty="0">
              <a:latin typeface="+mj-lt"/>
            </a:endParaRPr>
          </a:p>
        </p:txBody>
      </p:sp>
      <p:sp>
        <p:nvSpPr>
          <p:cNvPr id="6" name="Rectangle 2"/>
          <p:cNvSpPr txBox="1">
            <a:spLocks noChangeArrowheads="1"/>
          </p:cNvSpPr>
          <p:nvPr/>
        </p:nvSpPr>
        <p:spPr bwMode="auto">
          <a:xfrm>
            <a:off x="1057276" y="274459"/>
            <a:ext cx="64269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smtClean="0">
                <a:effectLst>
                  <a:outerShdw blurRad="38100" dist="38100" dir="2700000" algn="tl">
                    <a:srgbClr val="000000">
                      <a:alpha val="43137"/>
                    </a:srgbClr>
                  </a:outerShdw>
                </a:effectLst>
                <a:ea typeface="Tahoma" pitchFamily="34" charset="0"/>
                <a:cs typeface="Tahoma" pitchFamily="34" charset="0"/>
              </a:rPr>
              <a:t>E-mail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5220"/>
                                        </p:tgtEl>
                                        <p:attrNameLst>
                                          <p:attrName>style.visibility</p:attrName>
                                        </p:attrNameLst>
                                      </p:cBhvr>
                                      <p:to>
                                        <p:strVal val="visible"/>
                                      </p:to>
                                    </p:set>
                                    <p:anim calcmode="lin" valueType="num">
                                      <p:cBhvr additive="base">
                                        <p:cTn id="7" dur="500" fill="hold"/>
                                        <p:tgtEl>
                                          <p:spTgt spid="265220"/>
                                        </p:tgtEl>
                                        <p:attrNameLst>
                                          <p:attrName>ppt_x</p:attrName>
                                        </p:attrNameLst>
                                      </p:cBhvr>
                                      <p:tavLst>
                                        <p:tav tm="0">
                                          <p:val>
                                            <p:strVal val="#ppt_x"/>
                                          </p:val>
                                        </p:tav>
                                        <p:tav tm="100000">
                                          <p:val>
                                            <p:strVal val="#ppt_x"/>
                                          </p:val>
                                        </p:tav>
                                      </p:tavLst>
                                    </p:anim>
                                    <p:anim calcmode="lin" valueType="num">
                                      <p:cBhvr additive="base">
                                        <p:cTn id="8" dur="500" fill="hold"/>
                                        <p:tgtEl>
                                          <p:spTgt spid="2652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TotalTime>
  <Words>9363</Words>
  <Application>Microsoft Office PowerPoint</Application>
  <PresentationFormat>On-screen Show (4:3)</PresentationFormat>
  <Paragraphs>794</Paragraphs>
  <Slides>65</Slides>
  <Notes>59</Notes>
  <HiddenSlides>7</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Body White copy</vt:lpstr>
      <vt:lpstr>SO_AP_Presentation</vt:lpstr>
      <vt:lpstr>Technology I</vt:lpstr>
      <vt:lpstr>Technology I agenda</vt:lpstr>
      <vt:lpstr>Technology I - goals</vt:lpstr>
      <vt:lpstr>Technology I</vt:lpstr>
      <vt:lpstr>Technology I</vt:lpstr>
      <vt:lpstr>PowerPoint Presentation</vt:lpstr>
      <vt:lpstr>E-mail</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Wide Web</vt:lpstr>
      <vt:lpstr> </vt:lpstr>
      <vt:lpstr> </vt:lpstr>
      <vt:lpstr>PowerPoint Presentation</vt:lpstr>
      <vt:lpstr>Search Engines</vt:lpstr>
      <vt:lpstr> </vt:lpstr>
      <vt:lpstr>PowerPoint Presentation</vt:lpstr>
      <vt:lpstr>PowerPoint Presentation</vt:lpstr>
      <vt:lpstr>End of day one</vt:lpstr>
      <vt:lpstr>New technologies</vt:lpstr>
      <vt:lpstr>New technologies</vt:lpstr>
      <vt:lpstr>PowerPoint Presentation</vt:lpstr>
      <vt:lpstr>Writing “Notes” or having a Page is a way of showing others what you like about Special Olympics or anything  Consult the PIG (Program Info. Guide) page 45 before starting a Page  </vt:lpstr>
      <vt:lpstr>PowerPoint Presentation</vt:lpstr>
      <vt:lpstr>PowerPoint Presentation</vt:lpstr>
      <vt:lpstr>Photo’s</vt:lpstr>
      <vt:lpstr>PowerPoint Presentation</vt:lpstr>
      <vt:lpstr>Blogging is great for sharing and telling the world about you and Special Olympics  specialolympics-about.blogspot.com  (made by Jennifer Hoover) soindianatippecanoe.wordpress.com (creating process by Peggy Hoover)</vt:lpstr>
      <vt:lpstr>Bing Search Engine Sign up for FREE stuff</vt:lpstr>
      <vt:lpstr>PowerPoint Presentation</vt:lpstr>
      <vt:lpstr>Too much email but still need it.  Go to otherinbox.com/organizer   and find out how.  It work’s with…</vt:lpstr>
      <vt:lpstr>PowerPoint Presentation</vt:lpstr>
      <vt:lpstr>It will do the rest for you Just make new folders and put the senders email there Put OIB -Jennifer- and the folder will show on top. Put OIB Jennifer and will be in ABC order.</vt:lpstr>
      <vt:lpstr>Password Managers</vt:lpstr>
      <vt:lpstr>PowerPoint Presentation</vt:lpstr>
      <vt:lpstr>PowerPoint Presentation</vt:lpstr>
      <vt:lpstr> </vt:lpstr>
      <vt:lpstr>PowerPoint Presentation</vt:lpstr>
      <vt:lpstr>LastPass</vt:lpstr>
      <vt:lpstr>LastPass Premium $12/year</vt:lpstr>
      <vt:lpstr>  Only an alternative to Microsoft Office</vt:lpstr>
      <vt:lpstr>PowerPoint Presentation</vt:lpstr>
      <vt:lpstr>DropBox</vt:lpstr>
      <vt:lpstr>DropBox Demo</vt:lpstr>
      <vt:lpstr>If you have any questions Email: chickswim77@gmail.com facebook.com/jennifer.m.hoover  jennifer.m.hoover@facebook.com  Cell: (765) 714-3248</vt:lpstr>
      <vt:lpstr>Technology I</vt:lpstr>
      <vt:lpstr>PowerPoint Presentation</vt:lpstr>
      <vt:lpstr>PowerPoint Presentation</vt:lpstr>
      <vt:lpstr>End of day TWO</vt:lpstr>
      <vt:lpstr>Technology I MORE</vt:lpstr>
      <vt:lpstr>E-mail</vt:lpstr>
      <vt:lpstr>Internet</vt:lpstr>
      <vt:lpstr>World Wide Web</vt:lpstr>
      <vt:lpstr>World Wide Web</vt:lpstr>
      <vt:lpstr>Search Engines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 Hartwell</dc:creator>
  <cp:lastModifiedBy>Michael Doyle</cp:lastModifiedBy>
  <cp:revision>44</cp:revision>
  <dcterms:created xsi:type="dcterms:W3CDTF">2011-04-13T15:29:47Z</dcterms:created>
  <dcterms:modified xsi:type="dcterms:W3CDTF">2013-04-01T03:41:12Z</dcterms:modified>
</cp:coreProperties>
</file>