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Washburn" initials="K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B2147-CE61-43D7-9835-FD6BFAB08FA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2912E-7165-4E65-9BDA-16AD0CB3E3DF}">
      <dgm:prSet phldrT="[Text]" custT="1"/>
      <dgm:spPr/>
      <dgm:t>
        <a:bodyPr/>
        <a:lstStyle/>
        <a:p>
          <a:r>
            <a:rPr lang="en-US" sz="1200" dirty="0" smtClean="0"/>
            <a:t>What is Bone Mineral Density (BMD)?</a:t>
          </a:r>
          <a:endParaRPr lang="en-US" sz="1200" dirty="0"/>
        </a:p>
      </dgm:t>
    </dgm:pt>
    <dgm:pt modelId="{A6307A9A-BB38-4591-B9B8-40CAA4B95B6B}" type="sibTrans" cxnId="{08041784-7976-4632-A3E0-66EFE3B8985F}">
      <dgm:prSet/>
      <dgm:spPr/>
      <dgm:t>
        <a:bodyPr/>
        <a:lstStyle/>
        <a:p>
          <a:endParaRPr lang="en-US"/>
        </a:p>
      </dgm:t>
    </dgm:pt>
    <dgm:pt modelId="{153F568A-BB0D-4827-A1A4-105B27819981}" type="parTrans" cxnId="{08041784-7976-4632-A3E0-66EFE3B8985F}">
      <dgm:prSet/>
      <dgm:spPr/>
      <dgm:t>
        <a:bodyPr/>
        <a:lstStyle/>
        <a:p>
          <a:endParaRPr lang="en-US"/>
        </a:p>
      </dgm:t>
    </dgm:pt>
    <dgm:pt modelId="{5382957A-43D3-4813-BC42-3C79AC0B40E8}">
      <dgm:prSet custT="1"/>
      <dgm:spPr/>
      <dgm:t>
        <a:bodyPr/>
        <a:lstStyle/>
        <a:p>
          <a:r>
            <a:rPr lang="en-US" sz="800" dirty="0" smtClean="0"/>
            <a:t>Bone Mineral Density (BMD) determines your bone health, the amount of minerals, mainly calcium in your bones. </a:t>
          </a:r>
          <a:endParaRPr lang="en-US" sz="800" dirty="0"/>
        </a:p>
      </dgm:t>
    </dgm:pt>
    <dgm:pt modelId="{DCE888BA-E37B-4919-8B21-0C39618617E3}" type="parTrans" cxnId="{43D1778D-E6DD-4603-9C92-54CB897CB3FE}">
      <dgm:prSet/>
      <dgm:spPr/>
      <dgm:t>
        <a:bodyPr/>
        <a:lstStyle/>
        <a:p>
          <a:endParaRPr lang="en-US"/>
        </a:p>
      </dgm:t>
    </dgm:pt>
    <dgm:pt modelId="{257D2C93-A4C8-4529-B8C1-A50A375762F8}" type="sibTrans" cxnId="{43D1778D-E6DD-4603-9C92-54CB897CB3FE}">
      <dgm:prSet/>
      <dgm:spPr/>
      <dgm:t>
        <a:bodyPr/>
        <a:lstStyle/>
        <a:p>
          <a:endParaRPr lang="en-US"/>
        </a:p>
      </dgm:t>
    </dgm:pt>
    <dgm:pt modelId="{81767091-CA98-4987-9BFC-10D69182084A}">
      <dgm:prSet custT="1"/>
      <dgm:spPr/>
      <dgm:t>
        <a:bodyPr/>
        <a:lstStyle/>
        <a:p>
          <a:r>
            <a:rPr lang="en-US" sz="1200" dirty="0" smtClean="0"/>
            <a:t>What do BMD scores mean?</a:t>
          </a:r>
          <a:endParaRPr lang="en-US" sz="1200" dirty="0"/>
        </a:p>
      </dgm:t>
    </dgm:pt>
    <dgm:pt modelId="{CD5EF5B6-5874-414F-8303-E2EB5341559C}" type="parTrans" cxnId="{24483F1D-5DE7-4326-B38C-7C7EF8C3FF1D}">
      <dgm:prSet/>
      <dgm:spPr/>
      <dgm:t>
        <a:bodyPr/>
        <a:lstStyle/>
        <a:p>
          <a:endParaRPr lang="en-US"/>
        </a:p>
      </dgm:t>
    </dgm:pt>
    <dgm:pt modelId="{9F888366-408B-412E-A0DF-044BF62BEA5D}" type="sibTrans" cxnId="{24483F1D-5DE7-4326-B38C-7C7EF8C3FF1D}">
      <dgm:prSet/>
      <dgm:spPr/>
      <dgm:t>
        <a:bodyPr/>
        <a:lstStyle/>
        <a:p>
          <a:endParaRPr lang="en-US"/>
        </a:p>
      </dgm:t>
    </dgm:pt>
    <dgm:pt modelId="{D13EFA76-CAB9-486C-AE85-B0E54B5CF080}">
      <dgm:prSet custT="1"/>
      <dgm:spPr/>
      <dgm:t>
        <a:bodyPr/>
        <a:lstStyle/>
        <a:p>
          <a:r>
            <a:rPr lang="en-US" sz="1200" dirty="0" smtClean="0"/>
            <a:t>What does a BMD test measure?</a:t>
          </a:r>
          <a:endParaRPr lang="en-US" sz="1200" dirty="0"/>
        </a:p>
      </dgm:t>
    </dgm:pt>
    <dgm:pt modelId="{E6254C62-8672-45FF-9CAA-5C42964786BC}" type="parTrans" cxnId="{82A818A7-0BA0-4A3A-BD82-9DB47EA520B3}">
      <dgm:prSet/>
      <dgm:spPr/>
      <dgm:t>
        <a:bodyPr/>
        <a:lstStyle/>
        <a:p>
          <a:endParaRPr lang="en-US"/>
        </a:p>
      </dgm:t>
    </dgm:pt>
    <dgm:pt modelId="{FECDA019-9A12-43FD-8E53-25CAE9A762D4}" type="sibTrans" cxnId="{82A818A7-0BA0-4A3A-BD82-9DB47EA520B3}">
      <dgm:prSet/>
      <dgm:spPr/>
      <dgm:t>
        <a:bodyPr/>
        <a:lstStyle/>
        <a:p>
          <a:endParaRPr lang="en-US"/>
        </a:p>
      </dgm:t>
    </dgm:pt>
    <dgm:pt modelId="{E0C61750-9851-43CF-83B1-4F4C1A42A2BA}">
      <dgm:prSet custT="1"/>
      <dgm:spPr/>
      <dgm:t>
        <a:bodyPr/>
        <a:lstStyle/>
        <a:p>
          <a:r>
            <a:rPr lang="en-US" sz="1200" dirty="0" smtClean="0"/>
            <a:t>What is the difference between Low Bone Mass and Osteoporosis?</a:t>
          </a:r>
          <a:endParaRPr lang="en-US" sz="1200" dirty="0"/>
        </a:p>
      </dgm:t>
    </dgm:pt>
    <dgm:pt modelId="{FF26372B-90E5-424D-96DA-162B1085C9FA}" type="parTrans" cxnId="{B03584DA-15E4-4832-9774-3AC7B3599889}">
      <dgm:prSet/>
      <dgm:spPr/>
      <dgm:t>
        <a:bodyPr/>
        <a:lstStyle/>
        <a:p>
          <a:endParaRPr lang="en-US"/>
        </a:p>
      </dgm:t>
    </dgm:pt>
    <dgm:pt modelId="{711E4DD4-D1BE-4CC9-BAC8-56A3974D8C1D}" type="sibTrans" cxnId="{B03584DA-15E4-4832-9774-3AC7B3599889}">
      <dgm:prSet/>
      <dgm:spPr/>
      <dgm:t>
        <a:bodyPr/>
        <a:lstStyle/>
        <a:p>
          <a:endParaRPr lang="en-US"/>
        </a:p>
      </dgm:t>
    </dgm:pt>
    <dgm:pt modelId="{E422411F-62E8-4B8C-8FB9-7548D70C4E76}">
      <dgm:prSet custT="1"/>
      <dgm:spPr/>
      <dgm:t>
        <a:bodyPr/>
        <a:lstStyle/>
        <a:p>
          <a:r>
            <a:rPr lang="en-US" sz="800" dirty="0" smtClean="0"/>
            <a:t>Low bone mass can be caused by many factors such as</a:t>
          </a:r>
          <a:r>
            <a:rPr lang="en-US" sz="800" dirty="0" smtClean="0">
              <a:solidFill>
                <a:schemeClr val="tx1"/>
              </a:solidFill>
            </a:rPr>
            <a:t>: genetics/heredity</a:t>
          </a:r>
          <a:r>
            <a:rPr lang="en-US" sz="800" dirty="0" smtClean="0"/>
            <a:t>; the development of less-than-optimal peak bone mass during youth; a medical condition or medication to treat such a condition that </a:t>
          </a:r>
          <a:r>
            <a:rPr lang="en-US" sz="800" dirty="0" smtClean="0">
              <a:solidFill>
                <a:schemeClr val="tx1"/>
              </a:solidFill>
            </a:rPr>
            <a:t>negatively affects bone; estrogen deficiency,  and/or ab</a:t>
          </a:r>
          <a:r>
            <a:rPr lang="en-US" sz="800" dirty="0" smtClean="0"/>
            <a:t>normally accelerated bone loss.</a:t>
          </a:r>
          <a:endParaRPr lang="en-US" sz="800" dirty="0"/>
        </a:p>
      </dgm:t>
    </dgm:pt>
    <dgm:pt modelId="{5931C10C-566E-4508-B4F7-20878337FB7E}" type="parTrans" cxnId="{89AB4649-E432-4079-B6D5-B99AB2D3EF8C}">
      <dgm:prSet/>
      <dgm:spPr/>
      <dgm:t>
        <a:bodyPr/>
        <a:lstStyle/>
        <a:p>
          <a:endParaRPr lang="en-US"/>
        </a:p>
      </dgm:t>
    </dgm:pt>
    <dgm:pt modelId="{F997DD1E-4138-4B9A-8A73-B0709D6FBBD6}" type="sibTrans" cxnId="{89AB4649-E432-4079-B6D5-B99AB2D3EF8C}">
      <dgm:prSet/>
      <dgm:spPr/>
      <dgm:t>
        <a:bodyPr/>
        <a:lstStyle/>
        <a:p>
          <a:endParaRPr lang="en-US"/>
        </a:p>
      </dgm:t>
    </dgm:pt>
    <dgm:pt modelId="{105047A4-A8F9-4899-9979-15427FD16FAD}">
      <dgm:prSet custT="1"/>
      <dgm:spPr/>
      <dgm:t>
        <a:bodyPr/>
        <a:lstStyle/>
        <a:p>
          <a:r>
            <a:rPr lang="en-US" sz="1200" dirty="0" smtClean="0"/>
            <a:t>How can I help slow down bone loss and prevent osteoporosis?</a:t>
          </a:r>
          <a:endParaRPr lang="en-US" sz="1200" dirty="0"/>
        </a:p>
      </dgm:t>
    </dgm:pt>
    <dgm:pt modelId="{91F80853-612E-4714-8077-BB2A1E2E6133}" type="parTrans" cxnId="{4BF0EC0A-1A03-452E-8175-AC7E8DD67AD3}">
      <dgm:prSet/>
      <dgm:spPr/>
      <dgm:t>
        <a:bodyPr/>
        <a:lstStyle/>
        <a:p>
          <a:endParaRPr lang="en-US"/>
        </a:p>
      </dgm:t>
    </dgm:pt>
    <dgm:pt modelId="{9BBE4839-125A-461F-9944-E0DA9A81F4B7}" type="sibTrans" cxnId="{4BF0EC0A-1A03-452E-8175-AC7E8DD67AD3}">
      <dgm:prSet/>
      <dgm:spPr/>
      <dgm:t>
        <a:bodyPr/>
        <a:lstStyle/>
        <a:p>
          <a:endParaRPr lang="en-US"/>
        </a:p>
      </dgm:t>
    </dgm:pt>
    <dgm:pt modelId="{8346574E-B47F-419E-8A56-22999B6052F1}">
      <dgm:prSet custT="1"/>
      <dgm:spPr/>
      <dgm:t>
        <a:bodyPr/>
        <a:lstStyle/>
        <a:p>
          <a:r>
            <a:rPr lang="en-US" sz="1200" dirty="0" smtClean="0"/>
            <a:t>What should I do if I have osteoporosis?</a:t>
          </a:r>
          <a:endParaRPr lang="en-US" sz="1200" dirty="0"/>
        </a:p>
      </dgm:t>
    </dgm:pt>
    <dgm:pt modelId="{4F0EA038-FF79-4191-8ED9-E6E2DF92D815}" type="parTrans" cxnId="{53242379-1118-4FF5-AEBB-A4AC1EBDA1F4}">
      <dgm:prSet/>
      <dgm:spPr/>
      <dgm:t>
        <a:bodyPr/>
        <a:lstStyle/>
        <a:p>
          <a:endParaRPr lang="en-US"/>
        </a:p>
      </dgm:t>
    </dgm:pt>
    <dgm:pt modelId="{CF338ECF-A4B5-4F22-AB96-1708526E469D}" type="sibTrans" cxnId="{53242379-1118-4FF5-AEBB-A4AC1EBDA1F4}">
      <dgm:prSet/>
      <dgm:spPr/>
      <dgm:t>
        <a:bodyPr/>
        <a:lstStyle/>
        <a:p>
          <a:endParaRPr lang="en-US"/>
        </a:p>
      </dgm:t>
    </dgm:pt>
    <dgm:pt modelId="{C2B10A04-7C1B-479E-8E5A-455A8B0FA02C}">
      <dgm:prSet custT="1"/>
      <dgm:spPr/>
      <dgm:t>
        <a:bodyPr/>
        <a:lstStyle/>
        <a:p>
          <a:r>
            <a:rPr lang="en-US" sz="1200" dirty="0" smtClean="0"/>
            <a:t>We do not currently have a doctor – what should I do?</a:t>
          </a:r>
          <a:endParaRPr lang="en-US" sz="1200" dirty="0"/>
        </a:p>
      </dgm:t>
    </dgm:pt>
    <dgm:pt modelId="{59AC8EA4-D650-4C08-AD21-49D59CBACF3D}" type="parTrans" cxnId="{DCDC84FF-C77F-4752-ACDA-050DB33BCAA4}">
      <dgm:prSet/>
      <dgm:spPr/>
      <dgm:t>
        <a:bodyPr/>
        <a:lstStyle/>
        <a:p>
          <a:endParaRPr lang="en-US"/>
        </a:p>
      </dgm:t>
    </dgm:pt>
    <dgm:pt modelId="{DC493858-04B6-4494-A5EB-BB3D525FEB32}" type="sibTrans" cxnId="{DCDC84FF-C77F-4752-ACDA-050DB33BCAA4}">
      <dgm:prSet/>
      <dgm:spPr/>
      <dgm:t>
        <a:bodyPr/>
        <a:lstStyle/>
        <a:p>
          <a:endParaRPr lang="en-US"/>
        </a:p>
      </dgm:t>
    </dgm:pt>
    <dgm:pt modelId="{9A703151-7A7C-44D3-97C0-EFD4BED9E599}">
      <dgm:prSet custT="1"/>
      <dgm:spPr/>
      <dgm:t>
        <a:bodyPr/>
        <a:lstStyle/>
        <a:p>
          <a:r>
            <a:rPr lang="en-US" sz="800" dirty="0" smtClean="0"/>
            <a:t>SO Program insert here where they direct athletes.</a:t>
          </a:r>
          <a:endParaRPr lang="en-US" sz="800" dirty="0"/>
        </a:p>
      </dgm:t>
    </dgm:pt>
    <dgm:pt modelId="{4A584A3E-6683-425C-810E-02C29EDBC50E}" type="parTrans" cxnId="{A10C2584-934C-466C-80A4-37D995D0A2B5}">
      <dgm:prSet/>
      <dgm:spPr/>
      <dgm:t>
        <a:bodyPr/>
        <a:lstStyle/>
        <a:p>
          <a:endParaRPr lang="en-US"/>
        </a:p>
      </dgm:t>
    </dgm:pt>
    <dgm:pt modelId="{B40E840E-51EE-49B5-B181-442C6F0C1A6D}" type="sibTrans" cxnId="{A10C2584-934C-466C-80A4-37D995D0A2B5}">
      <dgm:prSet/>
      <dgm:spPr/>
      <dgm:t>
        <a:bodyPr/>
        <a:lstStyle/>
        <a:p>
          <a:endParaRPr lang="en-US"/>
        </a:p>
      </dgm:t>
    </dgm:pt>
    <dgm:pt modelId="{0891E0E1-B9DB-4622-88E4-F9A6155320B2}">
      <dgm:prSet custT="1"/>
      <dgm:spPr/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Eating foods rich in calcium and vitamin D </a:t>
          </a:r>
          <a:r>
            <a:rPr lang="en-US" sz="800" dirty="0" smtClean="0">
              <a:solidFill>
                <a:schemeClr val="tx1"/>
              </a:solidFill>
            </a:rPr>
            <a:t>(milk</a:t>
          </a:r>
          <a:r>
            <a:rPr lang="en-US" sz="800" dirty="0" smtClean="0">
              <a:solidFill>
                <a:schemeClr val="tx1"/>
              </a:solidFill>
            </a:rPr>
            <a:t>, soy milk, light yogurt, fortified orange juice, almonds, broccoli, dark green lettuces</a:t>
          </a:r>
          <a:r>
            <a:rPr lang="en-US" sz="800" dirty="0" smtClean="0">
              <a:solidFill>
                <a:schemeClr val="tx1"/>
              </a:solidFill>
            </a:rPr>
            <a:t>.).</a:t>
          </a:r>
          <a:endParaRPr lang="en-US" sz="800" dirty="0">
            <a:solidFill>
              <a:schemeClr val="tx1"/>
            </a:solidFill>
          </a:endParaRPr>
        </a:p>
      </dgm:t>
    </dgm:pt>
    <dgm:pt modelId="{A287D912-8AB3-423F-8C0D-65DF94759863}" type="parTrans" cxnId="{91F3DB5A-CF54-4512-BB0E-A7F60431B5A0}">
      <dgm:prSet/>
      <dgm:spPr/>
      <dgm:t>
        <a:bodyPr/>
        <a:lstStyle/>
        <a:p>
          <a:endParaRPr lang="en-US"/>
        </a:p>
      </dgm:t>
    </dgm:pt>
    <dgm:pt modelId="{58049B90-DA15-4778-A47D-06FE1A549DF5}" type="sibTrans" cxnId="{91F3DB5A-CF54-4512-BB0E-A7F60431B5A0}">
      <dgm:prSet/>
      <dgm:spPr/>
      <dgm:t>
        <a:bodyPr/>
        <a:lstStyle/>
        <a:p>
          <a:endParaRPr lang="en-US"/>
        </a:p>
      </dgm:t>
    </dgm:pt>
    <dgm:pt modelId="{9AC7CE1A-A68B-42BF-89F6-A45F7D77D39B}">
      <dgm:prSet custT="1"/>
      <dgm:spPr/>
      <dgm:t>
        <a:bodyPr/>
        <a:lstStyle/>
        <a:p>
          <a:r>
            <a:rPr lang="en-US" sz="1200" dirty="0" smtClean="0"/>
            <a:t>What are the treatments for osteoporosis?</a:t>
          </a:r>
          <a:endParaRPr lang="en-US" sz="1200" dirty="0"/>
        </a:p>
      </dgm:t>
    </dgm:pt>
    <dgm:pt modelId="{5FA1BBAD-B6C3-4925-B824-F61FAF4B1D0E}" type="parTrans" cxnId="{9183E0C5-AF50-4CB3-8F64-94B462D7A0D1}">
      <dgm:prSet/>
      <dgm:spPr/>
      <dgm:t>
        <a:bodyPr/>
        <a:lstStyle/>
        <a:p>
          <a:endParaRPr lang="en-US"/>
        </a:p>
      </dgm:t>
    </dgm:pt>
    <dgm:pt modelId="{CE517AE1-F724-4619-BBD1-0AB4767E0252}" type="sibTrans" cxnId="{9183E0C5-AF50-4CB3-8F64-94B462D7A0D1}">
      <dgm:prSet/>
      <dgm:spPr/>
      <dgm:t>
        <a:bodyPr/>
        <a:lstStyle/>
        <a:p>
          <a:endParaRPr lang="en-US"/>
        </a:p>
      </dgm:t>
    </dgm:pt>
    <dgm:pt modelId="{3F059824-557F-4EAC-8902-41FEF5A8AF63}">
      <dgm:prSet custT="1"/>
      <dgm:spPr/>
      <dgm:t>
        <a:bodyPr/>
        <a:lstStyle/>
        <a:p>
          <a:r>
            <a:rPr lang="en-US" sz="800" dirty="0" smtClean="0"/>
            <a:t>There is no cure for osteoporosis, but there are steps that can be taken to prevent, slow or stop its progress including getting enough calcium and vitamin D.</a:t>
          </a:r>
          <a:endParaRPr lang="en-US" sz="800" dirty="0"/>
        </a:p>
      </dgm:t>
    </dgm:pt>
    <dgm:pt modelId="{C1006AE7-9626-4472-8EFF-06D1E0B9553D}" type="parTrans" cxnId="{1971778F-BD63-4161-A360-3ED9C1DA9771}">
      <dgm:prSet/>
      <dgm:spPr/>
      <dgm:t>
        <a:bodyPr/>
        <a:lstStyle/>
        <a:p>
          <a:endParaRPr lang="en-US"/>
        </a:p>
      </dgm:t>
    </dgm:pt>
    <dgm:pt modelId="{5372EC92-83E3-482D-B1B9-C40D56D9949E}" type="sibTrans" cxnId="{1971778F-BD63-4161-A360-3ED9C1DA9771}">
      <dgm:prSet/>
      <dgm:spPr/>
      <dgm:t>
        <a:bodyPr/>
        <a:lstStyle/>
        <a:p>
          <a:endParaRPr lang="en-US"/>
        </a:p>
      </dgm:t>
    </dgm:pt>
    <dgm:pt modelId="{93CD9851-1485-4E0F-914A-0E985A474286}">
      <dgm:prSet custT="1"/>
      <dgm:spPr/>
      <dgm:t>
        <a:bodyPr/>
        <a:lstStyle/>
        <a:p>
          <a:r>
            <a:rPr lang="en-US" sz="800" dirty="0" smtClean="0"/>
            <a:t>You should consult your doctor to determine if the doctor recommends medication.</a:t>
          </a:r>
          <a:endParaRPr lang="en-US" sz="800" dirty="0"/>
        </a:p>
      </dgm:t>
    </dgm:pt>
    <dgm:pt modelId="{CAA74E75-865D-405E-B69E-3D3701308C07}" type="parTrans" cxnId="{B89AFEE6-A63B-4126-9AD2-41AE35549468}">
      <dgm:prSet/>
      <dgm:spPr/>
      <dgm:t>
        <a:bodyPr/>
        <a:lstStyle/>
        <a:p>
          <a:endParaRPr lang="en-US"/>
        </a:p>
      </dgm:t>
    </dgm:pt>
    <dgm:pt modelId="{6ECE4296-C0D3-472D-9BA5-CE4971E5C33E}" type="sibTrans" cxnId="{B89AFEE6-A63B-4126-9AD2-41AE35549468}">
      <dgm:prSet/>
      <dgm:spPr/>
      <dgm:t>
        <a:bodyPr/>
        <a:lstStyle/>
        <a:p>
          <a:endParaRPr lang="en-US"/>
        </a:p>
      </dgm:t>
    </dgm:pt>
    <dgm:pt modelId="{72E44CAB-9457-47F3-BC9F-B0DDFB37D0B6}">
      <dgm:prSet custT="1"/>
      <dgm:spPr/>
      <dgm:t>
        <a:bodyPr/>
        <a:lstStyle/>
        <a:p>
          <a:endParaRPr lang="en-US" sz="800" dirty="0"/>
        </a:p>
      </dgm:t>
    </dgm:pt>
    <dgm:pt modelId="{20E25FE8-5941-4ECD-A999-101108BAB7F0}" type="parTrans" cxnId="{2D547585-501C-4834-8C82-9843F6A9EE04}">
      <dgm:prSet/>
      <dgm:spPr/>
      <dgm:t>
        <a:bodyPr/>
        <a:lstStyle/>
        <a:p>
          <a:endParaRPr lang="en-US"/>
        </a:p>
      </dgm:t>
    </dgm:pt>
    <dgm:pt modelId="{1AF45D37-8F4A-43B7-8AFD-FAACEB410A71}" type="sibTrans" cxnId="{2D547585-501C-4834-8C82-9843F6A9EE04}">
      <dgm:prSet/>
      <dgm:spPr/>
      <dgm:t>
        <a:bodyPr/>
        <a:lstStyle/>
        <a:p>
          <a:endParaRPr lang="en-US"/>
        </a:p>
      </dgm:t>
    </dgm:pt>
    <dgm:pt modelId="{7B041744-30A7-4014-AA79-0EAF7BA31E13}">
      <dgm:prSet custT="1"/>
      <dgm:spPr/>
      <dgm:t>
        <a:bodyPr/>
        <a:lstStyle/>
        <a:p>
          <a:r>
            <a:rPr lang="en-US" sz="800" dirty="0" smtClean="0"/>
            <a:t>Not everyone who has low bone mass will develop osteoporosis, but everyone with low bone mass is at higher risk for the condition and resulting fractures.  </a:t>
          </a:r>
          <a:endParaRPr lang="en-US" sz="800" dirty="0"/>
        </a:p>
      </dgm:t>
    </dgm:pt>
    <dgm:pt modelId="{38AD90E3-3881-44DC-B1A9-DA55CF61F48A}" type="parTrans" cxnId="{E6E0F91F-6FD9-4C1C-B730-2373FA9DFC89}">
      <dgm:prSet/>
      <dgm:spPr/>
      <dgm:t>
        <a:bodyPr/>
        <a:lstStyle/>
        <a:p>
          <a:endParaRPr lang="en-US"/>
        </a:p>
      </dgm:t>
    </dgm:pt>
    <dgm:pt modelId="{C9A7C10D-57DA-456D-A329-1F1EFF1B20E2}" type="sibTrans" cxnId="{E6E0F91F-6FD9-4C1C-B730-2373FA9DFC89}">
      <dgm:prSet/>
      <dgm:spPr/>
      <dgm:t>
        <a:bodyPr/>
        <a:lstStyle/>
        <a:p>
          <a:endParaRPr lang="en-US"/>
        </a:p>
      </dgm:t>
    </dgm:pt>
    <dgm:pt modelId="{7BE4EC55-C6A6-4C0B-8F8B-A0D5B582C0C6}">
      <dgm:prSet custT="1"/>
      <dgm:spPr/>
      <dgm:t>
        <a:bodyPr/>
        <a:lstStyle/>
        <a:p>
          <a:r>
            <a:rPr lang="en-US" sz="800" dirty="0" smtClean="0"/>
            <a:t>Doing weight bearing exercise such as walking, </a:t>
          </a:r>
          <a:r>
            <a:rPr lang="en-US" sz="800" dirty="0" smtClean="0">
              <a:solidFill>
                <a:schemeClr val="tx1"/>
              </a:solidFill>
            </a:rPr>
            <a:t>running or lifting weights.</a:t>
          </a:r>
          <a:endParaRPr lang="en-US" sz="800" dirty="0">
            <a:solidFill>
              <a:schemeClr val="tx1"/>
            </a:solidFill>
          </a:endParaRPr>
        </a:p>
      </dgm:t>
    </dgm:pt>
    <dgm:pt modelId="{AD8D7842-13A4-471D-832B-3E52D9EF1C3C}" type="parTrans" cxnId="{53165E16-63D1-4297-9EE6-3E02782DBB8C}">
      <dgm:prSet/>
      <dgm:spPr/>
      <dgm:t>
        <a:bodyPr/>
        <a:lstStyle/>
        <a:p>
          <a:endParaRPr lang="en-US"/>
        </a:p>
      </dgm:t>
    </dgm:pt>
    <dgm:pt modelId="{CD94FB32-9981-4386-9A4D-D7F99CD92BC4}" type="sibTrans" cxnId="{53165E16-63D1-4297-9EE6-3E02782DBB8C}">
      <dgm:prSet/>
      <dgm:spPr/>
      <dgm:t>
        <a:bodyPr/>
        <a:lstStyle/>
        <a:p>
          <a:endParaRPr lang="en-US"/>
        </a:p>
      </dgm:t>
    </dgm:pt>
    <dgm:pt modelId="{3271C4DF-0034-44F0-95F5-68068BEF0775}">
      <dgm:prSet custT="1"/>
      <dgm:spPr/>
      <dgm:t>
        <a:bodyPr/>
        <a:lstStyle/>
        <a:p>
          <a:r>
            <a:rPr lang="en-US" sz="800" dirty="0" smtClean="0"/>
            <a:t>In some cases, a doctor may recommend medication to prevent or treat osteoporosis. </a:t>
          </a:r>
          <a:endParaRPr lang="en-US" sz="800" dirty="0"/>
        </a:p>
      </dgm:t>
    </dgm:pt>
    <dgm:pt modelId="{B5881CEE-7AE8-4B45-BCA3-A8EEF21A3C39}" type="parTrans" cxnId="{EBF66E85-3FA8-4FA2-92A0-FE3EAA61EBC6}">
      <dgm:prSet/>
      <dgm:spPr/>
      <dgm:t>
        <a:bodyPr/>
        <a:lstStyle/>
        <a:p>
          <a:endParaRPr lang="en-US"/>
        </a:p>
      </dgm:t>
    </dgm:pt>
    <dgm:pt modelId="{7F5D1A66-F998-4D26-8BA6-F0771E8BFD8C}" type="sibTrans" cxnId="{EBF66E85-3FA8-4FA2-92A0-FE3EAA61EBC6}">
      <dgm:prSet/>
      <dgm:spPr/>
      <dgm:t>
        <a:bodyPr/>
        <a:lstStyle/>
        <a:p>
          <a:endParaRPr lang="en-US"/>
        </a:p>
      </dgm:t>
    </dgm:pt>
    <dgm:pt modelId="{3BDD66B7-A6FC-4BDA-B29E-5020A8119313}">
      <dgm:prSet custT="1"/>
      <dgm:spPr/>
      <dgm:t>
        <a:bodyPr/>
        <a:lstStyle/>
        <a:p>
          <a:r>
            <a:rPr lang="en-US" sz="800" dirty="0" smtClean="0"/>
            <a:t>Following the healthy habits above will help as well. </a:t>
          </a:r>
          <a:endParaRPr lang="en-US" sz="800" dirty="0"/>
        </a:p>
      </dgm:t>
    </dgm:pt>
    <dgm:pt modelId="{58D53424-5DE8-47BD-9F67-995D46D80082}" type="parTrans" cxnId="{82088433-7AD5-4F1A-8353-122C82E9462D}">
      <dgm:prSet/>
      <dgm:spPr/>
      <dgm:t>
        <a:bodyPr/>
        <a:lstStyle/>
        <a:p>
          <a:endParaRPr lang="en-US"/>
        </a:p>
      </dgm:t>
    </dgm:pt>
    <dgm:pt modelId="{B7B8A434-E0F7-4A88-A26F-F2DC863E7FDB}" type="sibTrans" cxnId="{82088433-7AD5-4F1A-8353-122C82E9462D}">
      <dgm:prSet/>
      <dgm:spPr/>
      <dgm:t>
        <a:bodyPr/>
        <a:lstStyle/>
        <a:p>
          <a:endParaRPr lang="en-US"/>
        </a:p>
      </dgm:t>
    </dgm:pt>
    <dgm:pt modelId="{8F65D792-7415-480F-B9D8-32A9C588DC8E}">
      <dgm:prSet custT="1"/>
      <dgm:spPr/>
      <dgm:t>
        <a:bodyPr/>
        <a:lstStyle/>
        <a:p>
          <a:r>
            <a:rPr lang="en-US" sz="800" dirty="0" smtClean="0"/>
            <a:t>The test used to determine BMD can identity osteoporosis  and determine risk for fractures (broken bones).</a:t>
          </a:r>
          <a:endParaRPr lang="en-US" sz="800" dirty="0"/>
        </a:p>
      </dgm:t>
    </dgm:pt>
    <dgm:pt modelId="{0352820C-B194-4A3A-A7F1-8B6A129F78B8}" type="parTrans" cxnId="{C89F85ED-BBCB-4328-AB30-E7CCE4A0782A}">
      <dgm:prSet/>
      <dgm:spPr/>
      <dgm:t>
        <a:bodyPr/>
        <a:lstStyle/>
        <a:p>
          <a:endParaRPr lang="en-US"/>
        </a:p>
      </dgm:t>
    </dgm:pt>
    <dgm:pt modelId="{EA36C782-4665-4EBC-8B25-2F2C47A16071}" type="sibTrans" cxnId="{C89F85ED-BBCB-4328-AB30-E7CCE4A0782A}">
      <dgm:prSet/>
      <dgm:spPr/>
      <dgm:t>
        <a:bodyPr/>
        <a:lstStyle/>
        <a:p>
          <a:endParaRPr lang="en-US"/>
        </a:p>
      </dgm:t>
    </dgm:pt>
    <dgm:pt modelId="{F5315B66-9E3D-43C9-AF12-94A3E981CACB}">
      <dgm:prSet custT="1"/>
      <dgm:spPr/>
      <dgm:t>
        <a:bodyPr/>
        <a:lstStyle/>
        <a:p>
          <a:r>
            <a:rPr lang="en-US" sz="800" dirty="0" smtClean="0"/>
            <a:t>It measures the density, or thickness, or your bones.</a:t>
          </a:r>
          <a:endParaRPr lang="en-US" sz="800" dirty="0"/>
        </a:p>
      </dgm:t>
    </dgm:pt>
    <dgm:pt modelId="{522791C3-90F7-4BE0-A0B1-C3BCD5EB4FA9}" type="parTrans" cxnId="{6BB78D30-33F8-4A8E-BCE9-2CA40E92DCDB}">
      <dgm:prSet/>
      <dgm:spPr/>
      <dgm:t>
        <a:bodyPr/>
        <a:lstStyle/>
        <a:p>
          <a:endParaRPr lang="en-US"/>
        </a:p>
      </dgm:t>
    </dgm:pt>
    <dgm:pt modelId="{E02D1E24-5307-4E3B-A7B9-5734A568F380}" type="sibTrans" cxnId="{6BB78D30-33F8-4A8E-BCE9-2CA40E92DCDB}">
      <dgm:prSet/>
      <dgm:spPr/>
      <dgm:t>
        <a:bodyPr/>
        <a:lstStyle/>
        <a:p>
          <a:endParaRPr lang="en-US"/>
        </a:p>
      </dgm:t>
    </dgm:pt>
    <dgm:pt modelId="{18F4F295-B5E8-42E9-8285-FA379FC73162}">
      <dgm:prSet custT="1"/>
      <dgm:spPr/>
      <dgm:t>
        <a:bodyPr/>
        <a:lstStyle/>
        <a:p>
          <a:r>
            <a:rPr lang="en-US" sz="800" dirty="0" smtClean="0"/>
            <a:t>The BMD test shows where you compare to the </a:t>
          </a:r>
          <a:r>
            <a:rPr lang="en-US" sz="800" dirty="0" smtClean="0">
              <a:solidFill>
                <a:schemeClr val="tx1"/>
              </a:solidFill>
            </a:rPr>
            <a:t>norm/people with healthy bone mineral density. </a:t>
          </a:r>
          <a:endParaRPr lang="en-US" sz="800" dirty="0">
            <a:solidFill>
              <a:schemeClr val="tx1"/>
            </a:solidFill>
          </a:endParaRPr>
        </a:p>
      </dgm:t>
    </dgm:pt>
    <dgm:pt modelId="{0068E72A-874D-472A-B276-4B5E6686DE00}" type="parTrans" cxnId="{D6A8B838-48AC-4011-A266-DD40D024EAE4}">
      <dgm:prSet/>
      <dgm:spPr/>
      <dgm:t>
        <a:bodyPr/>
        <a:lstStyle/>
        <a:p>
          <a:endParaRPr lang="en-US"/>
        </a:p>
      </dgm:t>
    </dgm:pt>
    <dgm:pt modelId="{C67CC8B9-6E2F-4D79-9B49-2847E3D8C624}" type="sibTrans" cxnId="{D6A8B838-48AC-4011-A266-DD40D024EAE4}">
      <dgm:prSet/>
      <dgm:spPr/>
      <dgm:t>
        <a:bodyPr/>
        <a:lstStyle/>
        <a:p>
          <a:endParaRPr lang="en-US"/>
        </a:p>
      </dgm:t>
    </dgm:pt>
    <dgm:pt modelId="{DB77DA7A-D0E2-40AA-8D21-D022E4A1C46A}">
      <dgm:prSet custT="1"/>
      <dgm:spPr/>
      <dgm:t>
        <a:bodyPr/>
        <a:lstStyle/>
        <a:p>
          <a:r>
            <a:rPr lang="en-US" sz="800" dirty="0" smtClean="0"/>
            <a:t>It is important you see the doctor, because they may prescribe a medication to either slow or stop bone loss or rebuild bone.</a:t>
          </a:r>
          <a:endParaRPr lang="en-US" sz="800" dirty="0"/>
        </a:p>
      </dgm:t>
    </dgm:pt>
    <dgm:pt modelId="{2CCE16F3-311E-4F78-B414-9903486E13EB}" type="parTrans" cxnId="{D1A84330-34DC-4359-BC7B-B75AEFDD9C19}">
      <dgm:prSet/>
      <dgm:spPr/>
      <dgm:t>
        <a:bodyPr/>
        <a:lstStyle/>
        <a:p>
          <a:endParaRPr lang="en-US"/>
        </a:p>
      </dgm:t>
    </dgm:pt>
    <dgm:pt modelId="{0081F8B3-9D1A-4809-BA78-F8B1CA0C3100}" type="sibTrans" cxnId="{D1A84330-34DC-4359-BC7B-B75AEFDD9C19}">
      <dgm:prSet/>
      <dgm:spPr/>
      <dgm:t>
        <a:bodyPr/>
        <a:lstStyle/>
        <a:p>
          <a:endParaRPr lang="en-US"/>
        </a:p>
      </dgm:t>
    </dgm:pt>
    <dgm:pt modelId="{9CF89694-9980-4E95-8FE1-224A54A48FFE}">
      <dgm:prSet custT="1"/>
      <dgm:spPr/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Proper mineral amounts  keep your bones healthy and strong. </a:t>
          </a:r>
          <a:endParaRPr lang="en-US" sz="800" dirty="0">
            <a:solidFill>
              <a:schemeClr val="tx1"/>
            </a:solidFill>
          </a:endParaRPr>
        </a:p>
      </dgm:t>
    </dgm:pt>
    <dgm:pt modelId="{A0159E21-4740-494D-B892-38F61FD0743E}" type="parTrans" cxnId="{552135E1-EB6E-41B1-9C0D-475DB715B4C0}">
      <dgm:prSet/>
      <dgm:spPr/>
      <dgm:t>
        <a:bodyPr/>
        <a:lstStyle/>
        <a:p>
          <a:endParaRPr lang="en-US"/>
        </a:p>
      </dgm:t>
    </dgm:pt>
    <dgm:pt modelId="{50B6A9DC-68F4-4188-9DAF-994A1EF17F04}" type="sibTrans" cxnId="{552135E1-EB6E-41B1-9C0D-475DB715B4C0}">
      <dgm:prSet/>
      <dgm:spPr/>
      <dgm:t>
        <a:bodyPr/>
        <a:lstStyle/>
        <a:p>
          <a:endParaRPr lang="en-US"/>
        </a:p>
      </dgm:t>
    </dgm:pt>
    <dgm:pt modelId="{28AD2335-9363-4AE1-9100-3691A27D7A1A}">
      <dgm:prSet custT="1"/>
      <dgm:spPr/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Taking a vitamin pill with calcium and vitamin D.</a:t>
          </a:r>
          <a:endParaRPr lang="en-US" sz="800" dirty="0">
            <a:solidFill>
              <a:schemeClr val="tx1"/>
            </a:solidFill>
          </a:endParaRPr>
        </a:p>
      </dgm:t>
    </dgm:pt>
    <dgm:pt modelId="{4A97B38C-01D2-4988-A99E-A43BE653161D}" type="parTrans" cxnId="{72F039D0-630A-4E70-8AEC-AEBED66521E2}">
      <dgm:prSet/>
      <dgm:spPr/>
      <dgm:t>
        <a:bodyPr/>
        <a:lstStyle/>
        <a:p>
          <a:endParaRPr lang="en-US"/>
        </a:p>
      </dgm:t>
    </dgm:pt>
    <dgm:pt modelId="{526AEC13-C99D-4344-8FE9-EC31698EAE99}" type="sibTrans" cxnId="{72F039D0-630A-4E70-8AEC-AEBED66521E2}">
      <dgm:prSet/>
      <dgm:spPr/>
      <dgm:t>
        <a:bodyPr/>
        <a:lstStyle/>
        <a:p>
          <a:endParaRPr lang="en-US"/>
        </a:p>
      </dgm:t>
    </dgm:pt>
    <dgm:pt modelId="{1BD05D9C-2F77-4443-8205-D40F5F2F8571}">
      <dgm:prSet custT="1"/>
      <dgm:spPr/>
      <dgm:t>
        <a:bodyPr/>
        <a:lstStyle/>
        <a:p>
          <a:r>
            <a:rPr lang="en-US" sz="800" dirty="0" smtClean="0"/>
            <a:t>Request a vitamin D test from your doctor, and take a vitamin D supplement  based on your doctor’s recommendation. </a:t>
          </a:r>
          <a:endParaRPr lang="en-US" sz="800" dirty="0"/>
        </a:p>
      </dgm:t>
    </dgm:pt>
    <dgm:pt modelId="{EDC20A99-FEE9-4D69-96B3-9836437BD219}" type="parTrans" cxnId="{942601AF-6B48-4953-B8E5-4C2DFE18EE85}">
      <dgm:prSet/>
      <dgm:spPr/>
      <dgm:t>
        <a:bodyPr/>
        <a:lstStyle/>
        <a:p>
          <a:endParaRPr lang="en-US"/>
        </a:p>
      </dgm:t>
    </dgm:pt>
    <dgm:pt modelId="{7A3A003A-34C0-4ADA-966E-91DE0A5853B1}" type="sibTrans" cxnId="{942601AF-6B48-4953-B8E5-4C2DFE18EE85}">
      <dgm:prSet/>
      <dgm:spPr/>
      <dgm:t>
        <a:bodyPr/>
        <a:lstStyle/>
        <a:p>
          <a:endParaRPr lang="en-US"/>
        </a:p>
      </dgm:t>
    </dgm:pt>
    <dgm:pt modelId="{7AE43C2B-807F-48C9-B1FA-D9CDC6BC167D}">
      <dgm:prSet custT="1"/>
      <dgm:spPr/>
      <dgm:t>
        <a:bodyPr/>
        <a:lstStyle/>
        <a:p>
          <a:r>
            <a:rPr lang="en-US" sz="800" dirty="0" smtClean="0"/>
            <a:t>Normalizing serum vitamin D levels.</a:t>
          </a:r>
          <a:endParaRPr lang="en-US" sz="800" dirty="0"/>
        </a:p>
      </dgm:t>
    </dgm:pt>
    <dgm:pt modelId="{69BEF705-6F05-4ACE-A6C7-3D8FA50AEA12}" type="parTrans" cxnId="{DD2F0873-24FC-4481-A606-5D57B0632662}">
      <dgm:prSet/>
      <dgm:spPr/>
      <dgm:t>
        <a:bodyPr/>
        <a:lstStyle/>
        <a:p>
          <a:endParaRPr lang="en-US"/>
        </a:p>
      </dgm:t>
    </dgm:pt>
    <dgm:pt modelId="{B09F2A42-D491-40F1-9C76-2469870E3899}" type="sibTrans" cxnId="{DD2F0873-24FC-4481-A606-5D57B0632662}">
      <dgm:prSet/>
      <dgm:spPr/>
      <dgm:t>
        <a:bodyPr/>
        <a:lstStyle/>
        <a:p>
          <a:endParaRPr lang="en-US"/>
        </a:p>
      </dgm:t>
    </dgm:pt>
    <dgm:pt modelId="{7E5C4F2D-46D0-4E70-B1FA-82D3449481F5}" type="pres">
      <dgm:prSet presAssocID="{DFCB2147-CE61-43D7-9835-FD6BFAB08F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587F7-C282-4091-A23B-099745A24878}" type="pres">
      <dgm:prSet presAssocID="{8812912E-7165-4E65-9BDA-16AD0CB3E3DF}" presName="linNode" presStyleCnt="0"/>
      <dgm:spPr/>
    </dgm:pt>
    <dgm:pt modelId="{ABD4D5FD-1949-4FEC-AFD7-661EAF881046}" type="pres">
      <dgm:prSet presAssocID="{8812912E-7165-4E65-9BDA-16AD0CB3E3DF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0853A-20E9-4B3A-9888-2CD23F4700EE}" type="pres">
      <dgm:prSet presAssocID="{8812912E-7165-4E65-9BDA-16AD0CB3E3DF}" presName="descendantText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8F812-7BD1-4966-95BB-E194CABB9259}" type="pres">
      <dgm:prSet presAssocID="{A6307A9A-BB38-4591-B9B8-40CAA4B95B6B}" presName="sp" presStyleCnt="0"/>
      <dgm:spPr/>
    </dgm:pt>
    <dgm:pt modelId="{22FEA5EB-4CCE-48D1-B697-5C083948B136}" type="pres">
      <dgm:prSet presAssocID="{D13EFA76-CAB9-486C-AE85-B0E54B5CF080}" presName="linNode" presStyleCnt="0"/>
      <dgm:spPr/>
    </dgm:pt>
    <dgm:pt modelId="{BC5141B5-5669-4125-89C8-499CA8BCE805}" type="pres">
      <dgm:prSet presAssocID="{D13EFA76-CAB9-486C-AE85-B0E54B5CF080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7E3BD-9A93-4098-9F6E-572A75DE96A4}" type="pres">
      <dgm:prSet presAssocID="{D13EFA76-CAB9-486C-AE85-B0E54B5CF080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925AD-3B42-4774-8BA6-8CB58F59E30F}" type="pres">
      <dgm:prSet presAssocID="{FECDA019-9A12-43FD-8E53-25CAE9A762D4}" presName="sp" presStyleCnt="0"/>
      <dgm:spPr/>
    </dgm:pt>
    <dgm:pt modelId="{791AEBCC-A645-4DB4-8C02-77B34D20C179}" type="pres">
      <dgm:prSet presAssocID="{81767091-CA98-4987-9BFC-10D69182084A}" presName="linNode" presStyleCnt="0"/>
      <dgm:spPr/>
    </dgm:pt>
    <dgm:pt modelId="{F9FFAE74-D6D3-4365-958E-4F3520CADEA4}" type="pres">
      <dgm:prSet presAssocID="{81767091-CA98-4987-9BFC-10D69182084A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11E33-721C-40C6-8749-BE2791C9BA08}" type="pres">
      <dgm:prSet presAssocID="{81767091-CA98-4987-9BFC-10D69182084A}" presName="descendantText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3547C-CFD5-483F-AC94-AEDA2660F776}" type="pres">
      <dgm:prSet presAssocID="{9F888366-408B-412E-A0DF-044BF62BEA5D}" presName="sp" presStyleCnt="0"/>
      <dgm:spPr/>
    </dgm:pt>
    <dgm:pt modelId="{F28ABF47-63CB-43E5-B2A7-4264A9613262}" type="pres">
      <dgm:prSet presAssocID="{E0C61750-9851-43CF-83B1-4F4C1A42A2BA}" presName="linNode" presStyleCnt="0"/>
      <dgm:spPr/>
    </dgm:pt>
    <dgm:pt modelId="{62970AD8-C5B3-483C-8997-30F70A4AAD04}" type="pres">
      <dgm:prSet presAssocID="{E0C61750-9851-43CF-83B1-4F4C1A42A2BA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60367-5402-4137-96DE-538DD7BD8A3C}" type="pres">
      <dgm:prSet presAssocID="{E0C61750-9851-43CF-83B1-4F4C1A42A2BA}" presName="descendantText" presStyleLbl="alignAccFollowNode1" presStyleIdx="3" presStyleCnt="8" custLinFactNeighborX="2354" custLinFactNeighborY="42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E4A88-68CA-48B3-AFE6-9B20C676A86E}" type="pres">
      <dgm:prSet presAssocID="{711E4DD4-D1BE-4CC9-BAC8-56A3974D8C1D}" presName="sp" presStyleCnt="0"/>
      <dgm:spPr/>
    </dgm:pt>
    <dgm:pt modelId="{FA1E5357-F310-49F8-B6F6-AEE13D1537F1}" type="pres">
      <dgm:prSet presAssocID="{105047A4-A8F9-4899-9979-15427FD16FAD}" presName="linNode" presStyleCnt="0"/>
      <dgm:spPr/>
    </dgm:pt>
    <dgm:pt modelId="{594D44F9-EFCC-423B-93C5-01191F191A52}" type="pres">
      <dgm:prSet presAssocID="{105047A4-A8F9-4899-9979-15427FD16FAD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FB1BD-C89E-4027-97F0-FF6B7E5F07B5}" type="pres">
      <dgm:prSet presAssocID="{105047A4-A8F9-4899-9979-15427FD16FAD}" presName="descendantText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67CCE-6FC3-419F-B582-27C4C3FE9693}" type="pres">
      <dgm:prSet presAssocID="{9BBE4839-125A-461F-9944-E0DA9A81F4B7}" presName="sp" presStyleCnt="0"/>
      <dgm:spPr/>
    </dgm:pt>
    <dgm:pt modelId="{34E1A38B-B30E-4A4B-A90E-ADFCE795DB8B}" type="pres">
      <dgm:prSet presAssocID="{8346574E-B47F-419E-8A56-22999B6052F1}" presName="linNode" presStyleCnt="0"/>
      <dgm:spPr/>
    </dgm:pt>
    <dgm:pt modelId="{FB52CDB4-A436-4BCF-8481-0BDD274C62F7}" type="pres">
      <dgm:prSet presAssocID="{8346574E-B47F-419E-8A56-22999B6052F1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4BB5E-49F5-451D-9D71-4C40B9E429EA}" type="pres">
      <dgm:prSet presAssocID="{8346574E-B47F-419E-8A56-22999B6052F1}" presName="descendantText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FF729-EFFB-4CD9-AA3C-5ED8F577C437}" type="pres">
      <dgm:prSet presAssocID="{CF338ECF-A4B5-4F22-AB96-1708526E469D}" presName="sp" presStyleCnt="0"/>
      <dgm:spPr/>
    </dgm:pt>
    <dgm:pt modelId="{0B9AFD43-5930-46FE-B8F0-1F56BE36179D}" type="pres">
      <dgm:prSet presAssocID="{9AC7CE1A-A68B-42BF-89F6-A45F7D77D39B}" presName="linNode" presStyleCnt="0"/>
      <dgm:spPr/>
    </dgm:pt>
    <dgm:pt modelId="{CBBDABDE-53B4-4901-84A5-AB1403B25D95}" type="pres">
      <dgm:prSet presAssocID="{9AC7CE1A-A68B-42BF-89F6-A45F7D77D39B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3D95F-8800-4CF9-A0C2-3202A42F4D0F}" type="pres">
      <dgm:prSet presAssocID="{9AC7CE1A-A68B-42BF-89F6-A45F7D77D39B}" presName="descendantText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BB62F-FA00-4A17-B904-65B45E69E6C7}" type="pres">
      <dgm:prSet presAssocID="{CE517AE1-F724-4619-BBD1-0AB4767E0252}" presName="sp" presStyleCnt="0"/>
      <dgm:spPr/>
    </dgm:pt>
    <dgm:pt modelId="{FDE24497-B822-4FB8-B75F-BBEACDEE4C50}" type="pres">
      <dgm:prSet presAssocID="{C2B10A04-7C1B-479E-8E5A-455A8B0FA02C}" presName="linNode" presStyleCnt="0"/>
      <dgm:spPr/>
    </dgm:pt>
    <dgm:pt modelId="{8A7090BE-B008-4974-919A-BE37C6FE238B}" type="pres">
      <dgm:prSet presAssocID="{C2B10A04-7C1B-479E-8E5A-455A8B0FA02C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5DED4-7758-478E-9AF3-FC8F0A6A84CD}" type="pres">
      <dgm:prSet presAssocID="{C2B10A04-7C1B-479E-8E5A-455A8B0FA02C}" presName="descendantText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22C15A-DBB7-4D9B-936C-E74BE38838C3}" type="presOf" srcId="{5382957A-43D3-4813-BC42-3C79AC0B40E8}" destId="{7930853A-20E9-4B3A-9888-2CD23F4700EE}" srcOrd="0" destOrd="0" presId="urn:microsoft.com/office/officeart/2005/8/layout/vList5"/>
    <dgm:cxn modelId="{E3C62A6A-285B-4AA8-85F9-723F5A047159}" type="presOf" srcId="{DB77DA7A-D0E2-40AA-8D21-D022E4A1C46A}" destId="{4DB3D95F-8800-4CF9-A0C2-3202A42F4D0F}" srcOrd="0" destOrd="2" presId="urn:microsoft.com/office/officeart/2005/8/layout/vList5"/>
    <dgm:cxn modelId="{9183E0C5-AF50-4CB3-8F64-94B462D7A0D1}" srcId="{DFCB2147-CE61-43D7-9835-FD6BFAB08FAB}" destId="{9AC7CE1A-A68B-42BF-89F6-A45F7D77D39B}" srcOrd="6" destOrd="0" parTransId="{5FA1BBAD-B6C3-4925-B824-F61FAF4B1D0E}" sibTransId="{CE517AE1-F724-4619-BBD1-0AB4767E0252}"/>
    <dgm:cxn modelId="{82A818A7-0BA0-4A3A-BD82-9DB47EA520B3}" srcId="{DFCB2147-CE61-43D7-9835-FD6BFAB08FAB}" destId="{D13EFA76-CAB9-486C-AE85-B0E54B5CF080}" srcOrd="1" destOrd="0" parTransId="{E6254C62-8672-45FF-9CAA-5C42964786BC}" sibTransId="{FECDA019-9A12-43FD-8E53-25CAE9A762D4}"/>
    <dgm:cxn modelId="{DAB0CEDC-53C5-4687-834F-7B2F4A1C574A}" type="presOf" srcId="{3271C4DF-0034-44F0-95F5-68068BEF0775}" destId="{EE0FB1BD-C89E-4027-97F0-FF6B7E5F07B5}" srcOrd="0" destOrd="3" presId="urn:microsoft.com/office/officeart/2005/8/layout/vList5"/>
    <dgm:cxn modelId="{43D1778D-E6DD-4603-9C92-54CB897CB3FE}" srcId="{8812912E-7165-4E65-9BDA-16AD0CB3E3DF}" destId="{5382957A-43D3-4813-BC42-3C79AC0B40E8}" srcOrd="0" destOrd="0" parTransId="{DCE888BA-E37B-4919-8B21-0C39618617E3}" sibTransId="{257D2C93-A4C8-4529-B8C1-A50A375762F8}"/>
    <dgm:cxn modelId="{4F30CA71-0C59-435C-B72A-878FC4B696A3}" type="presOf" srcId="{0891E0E1-B9DB-4622-88E4-F9A6155320B2}" destId="{EE0FB1BD-C89E-4027-97F0-FF6B7E5F07B5}" srcOrd="0" destOrd="0" presId="urn:microsoft.com/office/officeart/2005/8/layout/vList5"/>
    <dgm:cxn modelId="{885CEAB8-5D71-4BE5-88F5-99C84B264186}" type="presOf" srcId="{7BE4EC55-C6A6-4C0B-8F8B-A0D5B582C0C6}" destId="{EE0FB1BD-C89E-4027-97F0-FF6B7E5F07B5}" srcOrd="0" destOrd="2" presId="urn:microsoft.com/office/officeart/2005/8/layout/vList5"/>
    <dgm:cxn modelId="{4BF0EC0A-1A03-452E-8175-AC7E8DD67AD3}" srcId="{DFCB2147-CE61-43D7-9835-FD6BFAB08FAB}" destId="{105047A4-A8F9-4899-9979-15427FD16FAD}" srcOrd="4" destOrd="0" parTransId="{91F80853-612E-4714-8077-BB2A1E2E6133}" sibTransId="{9BBE4839-125A-461F-9944-E0DA9A81F4B7}"/>
    <dgm:cxn modelId="{1971778F-BD63-4161-A360-3ED9C1DA9771}" srcId="{9AC7CE1A-A68B-42BF-89F6-A45F7D77D39B}" destId="{3F059824-557F-4EAC-8902-41FEF5A8AF63}" srcOrd="0" destOrd="0" parTransId="{C1006AE7-9626-4472-8EFF-06D1E0B9553D}" sibTransId="{5372EC92-83E3-482D-B1B9-C40D56D9949E}"/>
    <dgm:cxn modelId="{33D86979-483D-41AF-8E32-7A933437DAB7}" type="presOf" srcId="{E422411F-62E8-4B8C-8FB9-7548D70C4E76}" destId="{00160367-5402-4137-96DE-538DD7BD8A3C}" srcOrd="0" destOrd="0" presId="urn:microsoft.com/office/officeart/2005/8/layout/vList5"/>
    <dgm:cxn modelId="{6AF93132-74D5-4FB9-8BE0-61DFFD9D5FCD}" type="presOf" srcId="{E0C61750-9851-43CF-83B1-4F4C1A42A2BA}" destId="{62970AD8-C5B3-483C-8997-30F70A4AAD04}" srcOrd="0" destOrd="0" presId="urn:microsoft.com/office/officeart/2005/8/layout/vList5"/>
    <dgm:cxn modelId="{D8D8BC4F-423E-4B31-9B64-39B769B6A98C}" type="presOf" srcId="{105047A4-A8F9-4899-9979-15427FD16FAD}" destId="{594D44F9-EFCC-423B-93C5-01191F191A52}" srcOrd="0" destOrd="0" presId="urn:microsoft.com/office/officeart/2005/8/layout/vList5"/>
    <dgm:cxn modelId="{D1A84330-34DC-4359-BC7B-B75AEFDD9C19}" srcId="{9AC7CE1A-A68B-42BF-89F6-A45F7D77D39B}" destId="{DB77DA7A-D0E2-40AA-8D21-D022E4A1C46A}" srcOrd="2" destOrd="0" parTransId="{2CCE16F3-311E-4F78-B414-9903486E13EB}" sibTransId="{0081F8B3-9D1A-4809-BA78-F8B1CA0C3100}"/>
    <dgm:cxn modelId="{0FBAD86B-3CEC-4705-97FC-6C5BAB358CB3}" type="presOf" srcId="{C2B10A04-7C1B-479E-8E5A-455A8B0FA02C}" destId="{8A7090BE-B008-4974-919A-BE37C6FE238B}" srcOrd="0" destOrd="0" presId="urn:microsoft.com/office/officeart/2005/8/layout/vList5"/>
    <dgm:cxn modelId="{B89AFEE6-A63B-4126-9AD2-41AE35549468}" srcId="{8346574E-B47F-419E-8A56-22999B6052F1}" destId="{93CD9851-1485-4E0F-914A-0E985A474286}" srcOrd="0" destOrd="0" parTransId="{CAA74E75-865D-405E-B69E-3D3701308C07}" sibTransId="{6ECE4296-C0D3-472D-9BA5-CE4971E5C33E}"/>
    <dgm:cxn modelId="{942601AF-6B48-4953-B8E5-4C2DFE18EE85}" srcId="{8346574E-B47F-419E-8A56-22999B6052F1}" destId="{1BD05D9C-2F77-4443-8205-D40F5F2F8571}" srcOrd="1" destOrd="0" parTransId="{EDC20A99-FEE9-4D69-96B3-9836437BD219}" sibTransId="{7A3A003A-34C0-4ADA-966E-91DE0A5853B1}"/>
    <dgm:cxn modelId="{00E46CE8-57C9-4814-B10F-B0B817E47609}" type="presOf" srcId="{72E44CAB-9457-47F3-BC9F-B0DDFB37D0B6}" destId="{92811E33-721C-40C6-8749-BE2791C9BA08}" srcOrd="0" destOrd="0" presId="urn:microsoft.com/office/officeart/2005/8/layout/vList5"/>
    <dgm:cxn modelId="{D6A8B838-48AC-4011-A266-DD40D024EAE4}" srcId="{D13EFA76-CAB9-486C-AE85-B0E54B5CF080}" destId="{18F4F295-B5E8-42E9-8285-FA379FC73162}" srcOrd="2" destOrd="0" parTransId="{0068E72A-874D-472A-B276-4B5E6686DE00}" sibTransId="{C67CC8B9-6E2F-4D79-9B49-2847E3D8C624}"/>
    <dgm:cxn modelId="{7C2DE975-3B14-4E6E-8770-EAE3DE7D771A}" type="presOf" srcId="{7AE43C2B-807F-48C9-B1FA-D9CDC6BC167D}" destId="{4DB3D95F-8800-4CF9-A0C2-3202A42F4D0F}" srcOrd="0" destOrd="1" presId="urn:microsoft.com/office/officeart/2005/8/layout/vList5"/>
    <dgm:cxn modelId="{E6E0F91F-6FD9-4C1C-B730-2373FA9DFC89}" srcId="{E0C61750-9851-43CF-83B1-4F4C1A42A2BA}" destId="{7B041744-30A7-4014-AA79-0EAF7BA31E13}" srcOrd="1" destOrd="0" parTransId="{38AD90E3-3881-44DC-B1A9-DA55CF61F48A}" sibTransId="{C9A7C10D-57DA-456D-A329-1F1EFF1B20E2}"/>
    <dgm:cxn modelId="{449D8500-660F-4AA5-9B83-94217264F534}" type="presOf" srcId="{9AC7CE1A-A68B-42BF-89F6-A45F7D77D39B}" destId="{CBBDABDE-53B4-4901-84A5-AB1403B25D95}" srcOrd="0" destOrd="0" presId="urn:microsoft.com/office/officeart/2005/8/layout/vList5"/>
    <dgm:cxn modelId="{2D547585-501C-4834-8C82-9843F6A9EE04}" srcId="{81767091-CA98-4987-9BFC-10D69182084A}" destId="{72E44CAB-9457-47F3-BC9F-B0DDFB37D0B6}" srcOrd="0" destOrd="0" parTransId="{20E25FE8-5941-4ECD-A999-101108BAB7F0}" sibTransId="{1AF45D37-8F4A-43B7-8AFD-FAACEB410A71}"/>
    <dgm:cxn modelId="{08041784-7976-4632-A3E0-66EFE3B8985F}" srcId="{DFCB2147-CE61-43D7-9835-FD6BFAB08FAB}" destId="{8812912E-7165-4E65-9BDA-16AD0CB3E3DF}" srcOrd="0" destOrd="0" parTransId="{153F568A-BB0D-4827-A1A4-105B27819981}" sibTransId="{A6307A9A-BB38-4591-B9B8-40CAA4B95B6B}"/>
    <dgm:cxn modelId="{53242379-1118-4FF5-AEBB-A4AC1EBDA1F4}" srcId="{DFCB2147-CE61-43D7-9835-FD6BFAB08FAB}" destId="{8346574E-B47F-419E-8A56-22999B6052F1}" srcOrd="5" destOrd="0" parTransId="{4F0EA038-FF79-4191-8ED9-E6E2DF92D815}" sibTransId="{CF338ECF-A4B5-4F22-AB96-1708526E469D}"/>
    <dgm:cxn modelId="{91F3DB5A-CF54-4512-BB0E-A7F60431B5A0}" srcId="{105047A4-A8F9-4899-9979-15427FD16FAD}" destId="{0891E0E1-B9DB-4622-88E4-F9A6155320B2}" srcOrd="0" destOrd="0" parTransId="{A287D912-8AB3-423F-8C0D-65DF94759863}" sibTransId="{58049B90-DA15-4778-A47D-06FE1A549DF5}"/>
    <dgm:cxn modelId="{6E573799-E4A8-4596-8D3C-E9B5159F050E}" type="presOf" srcId="{18F4F295-B5E8-42E9-8285-FA379FC73162}" destId="{7847E3BD-9A93-4098-9F6E-572A75DE96A4}" srcOrd="0" destOrd="2" presId="urn:microsoft.com/office/officeart/2005/8/layout/vList5"/>
    <dgm:cxn modelId="{93CC29C7-9CB4-45E8-B4B7-20669CF8E7E8}" type="presOf" srcId="{1BD05D9C-2F77-4443-8205-D40F5F2F8571}" destId="{EE44BB5E-49F5-451D-9D71-4C40B9E429EA}" srcOrd="0" destOrd="1" presId="urn:microsoft.com/office/officeart/2005/8/layout/vList5"/>
    <dgm:cxn modelId="{DCDC84FF-C77F-4752-ACDA-050DB33BCAA4}" srcId="{DFCB2147-CE61-43D7-9835-FD6BFAB08FAB}" destId="{C2B10A04-7C1B-479E-8E5A-455A8B0FA02C}" srcOrd="7" destOrd="0" parTransId="{59AC8EA4-D650-4C08-AD21-49D59CBACF3D}" sibTransId="{DC493858-04B6-4494-A5EB-BB3D525FEB32}"/>
    <dgm:cxn modelId="{89AB4649-E432-4079-B6D5-B99AB2D3EF8C}" srcId="{E0C61750-9851-43CF-83B1-4F4C1A42A2BA}" destId="{E422411F-62E8-4B8C-8FB9-7548D70C4E76}" srcOrd="0" destOrd="0" parTransId="{5931C10C-566E-4508-B4F7-20878337FB7E}" sibTransId="{F997DD1E-4138-4B9A-8A73-B0709D6FBBD6}"/>
    <dgm:cxn modelId="{EBF66E85-3FA8-4FA2-92A0-FE3EAA61EBC6}" srcId="{105047A4-A8F9-4899-9979-15427FD16FAD}" destId="{3271C4DF-0034-44F0-95F5-68068BEF0775}" srcOrd="3" destOrd="0" parTransId="{B5881CEE-7AE8-4B45-BCA3-A8EEF21A3C39}" sibTransId="{7F5D1A66-F998-4D26-8BA6-F0771E8BFD8C}"/>
    <dgm:cxn modelId="{82088433-7AD5-4F1A-8353-122C82E9462D}" srcId="{8346574E-B47F-419E-8A56-22999B6052F1}" destId="{3BDD66B7-A6FC-4BDA-B29E-5020A8119313}" srcOrd="2" destOrd="0" parTransId="{58D53424-5DE8-47BD-9F67-995D46D80082}" sibTransId="{B7B8A434-E0F7-4A88-A26F-F2DC863E7FDB}"/>
    <dgm:cxn modelId="{ADF3A1F0-5ACB-43E3-A91D-F9274B8857D5}" type="presOf" srcId="{8F65D792-7415-480F-B9D8-32A9C588DC8E}" destId="{7847E3BD-9A93-4098-9F6E-572A75DE96A4}" srcOrd="0" destOrd="0" presId="urn:microsoft.com/office/officeart/2005/8/layout/vList5"/>
    <dgm:cxn modelId="{3EDEAA3C-E64B-4F14-A96D-0BC57D9F74E7}" type="presOf" srcId="{7B041744-30A7-4014-AA79-0EAF7BA31E13}" destId="{00160367-5402-4137-96DE-538DD7BD8A3C}" srcOrd="0" destOrd="1" presId="urn:microsoft.com/office/officeart/2005/8/layout/vList5"/>
    <dgm:cxn modelId="{18E8D6DF-54B5-417A-AC1E-0DEE18DF88F1}" type="presOf" srcId="{93CD9851-1485-4E0F-914A-0E985A474286}" destId="{EE44BB5E-49F5-451D-9D71-4C40B9E429EA}" srcOrd="0" destOrd="0" presId="urn:microsoft.com/office/officeart/2005/8/layout/vList5"/>
    <dgm:cxn modelId="{F9EFBFEB-DA82-4806-B528-1E3B8D3672F5}" type="presOf" srcId="{8346574E-B47F-419E-8A56-22999B6052F1}" destId="{FB52CDB4-A436-4BCF-8481-0BDD274C62F7}" srcOrd="0" destOrd="0" presId="urn:microsoft.com/office/officeart/2005/8/layout/vList5"/>
    <dgm:cxn modelId="{6BB78D30-33F8-4A8E-BCE9-2CA40E92DCDB}" srcId="{D13EFA76-CAB9-486C-AE85-B0E54B5CF080}" destId="{F5315B66-9E3D-43C9-AF12-94A3E981CACB}" srcOrd="1" destOrd="0" parTransId="{522791C3-90F7-4BE0-A0B1-C3BCD5EB4FA9}" sibTransId="{E02D1E24-5307-4E3B-A7B9-5734A568F380}"/>
    <dgm:cxn modelId="{C548DF84-0399-4614-934E-F03EAFA0CE7D}" type="presOf" srcId="{28AD2335-9363-4AE1-9100-3691A27D7A1A}" destId="{EE0FB1BD-C89E-4027-97F0-FF6B7E5F07B5}" srcOrd="0" destOrd="1" presId="urn:microsoft.com/office/officeart/2005/8/layout/vList5"/>
    <dgm:cxn modelId="{021FCB81-2D35-4176-AF8E-97749F5AE4D5}" type="presOf" srcId="{9A703151-7A7C-44D3-97C0-EFD4BED9E599}" destId="{BFE5DED4-7758-478E-9AF3-FC8F0A6A84CD}" srcOrd="0" destOrd="0" presId="urn:microsoft.com/office/officeart/2005/8/layout/vList5"/>
    <dgm:cxn modelId="{24483F1D-5DE7-4326-B38C-7C7EF8C3FF1D}" srcId="{DFCB2147-CE61-43D7-9835-FD6BFAB08FAB}" destId="{81767091-CA98-4987-9BFC-10D69182084A}" srcOrd="2" destOrd="0" parTransId="{CD5EF5B6-5874-414F-8303-E2EB5341559C}" sibTransId="{9F888366-408B-412E-A0DF-044BF62BEA5D}"/>
    <dgm:cxn modelId="{A10C2584-934C-466C-80A4-37D995D0A2B5}" srcId="{C2B10A04-7C1B-479E-8E5A-455A8B0FA02C}" destId="{9A703151-7A7C-44D3-97C0-EFD4BED9E599}" srcOrd="0" destOrd="0" parTransId="{4A584A3E-6683-425C-810E-02C29EDBC50E}" sibTransId="{B40E840E-51EE-49B5-B181-442C6F0C1A6D}"/>
    <dgm:cxn modelId="{A322D89E-009A-43FE-AB9C-AF2488AACA66}" type="presOf" srcId="{8812912E-7165-4E65-9BDA-16AD0CB3E3DF}" destId="{ABD4D5FD-1949-4FEC-AFD7-661EAF881046}" srcOrd="0" destOrd="0" presId="urn:microsoft.com/office/officeart/2005/8/layout/vList5"/>
    <dgm:cxn modelId="{0195D4C0-10C1-49C3-BB6D-9850A2883BE1}" type="presOf" srcId="{3BDD66B7-A6FC-4BDA-B29E-5020A8119313}" destId="{EE44BB5E-49F5-451D-9D71-4C40B9E429EA}" srcOrd="0" destOrd="2" presId="urn:microsoft.com/office/officeart/2005/8/layout/vList5"/>
    <dgm:cxn modelId="{72F039D0-630A-4E70-8AEC-AEBED66521E2}" srcId="{105047A4-A8F9-4899-9979-15427FD16FAD}" destId="{28AD2335-9363-4AE1-9100-3691A27D7A1A}" srcOrd="1" destOrd="0" parTransId="{4A97B38C-01D2-4988-A99E-A43BE653161D}" sibTransId="{526AEC13-C99D-4344-8FE9-EC31698EAE99}"/>
    <dgm:cxn modelId="{552135E1-EB6E-41B1-9C0D-475DB715B4C0}" srcId="{8812912E-7165-4E65-9BDA-16AD0CB3E3DF}" destId="{9CF89694-9980-4E95-8FE1-224A54A48FFE}" srcOrd="1" destOrd="0" parTransId="{A0159E21-4740-494D-B892-38F61FD0743E}" sibTransId="{50B6A9DC-68F4-4188-9DAF-994A1EF17F04}"/>
    <dgm:cxn modelId="{53165E16-63D1-4297-9EE6-3E02782DBB8C}" srcId="{105047A4-A8F9-4899-9979-15427FD16FAD}" destId="{7BE4EC55-C6A6-4C0B-8F8B-A0D5B582C0C6}" srcOrd="2" destOrd="0" parTransId="{AD8D7842-13A4-471D-832B-3E52D9EF1C3C}" sibTransId="{CD94FB32-9981-4386-9A4D-D7F99CD92BC4}"/>
    <dgm:cxn modelId="{6A9ADDBC-5B4F-4ADF-8899-03DF5AA59DB0}" type="presOf" srcId="{3F059824-557F-4EAC-8902-41FEF5A8AF63}" destId="{4DB3D95F-8800-4CF9-A0C2-3202A42F4D0F}" srcOrd="0" destOrd="0" presId="urn:microsoft.com/office/officeart/2005/8/layout/vList5"/>
    <dgm:cxn modelId="{DD2F0873-24FC-4481-A606-5D57B0632662}" srcId="{9AC7CE1A-A68B-42BF-89F6-A45F7D77D39B}" destId="{7AE43C2B-807F-48C9-B1FA-D9CDC6BC167D}" srcOrd="1" destOrd="0" parTransId="{69BEF705-6F05-4ACE-A6C7-3D8FA50AEA12}" sibTransId="{B09F2A42-D491-40F1-9C76-2469870E3899}"/>
    <dgm:cxn modelId="{C89F85ED-BBCB-4328-AB30-E7CCE4A0782A}" srcId="{D13EFA76-CAB9-486C-AE85-B0E54B5CF080}" destId="{8F65D792-7415-480F-B9D8-32A9C588DC8E}" srcOrd="0" destOrd="0" parTransId="{0352820C-B194-4A3A-A7F1-8B6A129F78B8}" sibTransId="{EA36C782-4665-4EBC-8B25-2F2C47A16071}"/>
    <dgm:cxn modelId="{F97463F8-99ED-4060-B876-4FCF9721B51C}" type="presOf" srcId="{9CF89694-9980-4E95-8FE1-224A54A48FFE}" destId="{7930853A-20E9-4B3A-9888-2CD23F4700EE}" srcOrd="0" destOrd="1" presId="urn:microsoft.com/office/officeart/2005/8/layout/vList5"/>
    <dgm:cxn modelId="{7AE94F3A-A64B-4AAB-B0A2-0285B01F6F26}" type="presOf" srcId="{DFCB2147-CE61-43D7-9835-FD6BFAB08FAB}" destId="{7E5C4F2D-46D0-4E70-B1FA-82D3449481F5}" srcOrd="0" destOrd="0" presId="urn:microsoft.com/office/officeart/2005/8/layout/vList5"/>
    <dgm:cxn modelId="{866B5962-0BBA-47B2-9489-CE2EC1D68278}" type="presOf" srcId="{D13EFA76-CAB9-486C-AE85-B0E54B5CF080}" destId="{BC5141B5-5669-4125-89C8-499CA8BCE805}" srcOrd="0" destOrd="0" presId="urn:microsoft.com/office/officeart/2005/8/layout/vList5"/>
    <dgm:cxn modelId="{5F0388DD-E2D6-47A8-AEEA-E96B71365BE2}" type="presOf" srcId="{81767091-CA98-4987-9BFC-10D69182084A}" destId="{F9FFAE74-D6D3-4365-958E-4F3520CADEA4}" srcOrd="0" destOrd="0" presId="urn:microsoft.com/office/officeart/2005/8/layout/vList5"/>
    <dgm:cxn modelId="{D88ACFC4-1634-47BB-837F-03F8F068C62D}" type="presOf" srcId="{F5315B66-9E3D-43C9-AF12-94A3E981CACB}" destId="{7847E3BD-9A93-4098-9F6E-572A75DE96A4}" srcOrd="0" destOrd="1" presId="urn:microsoft.com/office/officeart/2005/8/layout/vList5"/>
    <dgm:cxn modelId="{B03584DA-15E4-4832-9774-3AC7B3599889}" srcId="{DFCB2147-CE61-43D7-9835-FD6BFAB08FAB}" destId="{E0C61750-9851-43CF-83B1-4F4C1A42A2BA}" srcOrd="3" destOrd="0" parTransId="{FF26372B-90E5-424D-96DA-162B1085C9FA}" sibTransId="{711E4DD4-D1BE-4CC9-BAC8-56A3974D8C1D}"/>
    <dgm:cxn modelId="{263B6511-2C5C-4FF7-A976-35757C545355}" type="presParOf" srcId="{7E5C4F2D-46D0-4E70-B1FA-82D3449481F5}" destId="{F46587F7-C282-4091-A23B-099745A24878}" srcOrd="0" destOrd="0" presId="urn:microsoft.com/office/officeart/2005/8/layout/vList5"/>
    <dgm:cxn modelId="{37CF18E7-1F93-4596-9AD7-972CF71045DD}" type="presParOf" srcId="{F46587F7-C282-4091-A23B-099745A24878}" destId="{ABD4D5FD-1949-4FEC-AFD7-661EAF881046}" srcOrd="0" destOrd="0" presId="urn:microsoft.com/office/officeart/2005/8/layout/vList5"/>
    <dgm:cxn modelId="{30454CDF-28D2-4FB4-9D9F-33C6CF4E77B7}" type="presParOf" srcId="{F46587F7-C282-4091-A23B-099745A24878}" destId="{7930853A-20E9-4B3A-9888-2CD23F4700EE}" srcOrd="1" destOrd="0" presId="urn:microsoft.com/office/officeart/2005/8/layout/vList5"/>
    <dgm:cxn modelId="{7D394DDF-FC21-4088-A927-97235D13F647}" type="presParOf" srcId="{7E5C4F2D-46D0-4E70-B1FA-82D3449481F5}" destId="{1A38F812-7BD1-4966-95BB-E194CABB9259}" srcOrd="1" destOrd="0" presId="urn:microsoft.com/office/officeart/2005/8/layout/vList5"/>
    <dgm:cxn modelId="{8DAD3E67-2054-4093-9267-804BC31A287C}" type="presParOf" srcId="{7E5C4F2D-46D0-4E70-B1FA-82D3449481F5}" destId="{22FEA5EB-4CCE-48D1-B697-5C083948B136}" srcOrd="2" destOrd="0" presId="urn:microsoft.com/office/officeart/2005/8/layout/vList5"/>
    <dgm:cxn modelId="{1388CEB1-9476-4795-AAB0-9841B66F5CBE}" type="presParOf" srcId="{22FEA5EB-4CCE-48D1-B697-5C083948B136}" destId="{BC5141B5-5669-4125-89C8-499CA8BCE805}" srcOrd="0" destOrd="0" presId="urn:microsoft.com/office/officeart/2005/8/layout/vList5"/>
    <dgm:cxn modelId="{E709AED5-2D16-43F3-9A7B-3C02680CC9EC}" type="presParOf" srcId="{22FEA5EB-4CCE-48D1-B697-5C083948B136}" destId="{7847E3BD-9A93-4098-9F6E-572A75DE96A4}" srcOrd="1" destOrd="0" presId="urn:microsoft.com/office/officeart/2005/8/layout/vList5"/>
    <dgm:cxn modelId="{FDBC6586-837D-4DC6-918D-A6D488C7DA0F}" type="presParOf" srcId="{7E5C4F2D-46D0-4E70-B1FA-82D3449481F5}" destId="{913925AD-3B42-4774-8BA6-8CB58F59E30F}" srcOrd="3" destOrd="0" presId="urn:microsoft.com/office/officeart/2005/8/layout/vList5"/>
    <dgm:cxn modelId="{E09A1D17-976C-4A59-A5B7-0FA4F432D465}" type="presParOf" srcId="{7E5C4F2D-46D0-4E70-B1FA-82D3449481F5}" destId="{791AEBCC-A645-4DB4-8C02-77B34D20C179}" srcOrd="4" destOrd="0" presId="urn:microsoft.com/office/officeart/2005/8/layout/vList5"/>
    <dgm:cxn modelId="{1C75367C-A1D0-4783-A33F-11103BBF9A3A}" type="presParOf" srcId="{791AEBCC-A645-4DB4-8C02-77B34D20C179}" destId="{F9FFAE74-D6D3-4365-958E-4F3520CADEA4}" srcOrd="0" destOrd="0" presId="urn:microsoft.com/office/officeart/2005/8/layout/vList5"/>
    <dgm:cxn modelId="{50007E0F-EEE4-4D2B-874A-A4912FF2569A}" type="presParOf" srcId="{791AEBCC-A645-4DB4-8C02-77B34D20C179}" destId="{92811E33-721C-40C6-8749-BE2791C9BA08}" srcOrd="1" destOrd="0" presId="urn:microsoft.com/office/officeart/2005/8/layout/vList5"/>
    <dgm:cxn modelId="{D5CB1246-B850-4F70-8C0A-54229030D145}" type="presParOf" srcId="{7E5C4F2D-46D0-4E70-B1FA-82D3449481F5}" destId="{4493547C-CFD5-483F-AC94-AEDA2660F776}" srcOrd="5" destOrd="0" presId="urn:microsoft.com/office/officeart/2005/8/layout/vList5"/>
    <dgm:cxn modelId="{F81F9BD9-43AD-4D32-B692-B1D5B70C70C2}" type="presParOf" srcId="{7E5C4F2D-46D0-4E70-B1FA-82D3449481F5}" destId="{F28ABF47-63CB-43E5-B2A7-4264A9613262}" srcOrd="6" destOrd="0" presId="urn:microsoft.com/office/officeart/2005/8/layout/vList5"/>
    <dgm:cxn modelId="{32251AEF-C20F-4950-A819-47843C28A5B0}" type="presParOf" srcId="{F28ABF47-63CB-43E5-B2A7-4264A9613262}" destId="{62970AD8-C5B3-483C-8997-30F70A4AAD04}" srcOrd="0" destOrd="0" presId="urn:microsoft.com/office/officeart/2005/8/layout/vList5"/>
    <dgm:cxn modelId="{3673F79E-DBE8-443D-9CB4-3683F19B9543}" type="presParOf" srcId="{F28ABF47-63CB-43E5-B2A7-4264A9613262}" destId="{00160367-5402-4137-96DE-538DD7BD8A3C}" srcOrd="1" destOrd="0" presId="urn:microsoft.com/office/officeart/2005/8/layout/vList5"/>
    <dgm:cxn modelId="{D268915D-85B9-4F61-9527-15A88BFC7D32}" type="presParOf" srcId="{7E5C4F2D-46D0-4E70-B1FA-82D3449481F5}" destId="{3BCE4A88-68CA-48B3-AFE6-9B20C676A86E}" srcOrd="7" destOrd="0" presId="urn:microsoft.com/office/officeart/2005/8/layout/vList5"/>
    <dgm:cxn modelId="{2B33911B-DE57-450F-A067-EB589FBFC909}" type="presParOf" srcId="{7E5C4F2D-46D0-4E70-B1FA-82D3449481F5}" destId="{FA1E5357-F310-49F8-B6F6-AEE13D1537F1}" srcOrd="8" destOrd="0" presId="urn:microsoft.com/office/officeart/2005/8/layout/vList5"/>
    <dgm:cxn modelId="{A7800841-1718-4AFE-86CA-86EE342BCF1C}" type="presParOf" srcId="{FA1E5357-F310-49F8-B6F6-AEE13D1537F1}" destId="{594D44F9-EFCC-423B-93C5-01191F191A52}" srcOrd="0" destOrd="0" presId="urn:microsoft.com/office/officeart/2005/8/layout/vList5"/>
    <dgm:cxn modelId="{6CD030EE-E885-4BEA-A5DB-270AD22594E5}" type="presParOf" srcId="{FA1E5357-F310-49F8-B6F6-AEE13D1537F1}" destId="{EE0FB1BD-C89E-4027-97F0-FF6B7E5F07B5}" srcOrd="1" destOrd="0" presId="urn:microsoft.com/office/officeart/2005/8/layout/vList5"/>
    <dgm:cxn modelId="{32722289-D09B-42EF-80C2-99060C84B795}" type="presParOf" srcId="{7E5C4F2D-46D0-4E70-B1FA-82D3449481F5}" destId="{B6B67CCE-6FC3-419F-B582-27C4C3FE9693}" srcOrd="9" destOrd="0" presId="urn:microsoft.com/office/officeart/2005/8/layout/vList5"/>
    <dgm:cxn modelId="{395160F2-8895-4355-A2CB-69A445238A10}" type="presParOf" srcId="{7E5C4F2D-46D0-4E70-B1FA-82D3449481F5}" destId="{34E1A38B-B30E-4A4B-A90E-ADFCE795DB8B}" srcOrd="10" destOrd="0" presId="urn:microsoft.com/office/officeart/2005/8/layout/vList5"/>
    <dgm:cxn modelId="{78E606E2-C9EE-4D91-8E3B-3632966D09EB}" type="presParOf" srcId="{34E1A38B-B30E-4A4B-A90E-ADFCE795DB8B}" destId="{FB52CDB4-A436-4BCF-8481-0BDD274C62F7}" srcOrd="0" destOrd="0" presId="urn:microsoft.com/office/officeart/2005/8/layout/vList5"/>
    <dgm:cxn modelId="{259E8AC4-842A-4AFD-AA19-B45570504965}" type="presParOf" srcId="{34E1A38B-B30E-4A4B-A90E-ADFCE795DB8B}" destId="{EE44BB5E-49F5-451D-9D71-4C40B9E429EA}" srcOrd="1" destOrd="0" presId="urn:microsoft.com/office/officeart/2005/8/layout/vList5"/>
    <dgm:cxn modelId="{3F9F8075-B889-47D9-8C59-61A4DC1457B3}" type="presParOf" srcId="{7E5C4F2D-46D0-4E70-B1FA-82D3449481F5}" destId="{735FF729-EFFB-4CD9-AA3C-5ED8F577C437}" srcOrd="11" destOrd="0" presId="urn:microsoft.com/office/officeart/2005/8/layout/vList5"/>
    <dgm:cxn modelId="{55925C93-C36B-4FE6-814D-506D422977B3}" type="presParOf" srcId="{7E5C4F2D-46D0-4E70-B1FA-82D3449481F5}" destId="{0B9AFD43-5930-46FE-B8F0-1F56BE36179D}" srcOrd="12" destOrd="0" presId="urn:microsoft.com/office/officeart/2005/8/layout/vList5"/>
    <dgm:cxn modelId="{53D6F10F-A14E-4E34-881E-29EDADFD93C3}" type="presParOf" srcId="{0B9AFD43-5930-46FE-B8F0-1F56BE36179D}" destId="{CBBDABDE-53B4-4901-84A5-AB1403B25D95}" srcOrd="0" destOrd="0" presId="urn:microsoft.com/office/officeart/2005/8/layout/vList5"/>
    <dgm:cxn modelId="{7B921BFE-32E0-4029-A92D-B07A2D6AACBD}" type="presParOf" srcId="{0B9AFD43-5930-46FE-B8F0-1F56BE36179D}" destId="{4DB3D95F-8800-4CF9-A0C2-3202A42F4D0F}" srcOrd="1" destOrd="0" presId="urn:microsoft.com/office/officeart/2005/8/layout/vList5"/>
    <dgm:cxn modelId="{F8A0E801-0EFA-494A-8949-997D7BEE5E56}" type="presParOf" srcId="{7E5C4F2D-46D0-4E70-B1FA-82D3449481F5}" destId="{C86BB62F-FA00-4A17-B904-65B45E69E6C7}" srcOrd="13" destOrd="0" presId="urn:microsoft.com/office/officeart/2005/8/layout/vList5"/>
    <dgm:cxn modelId="{33766C09-B2D7-4FD0-BCDC-986B6C26597B}" type="presParOf" srcId="{7E5C4F2D-46D0-4E70-B1FA-82D3449481F5}" destId="{FDE24497-B822-4FB8-B75F-BBEACDEE4C50}" srcOrd="14" destOrd="0" presId="urn:microsoft.com/office/officeart/2005/8/layout/vList5"/>
    <dgm:cxn modelId="{4EE840B4-3903-42D8-88A5-7CDAE08DFE33}" type="presParOf" srcId="{FDE24497-B822-4FB8-B75F-BBEACDEE4C50}" destId="{8A7090BE-B008-4974-919A-BE37C6FE238B}" srcOrd="0" destOrd="0" presId="urn:microsoft.com/office/officeart/2005/8/layout/vList5"/>
    <dgm:cxn modelId="{2BB51673-0F5B-45AC-BCF8-5B80C185DE90}" type="presParOf" srcId="{FDE24497-B822-4FB8-B75F-BBEACDEE4C50}" destId="{BFE5DED4-7758-478E-9AF3-FC8F0A6A84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0853A-20E9-4B3A-9888-2CD23F4700EE}">
      <dsp:nvSpPr>
        <dsp:cNvPr id="0" name=""/>
        <dsp:cNvSpPr/>
      </dsp:nvSpPr>
      <dsp:spPr>
        <a:xfrm rot="5400000">
          <a:off x="5789437" y="-2470979"/>
          <a:ext cx="649701" cy="57546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Bone Mineral Density (BMD) determines your bone health, the amount of minerals, mainly calcium in your bones. 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>
              <a:solidFill>
                <a:schemeClr val="tx1"/>
              </a:solidFill>
            </a:rPr>
            <a:t>Proper mineral amounts  keep your bones healthy and strong. </a:t>
          </a:r>
          <a:endParaRPr lang="en-US" sz="800" kern="1200" dirty="0">
            <a:solidFill>
              <a:schemeClr val="tx1"/>
            </a:solidFill>
          </a:endParaRPr>
        </a:p>
      </dsp:txBody>
      <dsp:txXfrm rot="-5400000">
        <a:off x="3236976" y="113198"/>
        <a:ext cx="5722908" cy="586269"/>
      </dsp:txXfrm>
    </dsp:sp>
    <dsp:sp modelId="{ABD4D5FD-1949-4FEC-AFD7-661EAF881046}">
      <dsp:nvSpPr>
        <dsp:cNvPr id="0" name=""/>
        <dsp:cNvSpPr/>
      </dsp:nvSpPr>
      <dsp:spPr>
        <a:xfrm>
          <a:off x="0" y="269"/>
          <a:ext cx="3236976" cy="81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is Bone Mineral Density (BMD)?</a:t>
          </a:r>
          <a:endParaRPr lang="en-US" sz="1200" kern="1200" dirty="0"/>
        </a:p>
      </dsp:txBody>
      <dsp:txXfrm>
        <a:off x="39645" y="39914"/>
        <a:ext cx="3157686" cy="732837"/>
      </dsp:txXfrm>
    </dsp:sp>
    <dsp:sp modelId="{7847E3BD-9A93-4098-9F6E-572A75DE96A4}">
      <dsp:nvSpPr>
        <dsp:cNvPr id="0" name=""/>
        <dsp:cNvSpPr/>
      </dsp:nvSpPr>
      <dsp:spPr>
        <a:xfrm rot="5400000">
          <a:off x="5789437" y="-1618245"/>
          <a:ext cx="649701" cy="57546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The test used to determine BMD can identity osteoporosis  and determine risk for fractures (broken bones).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It measures the density, or thickness, or your bones.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The BMD test shows where you compare to the </a:t>
          </a:r>
          <a:r>
            <a:rPr lang="en-US" sz="800" kern="1200" dirty="0" smtClean="0">
              <a:solidFill>
                <a:schemeClr val="tx1"/>
              </a:solidFill>
            </a:rPr>
            <a:t>norm/people with healthy bone mineral density. </a:t>
          </a:r>
          <a:endParaRPr lang="en-US" sz="800" kern="1200" dirty="0">
            <a:solidFill>
              <a:schemeClr val="tx1"/>
            </a:solidFill>
          </a:endParaRPr>
        </a:p>
      </dsp:txBody>
      <dsp:txXfrm rot="-5400000">
        <a:off x="3236976" y="965932"/>
        <a:ext cx="5722908" cy="586269"/>
      </dsp:txXfrm>
    </dsp:sp>
    <dsp:sp modelId="{BC5141B5-5669-4125-89C8-499CA8BCE805}">
      <dsp:nvSpPr>
        <dsp:cNvPr id="0" name=""/>
        <dsp:cNvSpPr/>
      </dsp:nvSpPr>
      <dsp:spPr>
        <a:xfrm>
          <a:off x="0" y="853002"/>
          <a:ext cx="3236976" cy="81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does a BMD test measure?</a:t>
          </a:r>
          <a:endParaRPr lang="en-US" sz="1200" kern="1200" dirty="0"/>
        </a:p>
      </dsp:txBody>
      <dsp:txXfrm>
        <a:off x="39645" y="892647"/>
        <a:ext cx="3157686" cy="732837"/>
      </dsp:txXfrm>
    </dsp:sp>
    <dsp:sp modelId="{92811E33-721C-40C6-8749-BE2791C9BA08}">
      <dsp:nvSpPr>
        <dsp:cNvPr id="0" name=""/>
        <dsp:cNvSpPr/>
      </dsp:nvSpPr>
      <dsp:spPr>
        <a:xfrm rot="5400000">
          <a:off x="5789437" y="-765512"/>
          <a:ext cx="649701" cy="57546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</dsp:txBody>
      <dsp:txXfrm rot="-5400000">
        <a:off x="3236976" y="1818665"/>
        <a:ext cx="5722908" cy="586269"/>
      </dsp:txXfrm>
    </dsp:sp>
    <dsp:sp modelId="{F9FFAE74-D6D3-4365-958E-4F3520CADEA4}">
      <dsp:nvSpPr>
        <dsp:cNvPr id="0" name=""/>
        <dsp:cNvSpPr/>
      </dsp:nvSpPr>
      <dsp:spPr>
        <a:xfrm>
          <a:off x="0" y="1705736"/>
          <a:ext cx="3236976" cy="81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do BMD scores mean?</a:t>
          </a:r>
          <a:endParaRPr lang="en-US" sz="1200" kern="1200" dirty="0"/>
        </a:p>
      </dsp:txBody>
      <dsp:txXfrm>
        <a:off x="39645" y="1745381"/>
        <a:ext cx="3157686" cy="732837"/>
      </dsp:txXfrm>
    </dsp:sp>
    <dsp:sp modelId="{00160367-5402-4137-96DE-538DD7BD8A3C}">
      <dsp:nvSpPr>
        <dsp:cNvPr id="0" name=""/>
        <dsp:cNvSpPr/>
      </dsp:nvSpPr>
      <dsp:spPr>
        <a:xfrm rot="5400000">
          <a:off x="5789437" y="114541"/>
          <a:ext cx="649701" cy="57546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Low bone mass can be caused by many factors such as</a:t>
          </a:r>
          <a:r>
            <a:rPr lang="en-US" sz="800" kern="1200" dirty="0" smtClean="0">
              <a:solidFill>
                <a:schemeClr val="tx1"/>
              </a:solidFill>
            </a:rPr>
            <a:t>: genetics/heredity</a:t>
          </a:r>
          <a:r>
            <a:rPr lang="en-US" sz="800" kern="1200" dirty="0" smtClean="0"/>
            <a:t>; the development of less-than-optimal peak bone mass during youth; a medical condition or medication to treat such a condition that </a:t>
          </a:r>
          <a:r>
            <a:rPr lang="en-US" sz="800" kern="1200" dirty="0" smtClean="0">
              <a:solidFill>
                <a:schemeClr val="tx1"/>
              </a:solidFill>
            </a:rPr>
            <a:t>negatively affects bone; estrogen deficiency,  and/or ab</a:t>
          </a:r>
          <a:r>
            <a:rPr lang="en-US" sz="800" kern="1200" dirty="0" smtClean="0"/>
            <a:t>normally accelerated bone loss.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Not everyone who has low bone mass will develop osteoporosis, but everyone with low bone mass is at higher risk for the condition and resulting fractures.  </a:t>
          </a:r>
          <a:endParaRPr lang="en-US" sz="800" kern="1200" dirty="0"/>
        </a:p>
      </dsp:txBody>
      <dsp:txXfrm rot="-5400000">
        <a:off x="3236976" y="2698718"/>
        <a:ext cx="5722908" cy="586269"/>
      </dsp:txXfrm>
    </dsp:sp>
    <dsp:sp modelId="{62970AD8-C5B3-483C-8997-30F70A4AAD04}">
      <dsp:nvSpPr>
        <dsp:cNvPr id="0" name=""/>
        <dsp:cNvSpPr/>
      </dsp:nvSpPr>
      <dsp:spPr>
        <a:xfrm>
          <a:off x="0" y="2558469"/>
          <a:ext cx="3236976" cy="81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is the difference between Low Bone Mass and Osteoporosis?</a:t>
          </a:r>
          <a:endParaRPr lang="en-US" sz="1200" kern="1200" dirty="0"/>
        </a:p>
      </dsp:txBody>
      <dsp:txXfrm>
        <a:off x="39645" y="2598114"/>
        <a:ext cx="3157686" cy="732837"/>
      </dsp:txXfrm>
    </dsp:sp>
    <dsp:sp modelId="{EE0FB1BD-C89E-4027-97F0-FF6B7E5F07B5}">
      <dsp:nvSpPr>
        <dsp:cNvPr id="0" name=""/>
        <dsp:cNvSpPr/>
      </dsp:nvSpPr>
      <dsp:spPr>
        <a:xfrm rot="5400000">
          <a:off x="5789437" y="939954"/>
          <a:ext cx="649701" cy="57546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>
              <a:solidFill>
                <a:schemeClr val="tx1"/>
              </a:solidFill>
            </a:rPr>
            <a:t>Eating foods rich in calcium and vitamin D </a:t>
          </a:r>
          <a:r>
            <a:rPr lang="en-US" sz="800" kern="1200" dirty="0" smtClean="0">
              <a:solidFill>
                <a:schemeClr val="tx1"/>
              </a:solidFill>
            </a:rPr>
            <a:t>(milk</a:t>
          </a:r>
          <a:r>
            <a:rPr lang="en-US" sz="800" kern="1200" dirty="0" smtClean="0">
              <a:solidFill>
                <a:schemeClr val="tx1"/>
              </a:solidFill>
            </a:rPr>
            <a:t>, soy milk, light yogurt, fortified orange juice, almonds, broccoli, dark green lettuces</a:t>
          </a:r>
          <a:r>
            <a:rPr lang="en-US" sz="800" kern="1200" dirty="0" smtClean="0">
              <a:solidFill>
                <a:schemeClr val="tx1"/>
              </a:solidFill>
            </a:rPr>
            <a:t>.).</a:t>
          </a:r>
          <a:endParaRPr lang="en-US" sz="800" kern="1200" dirty="0">
            <a:solidFill>
              <a:schemeClr val="tx1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>
              <a:solidFill>
                <a:schemeClr val="tx1"/>
              </a:solidFill>
            </a:rPr>
            <a:t>Taking a vitamin pill with calcium and vitamin D.</a:t>
          </a:r>
          <a:endParaRPr lang="en-US" sz="800" kern="1200" dirty="0">
            <a:solidFill>
              <a:schemeClr val="tx1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Doing weight bearing exercise such as walking, </a:t>
          </a:r>
          <a:r>
            <a:rPr lang="en-US" sz="800" kern="1200" dirty="0" smtClean="0">
              <a:solidFill>
                <a:schemeClr val="tx1"/>
              </a:solidFill>
            </a:rPr>
            <a:t>running or lifting weights.</a:t>
          </a:r>
          <a:endParaRPr lang="en-US" sz="800" kern="1200" dirty="0">
            <a:solidFill>
              <a:schemeClr val="tx1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In some cases, a doctor may recommend medication to prevent or treat osteoporosis. </a:t>
          </a:r>
          <a:endParaRPr lang="en-US" sz="800" kern="1200" dirty="0"/>
        </a:p>
      </dsp:txBody>
      <dsp:txXfrm rot="-5400000">
        <a:off x="3236976" y="3524131"/>
        <a:ext cx="5722908" cy="586269"/>
      </dsp:txXfrm>
    </dsp:sp>
    <dsp:sp modelId="{594D44F9-EFCC-423B-93C5-01191F191A52}">
      <dsp:nvSpPr>
        <dsp:cNvPr id="0" name=""/>
        <dsp:cNvSpPr/>
      </dsp:nvSpPr>
      <dsp:spPr>
        <a:xfrm>
          <a:off x="0" y="3411203"/>
          <a:ext cx="3236976" cy="81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can I help slow down bone loss and prevent osteoporosis?</a:t>
          </a:r>
          <a:endParaRPr lang="en-US" sz="1200" kern="1200" dirty="0"/>
        </a:p>
      </dsp:txBody>
      <dsp:txXfrm>
        <a:off x="39645" y="3450848"/>
        <a:ext cx="3157686" cy="732837"/>
      </dsp:txXfrm>
    </dsp:sp>
    <dsp:sp modelId="{EE44BB5E-49F5-451D-9D71-4C40B9E429EA}">
      <dsp:nvSpPr>
        <dsp:cNvPr id="0" name=""/>
        <dsp:cNvSpPr/>
      </dsp:nvSpPr>
      <dsp:spPr>
        <a:xfrm rot="5400000">
          <a:off x="5789437" y="1792688"/>
          <a:ext cx="649701" cy="57546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You should consult your doctor to determine if the doctor recommends medication.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Request a vitamin D test from your doctor, and take a vitamin D supplement  based on your doctor’s recommendation. 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Following the healthy habits above will help as well. </a:t>
          </a:r>
          <a:endParaRPr lang="en-US" sz="800" kern="1200" dirty="0"/>
        </a:p>
      </dsp:txBody>
      <dsp:txXfrm rot="-5400000">
        <a:off x="3236976" y="4376865"/>
        <a:ext cx="5722908" cy="586269"/>
      </dsp:txXfrm>
    </dsp:sp>
    <dsp:sp modelId="{FB52CDB4-A436-4BCF-8481-0BDD274C62F7}">
      <dsp:nvSpPr>
        <dsp:cNvPr id="0" name=""/>
        <dsp:cNvSpPr/>
      </dsp:nvSpPr>
      <dsp:spPr>
        <a:xfrm>
          <a:off x="0" y="4263936"/>
          <a:ext cx="3236976" cy="81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should I do if I have osteoporosis?</a:t>
          </a:r>
          <a:endParaRPr lang="en-US" sz="1200" kern="1200" dirty="0"/>
        </a:p>
      </dsp:txBody>
      <dsp:txXfrm>
        <a:off x="39645" y="4303581"/>
        <a:ext cx="3157686" cy="732837"/>
      </dsp:txXfrm>
    </dsp:sp>
    <dsp:sp modelId="{4DB3D95F-8800-4CF9-A0C2-3202A42F4D0F}">
      <dsp:nvSpPr>
        <dsp:cNvPr id="0" name=""/>
        <dsp:cNvSpPr/>
      </dsp:nvSpPr>
      <dsp:spPr>
        <a:xfrm rot="5400000">
          <a:off x="5789437" y="2645421"/>
          <a:ext cx="649701" cy="57546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There is no cure for osteoporosis, but there are steps that can be taken to prevent, slow or stop its progress including getting enough calcium and vitamin D.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Normalizing serum vitamin D levels.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It is important you see the doctor, because they may prescribe a medication to either slow or stop bone loss or rebuild bone.</a:t>
          </a:r>
          <a:endParaRPr lang="en-US" sz="800" kern="1200" dirty="0"/>
        </a:p>
      </dsp:txBody>
      <dsp:txXfrm rot="-5400000">
        <a:off x="3236976" y="5229598"/>
        <a:ext cx="5722908" cy="586269"/>
      </dsp:txXfrm>
    </dsp:sp>
    <dsp:sp modelId="{CBBDABDE-53B4-4901-84A5-AB1403B25D95}">
      <dsp:nvSpPr>
        <dsp:cNvPr id="0" name=""/>
        <dsp:cNvSpPr/>
      </dsp:nvSpPr>
      <dsp:spPr>
        <a:xfrm>
          <a:off x="0" y="5116670"/>
          <a:ext cx="3236976" cy="81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are the treatments for osteoporosis?</a:t>
          </a:r>
          <a:endParaRPr lang="en-US" sz="1200" kern="1200" dirty="0"/>
        </a:p>
      </dsp:txBody>
      <dsp:txXfrm>
        <a:off x="39645" y="5156315"/>
        <a:ext cx="3157686" cy="732837"/>
      </dsp:txXfrm>
    </dsp:sp>
    <dsp:sp modelId="{BFE5DED4-7758-478E-9AF3-FC8F0A6A84CD}">
      <dsp:nvSpPr>
        <dsp:cNvPr id="0" name=""/>
        <dsp:cNvSpPr/>
      </dsp:nvSpPr>
      <dsp:spPr>
        <a:xfrm rot="5400000">
          <a:off x="5789437" y="3498155"/>
          <a:ext cx="649701" cy="57546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SO Program insert here where they direct athletes.</a:t>
          </a:r>
          <a:endParaRPr lang="en-US" sz="800" kern="1200" dirty="0"/>
        </a:p>
      </dsp:txBody>
      <dsp:txXfrm rot="-5400000">
        <a:off x="3236976" y="6082332"/>
        <a:ext cx="5722908" cy="586269"/>
      </dsp:txXfrm>
    </dsp:sp>
    <dsp:sp modelId="{8A7090BE-B008-4974-919A-BE37C6FE238B}">
      <dsp:nvSpPr>
        <dsp:cNvPr id="0" name=""/>
        <dsp:cNvSpPr/>
      </dsp:nvSpPr>
      <dsp:spPr>
        <a:xfrm>
          <a:off x="0" y="5969403"/>
          <a:ext cx="3236976" cy="81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We do not currently have a doctor – what should I do?</a:t>
          </a:r>
          <a:endParaRPr lang="en-US" sz="1200" kern="1200" dirty="0"/>
        </a:p>
      </dsp:txBody>
      <dsp:txXfrm>
        <a:off x="39645" y="6009048"/>
        <a:ext cx="3157686" cy="732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8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0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7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2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3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2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8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E113B-20E3-45FD-9CD8-69DCB428A3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A0C7-2A99-4713-847B-4C08E0E31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3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11593"/>
              </p:ext>
            </p:extLst>
          </p:nvPr>
        </p:nvGraphicFramePr>
        <p:xfrm>
          <a:off x="76200" y="76200"/>
          <a:ext cx="89916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53429"/>
              </p:ext>
            </p:extLst>
          </p:nvPr>
        </p:nvGraphicFramePr>
        <p:xfrm>
          <a:off x="3276600" y="1828801"/>
          <a:ext cx="5791200" cy="776820"/>
        </p:xfrm>
        <a:graphic>
          <a:graphicData uri="http://schemas.openxmlformats.org/drawingml/2006/table">
            <a:tbl>
              <a:tblPr/>
              <a:tblGrid>
                <a:gridCol w="1295400"/>
                <a:gridCol w="4495800"/>
              </a:tblGrid>
              <a:tr h="16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Level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Definition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118956">
                <a:tc>
                  <a:txBody>
                    <a:bodyPr/>
                    <a:lstStyle/>
                    <a:p>
                      <a:pPr fontAlgn="t"/>
                      <a:r>
                        <a:rPr lang="en-US" sz="800" b="1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Normal</a:t>
                      </a:r>
                      <a:endParaRPr lang="en-US" sz="800" b="0" i="0" dirty="0">
                        <a:solidFill>
                          <a:srgbClr val="545454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0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Bone density is within 1 </a:t>
                      </a:r>
                      <a:r>
                        <a:rPr lang="en-US" sz="800" b="0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Standard Deviation (SD) </a:t>
                      </a:r>
                      <a:r>
                        <a:rPr lang="en-US" sz="800" b="0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(+1 or −1) of the </a:t>
                      </a:r>
                      <a:r>
                        <a:rPr lang="en-US" sz="800" b="0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mean</a:t>
                      </a:r>
                      <a:r>
                        <a:rPr lang="en-US" sz="800" b="0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956">
                <a:tc>
                  <a:txBody>
                    <a:bodyPr/>
                    <a:lstStyle/>
                    <a:p>
                      <a:pPr fontAlgn="t"/>
                      <a:r>
                        <a:rPr lang="en-US" sz="800" b="1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Osteopenia (Low </a:t>
                      </a:r>
                      <a:r>
                        <a:rPr lang="en-US" sz="800" b="1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bone </a:t>
                      </a:r>
                      <a:r>
                        <a:rPr lang="en-US" sz="800" b="1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mass )</a:t>
                      </a:r>
                      <a:endParaRPr lang="en-US" sz="800" b="0" i="0" dirty="0">
                        <a:solidFill>
                          <a:srgbClr val="545454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0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Bone density is between 1 and 2.5 SD below the </a:t>
                      </a:r>
                      <a:r>
                        <a:rPr lang="en-US" sz="800" b="0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mean </a:t>
                      </a:r>
                      <a:r>
                        <a:rPr lang="en-US" sz="800" b="0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(−1 to −2.5 SD).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956">
                <a:tc>
                  <a:txBody>
                    <a:bodyPr/>
                    <a:lstStyle/>
                    <a:p>
                      <a:pPr fontAlgn="t"/>
                      <a:r>
                        <a:rPr lang="en-US" sz="800" b="1" i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Osteoporosis</a:t>
                      </a:r>
                      <a:endParaRPr lang="en-US" sz="800" b="0" i="0">
                        <a:solidFill>
                          <a:srgbClr val="545454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0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Bone density is 2.5 SD or more below the </a:t>
                      </a:r>
                      <a:r>
                        <a:rPr lang="en-US" sz="800" b="0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mean </a:t>
                      </a:r>
                      <a:r>
                        <a:rPr lang="en-US" sz="800" b="0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(−2.5 SD or lower).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91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Severe </a:t>
                      </a:r>
                      <a:r>
                        <a:rPr lang="en-US" sz="800" b="1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osteoporosis</a:t>
                      </a:r>
                      <a:endParaRPr lang="en-US" sz="800" b="0" i="0" dirty="0" smtClean="0">
                        <a:solidFill>
                          <a:srgbClr val="545454"/>
                        </a:solidFill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en-US" sz="800" b="1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800" b="1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800" b="1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stablished)</a:t>
                      </a:r>
                      <a:endParaRPr lang="en-US" sz="800" b="0" i="0" dirty="0">
                        <a:solidFill>
                          <a:srgbClr val="545454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50000"/>
                        </a:lnSpc>
                      </a:pPr>
                      <a:r>
                        <a:rPr lang="en-US" sz="800" b="0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Bone density is more than 2.5 SD below the </a:t>
                      </a:r>
                      <a:r>
                        <a:rPr lang="en-US" sz="800" b="0" i="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mean</a:t>
                      </a:r>
                      <a:r>
                        <a:rPr lang="en-US" sz="800" b="0" i="0" dirty="0">
                          <a:solidFill>
                            <a:srgbClr val="545454"/>
                          </a:solidFill>
                          <a:effectLst/>
                          <a:latin typeface="+mn-lt"/>
                        </a:rPr>
                        <a:t>, and there have been one or more osteoporotic fractures.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524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4467</TotalTime>
  <Words>501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Hughes</dc:creator>
  <cp:lastModifiedBy>Kyle Washburn</cp:lastModifiedBy>
  <cp:revision>33</cp:revision>
  <dcterms:created xsi:type="dcterms:W3CDTF">2014-04-01T15:27:27Z</dcterms:created>
  <dcterms:modified xsi:type="dcterms:W3CDTF">2014-10-21T15:45:00Z</dcterms:modified>
</cp:coreProperties>
</file>